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0" r:id="rId3"/>
    <p:sldId id="262" r:id="rId4"/>
    <p:sldId id="263" r:id="rId5"/>
    <p:sldId id="265" r:id="rId6"/>
    <p:sldId id="266" r:id="rId7"/>
    <p:sldId id="267" r:id="rId8"/>
    <p:sldId id="269" r:id="rId9"/>
    <p:sldId id="270" r:id="rId10"/>
    <p:sldId id="273" r:id="rId11"/>
    <p:sldId id="276" r:id="rId12"/>
    <p:sldId id="278" r:id="rId13"/>
    <p:sldId id="279" r:id="rId14"/>
    <p:sldId id="281" r:id="rId15"/>
    <p:sldId id="283" r:id="rId16"/>
    <p:sldId id="284" r:id="rId17"/>
    <p:sldId id="286" r:id="rId18"/>
    <p:sldId id="287" r:id="rId19"/>
    <p:sldId id="288" r:id="rId20"/>
    <p:sldId id="289" r:id="rId21"/>
    <p:sldId id="291" r:id="rId22"/>
    <p:sldId id="292" r:id="rId23"/>
    <p:sldId id="294" r:id="rId24"/>
    <p:sldId id="295" r:id="rId25"/>
    <p:sldId id="297" r:id="rId26"/>
    <p:sldId id="259" r:id="rId27"/>
    <p:sldId id="261" r:id="rId28"/>
    <p:sldId id="264" r:id="rId29"/>
    <p:sldId id="268" r:id="rId30"/>
    <p:sldId id="271" r:id="rId31"/>
    <p:sldId id="272" r:id="rId32"/>
    <p:sldId id="274" r:id="rId33"/>
    <p:sldId id="275" r:id="rId34"/>
    <p:sldId id="277" r:id="rId35"/>
    <p:sldId id="280" r:id="rId36"/>
    <p:sldId id="282" r:id="rId37"/>
    <p:sldId id="285" r:id="rId38"/>
    <p:sldId id="290" r:id="rId39"/>
    <p:sldId id="293" r:id="rId40"/>
    <p:sldId id="296" r:id="rId41"/>
  </p:sldIdLst>
  <p:sldSz cx="6858000" cy="9906000" type="A4"/>
  <p:notesSz cx="6858000" cy="9144000"/>
  <p:defaultTextStyle>
    <a:defPPr>
      <a:defRPr lang="sl-S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EE9C"/>
    <a:srgbClr val="FCD976"/>
    <a:srgbClr val="EAF67C"/>
    <a:srgbClr val="FC9F6C"/>
    <a:srgbClr val="F2FC96"/>
    <a:srgbClr val="EDFB6D"/>
    <a:srgbClr val="F9EA79"/>
    <a:srgbClr val="F8EF7A"/>
    <a:srgbClr val="D1F082"/>
    <a:srgbClr val="F2C7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rednji slog 2 – poudarek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Brez sloga, brez mrež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2" autoAdjust="0"/>
    <p:restoredTop sz="98504" autoAdjust="0"/>
  </p:normalViewPr>
  <p:slideViewPr>
    <p:cSldViewPr>
      <p:cViewPr>
        <p:scale>
          <a:sx n="150" d="100"/>
          <a:sy n="150" d="100"/>
        </p:scale>
        <p:origin x="-2118" y="2202"/>
      </p:cViewPr>
      <p:guideLst>
        <p:guide orient="horz" pos="312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pn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png>
</file>

<file path=ppt/media/image310.png>
</file>

<file path=ppt/media/image311.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png>
</file>

<file path=ppt/media/image330.png>
</file>

<file path=ppt/media/image331.png>
</file>

<file path=ppt/media/image332.png>
</file>

<file path=ppt/media/image333.png>
</file>

<file path=ppt/media/image334.png>
</file>

<file path=ppt/media/image335.png>
</file>

<file path=ppt/media/image336.png>
</file>

<file path=ppt/media/image337.png>
</file>

<file path=ppt/media/image338.png>
</file>

<file path=ppt/media/image339.png>
</file>

<file path=ppt/media/image34.png>
</file>

<file path=ppt/media/image340.png>
</file>

<file path=ppt/media/image341.png>
</file>

<file path=ppt/media/image342.png>
</file>

<file path=ppt/media/image343.png>
</file>

<file path=ppt/media/image344.png>
</file>

<file path=ppt/media/image345.png>
</file>

<file path=ppt/media/image346.png>
</file>

<file path=ppt/media/image347.png>
</file>

<file path=ppt/media/image348.png>
</file>

<file path=ppt/media/image349.png>
</file>

<file path=ppt/media/image35.png>
</file>

<file path=ppt/media/image350.png>
</file>

<file path=ppt/media/image351.png>
</file>

<file path=ppt/media/image352.png>
</file>

<file path=ppt/media/image353.png>
</file>

<file path=ppt/media/image354.png>
</file>

<file path=ppt/media/image355.png>
</file>

<file path=ppt/media/image356.png>
</file>

<file path=ppt/media/image357.png>
</file>

<file path=ppt/media/image358.png>
</file>

<file path=ppt/media/image359.png>
</file>

<file path=ppt/media/image36.png>
</file>

<file path=ppt/media/image360.png>
</file>

<file path=ppt/media/image361.png>
</file>

<file path=ppt/media/image362.png>
</file>

<file path=ppt/media/image363.png>
</file>

<file path=ppt/media/image364.png>
</file>

<file path=ppt/media/image365.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75.png>
</file>

<file path=ppt/media/image376.png>
</file>

<file path=ppt/media/image377.png>
</file>

<file path=ppt/media/image378.png>
</file>

<file path=ppt/media/image379.png>
</file>

<file path=ppt/media/image38.png>
</file>

<file path=ppt/media/image380.png>
</file>

<file path=ppt/media/image381.png>
</file>

<file path=ppt/media/image382.png>
</file>

<file path=ppt/media/image383.png>
</file>

<file path=ppt/media/image384.png>
</file>

<file path=ppt/media/image385.png>
</file>

<file path=ppt/media/image386.png>
</file>

<file path=ppt/media/image387.png>
</file>

<file path=ppt/media/image388.png>
</file>

<file path=ppt/media/image389.png>
</file>

<file path=ppt/media/image39.png>
</file>

<file path=ppt/media/image390.png>
</file>

<file path=ppt/media/image391.png>
</file>

<file path=ppt/media/image392.png>
</file>

<file path=ppt/media/image393.png>
</file>

<file path=ppt/media/image394.png>
</file>

<file path=ppt/media/image395.png>
</file>

<file path=ppt/media/image396.png>
</file>

<file path=ppt/media/image397.png>
</file>

<file path=ppt/media/image398.png>
</file>

<file path=ppt/media/image399.png>
</file>

<file path=ppt/media/image4.png>
</file>

<file path=ppt/media/image40.png>
</file>

<file path=ppt/media/image400.png>
</file>

<file path=ppt/media/image401.png>
</file>

<file path=ppt/media/image402.png>
</file>

<file path=ppt/media/image403.png>
</file>

<file path=ppt/media/image404.png>
</file>

<file path=ppt/media/image405.png>
</file>

<file path=ppt/media/image406.png>
</file>

<file path=ppt/media/image407.png>
</file>

<file path=ppt/media/image408.png>
</file>

<file path=ppt/media/image409.png>
</file>

<file path=ppt/media/image41.png>
</file>

<file path=ppt/media/image410.png>
</file>

<file path=ppt/media/image411.png>
</file>

<file path=ppt/media/image412.png>
</file>

<file path=ppt/media/image413.png>
</file>

<file path=ppt/media/image414.png>
</file>

<file path=ppt/media/image415.png>
</file>

<file path=ppt/media/image416.png>
</file>

<file path=ppt/media/image417.png>
</file>

<file path=ppt/media/image418.png>
</file>

<file path=ppt/media/image419.png>
</file>

<file path=ppt/media/image42.png>
</file>

<file path=ppt/media/image420.png>
</file>

<file path=ppt/media/image421.png>
</file>

<file path=ppt/media/image422.png>
</file>

<file path=ppt/media/image423.png>
</file>

<file path=ppt/media/image424.png>
</file>

<file path=ppt/media/image425.png>
</file>

<file path=ppt/media/image426.png>
</file>

<file path=ppt/media/image427.png>
</file>

<file path=ppt/media/image428.png>
</file>

<file path=ppt/media/image429.png>
</file>

<file path=ppt/media/image43.png>
</file>

<file path=ppt/media/image430.png>
</file>

<file path=ppt/media/image431.png>
</file>

<file path=ppt/media/image432.png>
</file>

<file path=ppt/media/image433.png>
</file>

<file path=ppt/media/image434.png>
</file>

<file path=ppt/media/image435.png>
</file>

<file path=ppt/media/image436.png>
</file>

<file path=ppt/media/image437.png>
</file>

<file path=ppt/media/image438.png>
</file>

<file path=ppt/media/image439.png>
</file>

<file path=ppt/media/image44.png>
</file>

<file path=ppt/media/image440.png>
</file>

<file path=ppt/media/image441.png>
</file>

<file path=ppt/media/image442.png>
</file>

<file path=ppt/media/image443.png>
</file>

<file path=ppt/media/image444.png>
</file>

<file path=ppt/media/image445.png>
</file>

<file path=ppt/media/image446.png>
</file>

<file path=ppt/media/image447.png>
</file>

<file path=ppt/media/image448.png>
</file>

<file path=ppt/media/image449.png>
</file>

<file path=ppt/media/image45.png>
</file>

<file path=ppt/media/image450.png>
</file>

<file path=ppt/media/image451.png>
</file>

<file path=ppt/media/image452.png>
</file>

<file path=ppt/media/image453.png>
</file>

<file path=ppt/media/image454.png>
</file>

<file path=ppt/media/image455.png>
</file>

<file path=ppt/media/image456.png>
</file>

<file path=ppt/media/image457.png>
</file>

<file path=ppt/media/image458.png>
</file>

<file path=ppt/media/image459.png>
</file>

<file path=ppt/media/image46.png>
</file>

<file path=ppt/media/image460.png>
</file>

<file path=ppt/media/image461.png>
</file>

<file path=ppt/media/image462.png>
</file>

<file path=ppt/media/image463.png>
</file>

<file path=ppt/media/image464.png>
</file>

<file path=ppt/media/image465.png>
</file>

<file path=ppt/media/image466.png>
</file>

<file path=ppt/media/image467.png>
</file>

<file path=ppt/media/image468.png>
</file>

<file path=ppt/media/image469.png>
</file>

<file path=ppt/media/image47.png>
</file>

<file path=ppt/media/image470.png>
</file>

<file path=ppt/media/image471.png>
</file>

<file path=ppt/media/image472.png>
</file>

<file path=ppt/media/image473.png>
</file>

<file path=ppt/media/image474.png>
</file>

<file path=ppt/media/image475.png>
</file>

<file path=ppt/media/image476.png>
</file>

<file path=ppt/media/image477.png>
</file>

<file path=ppt/media/image478.png>
</file>

<file path=ppt/media/image479.png>
</file>

<file path=ppt/media/image48.png>
</file>

<file path=ppt/media/image480.png>
</file>

<file path=ppt/media/image481.png>
</file>

<file path=ppt/media/image482.png>
</file>

<file path=ppt/media/image483.png>
</file>

<file path=ppt/media/image484.png>
</file>

<file path=ppt/media/image485.png>
</file>

<file path=ppt/media/image486.png>
</file>

<file path=ppt/media/image487.png>
</file>

<file path=ppt/media/image488.png>
</file>

<file path=ppt/media/image489.png>
</file>

<file path=ppt/media/image49.png>
</file>

<file path=ppt/media/image490.png>
</file>

<file path=ppt/media/image491.png>
</file>

<file path=ppt/media/image492.png>
</file>

<file path=ppt/media/image493.png>
</file>

<file path=ppt/media/image494.png>
</file>

<file path=ppt/media/image495.png>
</file>

<file path=ppt/media/image496.png>
</file>

<file path=ppt/media/image497.png>
</file>

<file path=ppt/media/image498.png>
</file>

<file path=ppt/media/image499.png>
</file>

<file path=ppt/media/image5.png>
</file>

<file path=ppt/media/image50.png>
</file>

<file path=ppt/media/image500.png>
</file>

<file path=ppt/media/image501.png>
</file>

<file path=ppt/media/image502.png>
</file>

<file path=ppt/media/image503.png>
</file>

<file path=ppt/media/image504.png>
</file>

<file path=ppt/media/image505.png>
</file>

<file path=ppt/media/image506.png>
</file>

<file path=ppt/media/image507.png>
</file>

<file path=ppt/media/image508.png>
</file>

<file path=ppt/media/image509.png>
</file>

<file path=ppt/media/image51.png>
</file>

<file path=ppt/media/image510.png>
</file>

<file path=ppt/media/image511.png>
</file>

<file path=ppt/media/image512.png>
</file>

<file path=ppt/media/image513.png>
</file>

<file path=ppt/media/image514.png>
</file>

<file path=ppt/media/image515.png>
</file>

<file path=ppt/media/image516.png>
</file>

<file path=ppt/media/image517.png>
</file>

<file path=ppt/media/image518.png>
</file>

<file path=ppt/media/image519.png>
</file>

<file path=ppt/media/image52.png>
</file>

<file path=ppt/media/image520.png>
</file>

<file path=ppt/media/image521.png>
</file>

<file path=ppt/media/image522.png>
</file>

<file path=ppt/media/image523.png>
</file>

<file path=ppt/media/image524.png>
</file>

<file path=ppt/media/image525.png>
</file>

<file path=ppt/media/image526.png>
</file>

<file path=ppt/media/image527.png>
</file>

<file path=ppt/media/image528.png>
</file>

<file path=ppt/media/image529.png>
</file>

<file path=ppt/media/image53.png>
</file>

<file path=ppt/media/image530.png>
</file>

<file path=ppt/media/image531.png>
</file>

<file path=ppt/media/image532.png>
</file>

<file path=ppt/media/image533.png>
</file>

<file path=ppt/media/image534.png>
</file>

<file path=ppt/media/image535.png>
</file>

<file path=ppt/media/image536.png>
</file>

<file path=ppt/media/image537.png>
</file>

<file path=ppt/media/image538.png>
</file>

<file path=ppt/media/image539.png>
</file>

<file path=ppt/media/image54.png>
</file>

<file path=ppt/media/image540.png>
</file>

<file path=ppt/media/image541.png>
</file>

<file path=ppt/media/image542.png>
</file>

<file path=ppt/media/image543.png>
</file>

<file path=ppt/media/image544.png>
</file>

<file path=ppt/media/image545.png>
</file>

<file path=ppt/media/image546.png>
</file>

<file path=ppt/media/image547.png>
</file>

<file path=ppt/media/image548.png>
</file>

<file path=ppt/media/image549.png>
</file>

<file path=ppt/media/image55.png>
</file>

<file path=ppt/media/image550.png>
</file>

<file path=ppt/media/image551.png>
</file>

<file path=ppt/media/image552.png>
</file>

<file path=ppt/media/image553.png>
</file>

<file path=ppt/media/image554.png>
</file>

<file path=ppt/media/image555.png>
</file>

<file path=ppt/media/image556.png>
</file>

<file path=ppt/media/image557.png>
</file>

<file path=ppt/media/image558.png>
</file>

<file path=ppt/media/image559.png>
</file>

<file path=ppt/media/image56.png>
</file>

<file path=ppt/media/image560.png>
</file>

<file path=ppt/media/image561.png>
</file>

<file path=ppt/media/image562.png>
</file>

<file path=ppt/media/image563.png>
</file>

<file path=ppt/media/image564.png>
</file>

<file path=ppt/media/image565.png>
</file>

<file path=ppt/media/image566.png>
</file>

<file path=ppt/media/image567.png>
</file>

<file path=ppt/media/image568.png>
</file>

<file path=ppt/media/image569.png>
</file>

<file path=ppt/media/image57.png>
</file>

<file path=ppt/media/image570.png>
</file>

<file path=ppt/media/image571.png>
</file>

<file path=ppt/media/image572.png>
</file>

<file path=ppt/media/image573.png>
</file>

<file path=ppt/media/image574.png>
</file>

<file path=ppt/media/image575.png>
</file>

<file path=ppt/media/image576.png>
</file>

<file path=ppt/media/image577.png>
</file>

<file path=ppt/media/image578.png>
</file>

<file path=ppt/media/image579.png>
</file>

<file path=ppt/media/image58.png>
</file>

<file path=ppt/media/image580.png>
</file>

<file path=ppt/media/image581.png>
</file>

<file path=ppt/media/image582.png>
</file>

<file path=ppt/media/image583.png>
</file>

<file path=ppt/media/image584.png>
</file>

<file path=ppt/media/image585.png>
</file>

<file path=ppt/media/image586.png>
</file>

<file path=ppt/media/image587.png>
</file>

<file path=ppt/media/image588.png>
</file>

<file path=ppt/media/image589.png>
</file>

<file path=ppt/media/image59.png>
</file>

<file path=ppt/media/image590.png>
</file>

<file path=ppt/media/image591.png>
</file>

<file path=ppt/media/image592.png>
</file>

<file path=ppt/media/image593.png>
</file>

<file path=ppt/media/image594.png>
</file>

<file path=ppt/media/image595.png>
</file>

<file path=ppt/media/image596.png>
</file>

<file path=ppt/media/image597.png>
</file>

<file path=ppt/media/image598.png>
</file>

<file path=ppt/media/image599.png>
</file>

<file path=ppt/media/image6.png>
</file>

<file path=ppt/media/image60.png>
</file>

<file path=ppt/media/image600.png>
</file>

<file path=ppt/media/image601.png>
</file>

<file path=ppt/media/image602.png>
</file>

<file path=ppt/media/image603.png>
</file>

<file path=ppt/media/image604.png>
</file>

<file path=ppt/media/image605.png>
</file>

<file path=ppt/media/image606.png>
</file>

<file path=ppt/media/image607.png>
</file>

<file path=ppt/media/image608.png>
</file>

<file path=ppt/media/image609.png>
</file>

<file path=ppt/media/image61.png>
</file>

<file path=ppt/media/image610.png>
</file>

<file path=ppt/media/image611.png>
</file>

<file path=ppt/media/image612.png>
</file>

<file path=ppt/media/image613.png>
</file>

<file path=ppt/media/image614.png>
</file>

<file path=ppt/media/image615.png>
</file>

<file path=ppt/media/image616.png>
</file>

<file path=ppt/media/image617.png>
</file>

<file path=ppt/media/image618.png>
</file>

<file path=ppt/media/image619.png>
</file>

<file path=ppt/media/image62.png>
</file>

<file path=ppt/media/image620.png>
</file>

<file path=ppt/media/image621.png>
</file>

<file path=ppt/media/image622.png>
</file>

<file path=ppt/media/image623.png>
</file>

<file path=ppt/media/image624.png>
</file>

<file path=ppt/media/image625.png>
</file>

<file path=ppt/media/image626.png>
</file>

<file path=ppt/media/image627.png>
</file>

<file path=ppt/media/image628.png>
</file>

<file path=ppt/media/image629.png>
</file>

<file path=ppt/media/image63.png>
</file>

<file path=ppt/media/image630.png>
</file>

<file path=ppt/media/image631.png>
</file>

<file path=ppt/media/image632.png>
</file>

<file path=ppt/media/image633.png>
</file>

<file path=ppt/media/image634.png>
</file>

<file path=ppt/media/image635.png>
</file>

<file path=ppt/media/image636.png>
</file>

<file path=ppt/media/image637.png>
</file>

<file path=ppt/media/image638.png>
</file>

<file path=ppt/media/image639.png>
</file>

<file path=ppt/media/image64.png>
</file>

<file path=ppt/media/image640.png>
</file>

<file path=ppt/media/image641.png>
</file>

<file path=ppt/media/image642.png>
</file>

<file path=ppt/media/image643.png>
</file>

<file path=ppt/media/image644.png>
</file>

<file path=ppt/media/image645.png>
</file>

<file path=ppt/media/image646.png>
</file>

<file path=ppt/media/image647.png>
</file>

<file path=ppt/media/image648.png>
</file>

<file path=ppt/media/image649.png>
</file>

<file path=ppt/media/image65.png>
</file>

<file path=ppt/media/image650.png>
</file>

<file path=ppt/media/image651.png>
</file>

<file path=ppt/media/image652.png>
</file>

<file path=ppt/media/image653.png>
</file>

<file path=ppt/media/image654.png>
</file>

<file path=ppt/media/image655.png>
</file>

<file path=ppt/media/image656.png>
</file>

<file path=ppt/media/image657.png>
</file>

<file path=ppt/media/image658.png>
</file>

<file path=ppt/media/image659.png>
</file>

<file path=ppt/media/image66.png>
</file>

<file path=ppt/media/image660.png>
</file>

<file path=ppt/media/image661.png>
</file>

<file path=ppt/media/image662.png>
</file>

<file path=ppt/media/image663.png>
</file>

<file path=ppt/media/image664.png>
</file>

<file path=ppt/media/image665.png>
</file>

<file path=ppt/media/image666.png>
</file>

<file path=ppt/media/image667.png>
</file>

<file path=ppt/media/image668.png>
</file>

<file path=ppt/media/image669.png>
</file>

<file path=ppt/media/image67.png>
</file>

<file path=ppt/media/image670.png>
</file>

<file path=ppt/media/image671.png>
</file>

<file path=ppt/media/image672.png>
</file>

<file path=ppt/media/image673.png>
</file>

<file path=ppt/media/image674.png>
</file>

<file path=ppt/media/image675.png>
</file>

<file path=ppt/media/image676.png>
</file>

<file path=ppt/media/image677.png>
</file>

<file path=ppt/media/image678.png>
</file>

<file path=ppt/media/image679.png>
</file>

<file path=ppt/media/image68.png>
</file>

<file path=ppt/media/image680.png>
</file>

<file path=ppt/media/image681.png>
</file>

<file path=ppt/media/image682.png>
</file>

<file path=ppt/media/image683.png>
</file>

<file path=ppt/media/image684.png>
</file>

<file path=ppt/media/image685.png>
</file>

<file path=ppt/media/image686.png>
</file>

<file path=ppt/media/image687.png>
</file>

<file path=ppt/media/image688.png>
</file>

<file path=ppt/media/image689.png>
</file>

<file path=ppt/media/image69.png>
</file>

<file path=ppt/media/image690.png>
</file>

<file path=ppt/media/image691.png>
</file>

<file path=ppt/media/image692.png>
</file>

<file path=ppt/media/image693.png>
</file>

<file path=ppt/media/image694.png>
</file>

<file path=ppt/media/image695.png>
</file>

<file path=ppt/media/image696.png>
</file>

<file path=ppt/media/image697.png>
</file>

<file path=ppt/media/image698.png>
</file>

<file path=ppt/media/image699.png>
</file>

<file path=ppt/media/image7.png>
</file>

<file path=ppt/media/image70.png>
</file>

<file path=ppt/media/image700.png>
</file>

<file path=ppt/media/image701.png>
</file>

<file path=ppt/media/image702.png>
</file>

<file path=ppt/media/image703.png>
</file>

<file path=ppt/media/image704.png>
</file>

<file path=ppt/media/image705.png>
</file>

<file path=ppt/media/image706.png>
</file>

<file path=ppt/media/image707.png>
</file>

<file path=ppt/media/image708.png>
</file>

<file path=ppt/media/image709.png>
</file>

<file path=ppt/media/image71.png>
</file>

<file path=ppt/media/image710.png>
</file>

<file path=ppt/media/image711.png>
</file>

<file path=ppt/media/image712.png>
</file>

<file path=ppt/media/image713.png>
</file>

<file path=ppt/media/image714.png>
</file>

<file path=ppt/media/image715.png>
</file>

<file path=ppt/media/image716.png>
</file>

<file path=ppt/media/image717.png>
</file>

<file path=ppt/media/image718.png>
</file>

<file path=ppt/media/image719.png>
</file>

<file path=ppt/media/image72.png>
</file>

<file path=ppt/media/image720.png>
</file>

<file path=ppt/media/image721.png>
</file>

<file path=ppt/media/image722.png>
</file>

<file path=ppt/media/image723.png>
</file>

<file path=ppt/media/image724.png>
</file>

<file path=ppt/media/image725.png>
</file>

<file path=ppt/media/image726.png>
</file>

<file path=ppt/media/image727.png>
</file>

<file path=ppt/media/image728.png>
</file>

<file path=ppt/media/image729.png>
</file>

<file path=ppt/media/image73.png>
</file>

<file path=ppt/media/image730.png>
</file>

<file path=ppt/media/image731.png>
</file>

<file path=ppt/media/image732.png>
</file>

<file path=ppt/media/image733.png>
</file>

<file path=ppt/media/image734.png>
</file>

<file path=ppt/media/image735.png>
</file>

<file path=ppt/media/image736.png>
</file>

<file path=ppt/media/image737.png>
</file>

<file path=ppt/media/image738.png>
</file>

<file path=ppt/media/image739.png>
</file>

<file path=ppt/media/image74.png>
</file>

<file path=ppt/media/image740.png>
</file>

<file path=ppt/media/image741.png>
</file>

<file path=ppt/media/image742.png>
</file>

<file path=ppt/media/image743.png>
</file>

<file path=ppt/media/image744.png>
</file>

<file path=ppt/media/image745.png>
</file>

<file path=ppt/media/image746.png>
</file>

<file path=ppt/media/image747.png>
</file>

<file path=ppt/media/image748.png>
</file>

<file path=ppt/media/image749.png>
</file>

<file path=ppt/media/image75.png>
</file>

<file path=ppt/media/image750.png>
</file>

<file path=ppt/media/image751.png>
</file>

<file path=ppt/media/image752.png>
</file>

<file path=ppt/media/image753.png>
</file>

<file path=ppt/media/image754.png>
</file>

<file path=ppt/media/image755.png>
</file>

<file path=ppt/media/image756.png>
</file>

<file path=ppt/media/image757.png>
</file>

<file path=ppt/media/image758.png>
</file>

<file path=ppt/media/image759.png>
</file>

<file path=ppt/media/image76.png>
</file>

<file path=ppt/media/image760.png>
</file>

<file path=ppt/media/image761.png>
</file>

<file path=ppt/media/image762.png>
</file>

<file path=ppt/media/image763.png>
</file>

<file path=ppt/media/image764.png>
</file>

<file path=ppt/media/image765.png>
</file>

<file path=ppt/media/image766.png>
</file>

<file path=ppt/media/image767.png>
</file>

<file path=ppt/media/image768.png>
</file>

<file path=ppt/media/image769.png>
</file>

<file path=ppt/media/image77.png>
</file>

<file path=ppt/media/image770.png>
</file>

<file path=ppt/media/image771.png>
</file>

<file path=ppt/media/image772.png>
</file>

<file path=ppt/media/image773.png>
</file>

<file path=ppt/media/image774.png>
</file>

<file path=ppt/media/image775.png>
</file>

<file path=ppt/media/image776.png>
</file>

<file path=ppt/media/image777.png>
</file>

<file path=ppt/media/image778.png>
</file>

<file path=ppt/media/image779.png>
</file>

<file path=ppt/media/image78.png>
</file>

<file path=ppt/media/image780.png>
</file>

<file path=ppt/media/image781.png>
</file>

<file path=ppt/media/image782.png>
</file>

<file path=ppt/media/image783.png>
</file>

<file path=ppt/media/image784.png>
</file>

<file path=ppt/media/image785.png>
</file>

<file path=ppt/media/image786.png>
</file>

<file path=ppt/media/image787.png>
</file>

<file path=ppt/media/image788.png>
</file>

<file path=ppt/media/image789.png>
</file>

<file path=ppt/media/image79.png>
</file>

<file path=ppt/media/image790.png>
</file>

<file path=ppt/media/image791.png>
</file>

<file path=ppt/media/image792.png>
</file>

<file path=ppt/media/image793.png>
</file>

<file path=ppt/media/image794.png>
</file>

<file path=ppt/media/image795.png>
</file>

<file path=ppt/media/image796.png>
</file>

<file path=ppt/media/image797.png>
</file>

<file path=ppt/media/image798.png>
</file>

<file path=ppt/media/image799.png>
</file>

<file path=ppt/media/image8.png>
</file>

<file path=ppt/media/image80.png>
</file>

<file path=ppt/media/image800.png>
</file>

<file path=ppt/media/image801.png>
</file>

<file path=ppt/media/image802.png>
</file>

<file path=ppt/media/image803.png>
</file>

<file path=ppt/media/image804.png>
</file>

<file path=ppt/media/image805.png>
</file>

<file path=ppt/media/image806.png>
</file>

<file path=ppt/media/image807.png>
</file>

<file path=ppt/media/image808.png>
</file>

<file path=ppt/media/image809.png>
</file>

<file path=ppt/media/image81.png>
</file>

<file path=ppt/media/image810.png>
</file>

<file path=ppt/media/image811.png>
</file>

<file path=ppt/media/image812.png>
</file>

<file path=ppt/media/image813.png>
</file>

<file path=ppt/media/image814.png>
</file>

<file path=ppt/media/image815.png>
</file>

<file path=ppt/media/image816.png>
</file>

<file path=ppt/media/image817.png>
</file>

<file path=ppt/media/image818.png>
</file>

<file path=ppt/media/image819.png>
</file>

<file path=ppt/media/image82.png>
</file>

<file path=ppt/media/image820.png>
</file>

<file path=ppt/media/image821.png>
</file>

<file path=ppt/media/image822.png>
</file>

<file path=ppt/media/image823.png>
</file>

<file path=ppt/media/image824.png>
</file>

<file path=ppt/media/image825.png>
</file>

<file path=ppt/media/image826.png>
</file>

<file path=ppt/media/image827.png>
</file>

<file path=ppt/media/image828.png>
</file>

<file path=ppt/media/image829.png>
</file>

<file path=ppt/media/image83.png>
</file>

<file path=ppt/media/image830.png>
</file>

<file path=ppt/media/image831.png>
</file>

<file path=ppt/media/image832.png>
</file>

<file path=ppt/media/image833.png>
</file>

<file path=ppt/media/image834.png>
</file>

<file path=ppt/media/image835.png>
</file>

<file path=ppt/media/image836.png>
</file>

<file path=ppt/media/image837.png>
</file>

<file path=ppt/media/image838.png>
</file>

<file path=ppt/media/image839.png>
</file>

<file path=ppt/media/image84.png>
</file>

<file path=ppt/media/image840.png>
</file>

<file path=ppt/media/image841.png>
</file>

<file path=ppt/media/image842.png>
</file>

<file path=ppt/media/image843.png>
</file>

<file path=ppt/media/image844.png>
</file>

<file path=ppt/media/image845.png>
</file>

<file path=ppt/media/image846.png>
</file>

<file path=ppt/media/image847.png>
</file>

<file path=ppt/media/image848.png>
</file>

<file path=ppt/media/image849.png>
</file>

<file path=ppt/media/image85.png>
</file>

<file path=ppt/media/image850.png>
</file>

<file path=ppt/media/image851.png>
</file>

<file path=ppt/media/image852.png>
</file>

<file path=ppt/media/image853.png>
</file>

<file path=ppt/media/image854.png>
</file>

<file path=ppt/media/image855.png>
</file>

<file path=ppt/media/image856.png>
</file>

<file path=ppt/media/image857.png>
</file>

<file path=ppt/media/image858.png>
</file>

<file path=ppt/media/image859.png>
</file>

<file path=ppt/media/image86.png>
</file>

<file path=ppt/media/image860.png>
</file>

<file path=ppt/media/image861.png>
</file>

<file path=ppt/media/image862.png>
</file>

<file path=ppt/media/image863.png>
</file>

<file path=ppt/media/image864.png>
</file>

<file path=ppt/media/image865.png>
</file>

<file path=ppt/media/image866.png>
</file>

<file path=ppt/media/image867.png>
</file>

<file path=ppt/media/image868.png>
</file>

<file path=ppt/media/image869.png>
</file>

<file path=ppt/media/image87.png>
</file>

<file path=ppt/media/image870.png>
</file>

<file path=ppt/media/image871.png>
</file>

<file path=ppt/media/image872.png>
</file>

<file path=ppt/media/image873.png>
</file>

<file path=ppt/media/image874.png>
</file>

<file path=ppt/media/image875.png>
</file>

<file path=ppt/media/image876.png>
</file>

<file path=ppt/media/image877.png>
</file>

<file path=ppt/media/image878.png>
</file>

<file path=ppt/media/image879.png>
</file>

<file path=ppt/media/image88.png>
</file>

<file path=ppt/media/image880.png>
</file>

<file path=ppt/media/image881.png>
</file>

<file path=ppt/media/image882.png>
</file>

<file path=ppt/media/image883.png>
</file>

<file path=ppt/media/image884.png>
</file>

<file path=ppt/media/image885.png>
</file>

<file path=ppt/media/image886.png>
</file>

<file path=ppt/media/image887.png>
</file>

<file path=ppt/media/image888.png>
</file>

<file path=ppt/media/image889.png>
</file>

<file path=ppt/media/image89.png>
</file>

<file path=ppt/media/image890.png>
</file>

<file path=ppt/media/image891.png>
</file>

<file path=ppt/media/image892.png>
</file>

<file path=ppt/media/image893.png>
</file>

<file path=ppt/media/image894.png>
</file>

<file path=ppt/media/image895.png>
</file>

<file path=ppt/media/image896.png>
</file>

<file path=ppt/media/image897.png>
</file>

<file path=ppt/media/image898.png>
</file>

<file path=ppt/media/image899.png>
</file>

<file path=ppt/media/image9.png>
</file>

<file path=ppt/media/image90.png>
</file>

<file path=ppt/media/image900.png>
</file>

<file path=ppt/media/image901.png>
</file>

<file path=ppt/media/image902.png>
</file>

<file path=ppt/media/image903.png>
</file>

<file path=ppt/media/image904.png>
</file>

<file path=ppt/media/image905.png>
</file>

<file path=ppt/media/image906.png>
</file>

<file path=ppt/media/image907.png>
</file>

<file path=ppt/media/image908.png>
</file>

<file path=ppt/media/image909.png>
</file>

<file path=ppt/media/image91.png>
</file>

<file path=ppt/media/image910.png>
</file>

<file path=ppt/media/image911.png>
</file>

<file path=ppt/media/image912.png>
</file>

<file path=ppt/media/image913.png>
</file>

<file path=ppt/media/image914.png>
</file>

<file path=ppt/media/image915.png>
</file>

<file path=ppt/media/image916.png>
</file>

<file path=ppt/media/image917.png>
</file>

<file path=ppt/media/image918.png>
</file>

<file path=ppt/media/image919.png>
</file>

<file path=ppt/media/image92.png>
</file>

<file path=ppt/media/image920.png>
</file>

<file path=ppt/media/image921.png>
</file>

<file path=ppt/media/image922.png>
</file>

<file path=ppt/media/image923.png>
</file>

<file path=ppt/media/image924.png>
</file>

<file path=ppt/media/image925.png>
</file>

<file path=ppt/media/image926.png>
</file>

<file path=ppt/media/image927.png>
</file>

<file path=ppt/media/image928.png>
</file>

<file path=ppt/media/image929.png>
</file>

<file path=ppt/media/image93.png>
</file>

<file path=ppt/media/image930.png>
</file>

<file path=ppt/media/image931.png>
</file>

<file path=ppt/media/image932.png>
</file>

<file path=ppt/media/image933.png>
</file>

<file path=ppt/media/image934.png>
</file>

<file path=ppt/media/image935.png>
</file>

<file path=ppt/media/image936.png>
</file>

<file path=ppt/media/image937.png>
</file>

<file path=ppt/media/image938.png>
</file>

<file path=ppt/media/image939.png>
</file>

<file path=ppt/media/image94.png>
</file>

<file path=ppt/media/image940.png>
</file>

<file path=ppt/media/image941.png>
</file>

<file path=ppt/media/image942.png>
</file>

<file path=ppt/media/image943.png>
</file>

<file path=ppt/media/image944.png>
</file>

<file path=ppt/media/image945.png>
</file>

<file path=ppt/media/image946.png>
</file>

<file path=ppt/media/image947.png>
</file>

<file path=ppt/media/image948.png>
</file>

<file path=ppt/media/image949.png>
</file>

<file path=ppt/media/image95.png>
</file>

<file path=ppt/media/image950.png>
</file>

<file path=ppt/media/image951.png>
</file>

<file path=ppt/media/image952.png>
</file>

<file path=ppt/media/image953.png>
</file>

<file path=ppt/media/image954.png>
</file>

<file path=ppt/media/image955.png>
</file>

<file path=ppt/media/image956.png>
</file>

<file path=ppt/media/image957.png>
</file>

<file path=ppt/media/image958.png>
</file>

<file path=ppt/media/image959.png>
</file>

<file path=ppt/media/image96.png>
</file>

<file path=ppt/media/image960.png>
</file>

<file path=ppt/media/image961.png>
</file>

<file path=ppt/media/image962.png>
</file>

<file path=ppt/media/image963.png>
</file>

<file path=ppt/media/image964.png>
</file>

<file path=ppt/media/image965.png>
</file>

<file path=ppt/media/image966.png>
</file>

<file path=ppt/media/image967.png>
</file>

<file path=ppt/media/image968.png>
</file>

<file path=ppt/media/image969.png>
</file>

<file path=ppt/media/image97.png>
</file>

<file path=ppt/media/image970.png>
</file>

<file path=ppt/media/image971.png>
</file>

<file path=ppt/media/image972.png>
</file>

<file path=ppt/media/image973.png>
</file>

<file path=ppt/media/image974.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Naslovni diapozitiv">
    <p:spTree>
      <p:nvGrpSpPr>
        <p:cNvPr id="1" name=""/>
        <p:cNvGrpSpPr/>
        <p:nvPr/>
      </p:nvGrpSpPr>
      <p:grpSpPr>
        <a:xfrm>
          <a:off x="0" y="0"/>
          <a:ext cx="0" cy="0"/>
          <a:chOff x="0" y="0"/>
          <a:chExt cx="0" cy="0"/>
        </a:xfrm>
      </p:grpSpPr>
      <p:sp>
        <p:nvSpPr>
          <p:cNvPr id="2" name="Naslov 1"/>
          <p:cNvSpPr>
            <a:spLocks noGrp="1"/>
          </p:cNvSpPr>
          <p:nvPr>
            <p:ph type="ctrTitle"/>
          </p:nvPr>
        </p:nvSpPr>
        <p:spPr>
          <a:xfrm>
            <a:off x="514350" y="3077283"/>
            <a:ext cx="5829300" cy="2123369"/>
          </a:xfrm>
        </p:spPr>
        <p:txBody>
          <a:bodyPr/>
          <a:lstStyle/>
          <a:p>
            <a:r>
              <a:rPr lang="sl-SI" smtClean="0"/>
              <a:t>Uredite slog naslova matrice</a:t>
            </a:r>
            <a:endParaRPr lang="sl-SI"/>
          </a:p>
        </p:txBody>
      </p:sp>
      <p:sp>
        <p:nvSpPr>
          <p:cNvPr id="3" name="Podnaslov 2"/>
          <p:cNvSpPr>
            <a:spLocks noGrp="1"/>
          </p:cNvSpPr>
          <p:nvPr>
            <p:ph type="subTitle" idx="1"/>
          </p:nvPr>
        </p:nvSpPr>
        <p:spPr>
          <a:xfrm>
            <a:off x="1028700" y="5613400"/>
            <a:ext cx="4800600" cy="2531533"/>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sl-SI" smtClean="0"/>
              <a:t>Uredite slog podnaslova matrice</a:t>
            </a:r>
            <a:endParaRPr lang="sl-SI"/>
          </a:p>
        </p:txBody>
      </p:sp>
      <p:sp>
        <p:nvSpPr>
          <p:cNvPr id="4" name="Ograda datuma 3"/>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5" name="Ograda noge 4"/>
          <p:cNvSpPr>
            <a:spLocks noGrp="1"/>
          </p:cNvSpPr>
          <p:nvPr>
            <p:ph type="ftr" sz="quarter" idx="11"/>
          </p:nvPr>
        </p:nvSpPr>
        <p:spPr/>
        <p:txBody>
          <a:bodyPr/>
          <a:lstStyle/>
          <a:p>
            <a:endParaRPr lang="sl-SI" dirty="0"/>
          </a:p>
        </p:txBody>
      </p:sp>
      <p:sp>
        <p:nvSpPr>
          <p:cNvPr id="6" name="Ograda številke diapozitiva 5"/>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948464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slov in navpično besedilo">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grada navpičnega besedila 2"/>
          <p:cNvSpPr>
            <a:spLocks noGrp="1"/>
          </p:cNvSpPr>
          <p:nvPr>
            <p:ph type="body" orient="vert" idx="1"/>
          </p:nvPr>
        </p:nvSpPr>
        <p:spPr/>
        <p:txBody>
          <a:bodyPr vert="eaVert"/>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grada datuma 3"/>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5" name="Ograda noge 4"/>
          <p:cNvSpPr>
            <a:spLocks noGrp="1"/>
          </p:cNvSpPr>
          <p:nvPr>
            <p:ph type="ftr" sz="quarter" idx="11"/>
          </p:nvPr>
        </p:nvSpPr>
        <p:spPr/>
        <p:txBody>
          <a:bodyPr/>
          <a:lstStyle/>
          <a:p>
            <a:endParaRPr lang="sl-SI" dirty="0"/>
          </a:p>
        </p:txBody>
      </p:sp>
      <p:sp>
        <p:nvSpPr>
          <p:cNvPr id="6" name="Ograda številke diapozitiva 5"/>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2520213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Navpični naslov in besedilo">
    <p:spTree>
      <p:nvGrpSpPr>
        <p:cNvPr id="1" name=""/>
        <p:cNvGrpSpPr/>
        <p:nvPr/>
      </p:nvGrpSpPr>
      <p:grpSpPr>
        <a:xfrm>
          <a:off x="0" y="0"/>
          <a:ext cx="0" cy="0"/>
          <a:chOff x="0" y="0"/>
          <a:chExt cx="0" cy="0"/>
        </a:xfrm>
      </p:grpSpPr>
      <p:sp>
        <p:nvSpPr>
          <p:cNvPr id="2" name="Navpični naslov 1"/>
          <p:cNvSpPr>
            <a:spLocks noGrp="1"/>
          </p:cNvSpPr>
          <p:nvPr>
            <p:ph type="title" orient="vert"/>
          </p:nvPr>
        </p:nvSpPr>
        <p:spPr>
          <a:xfrm>
            <a:off x="5386387" y="396701"/>
            <a:ext cx="1671638" cy="8452203"/>
          </a:xfrm>
        </p:spPr>
        <p:txBody>
          <a:bodyPr vert="eaVert"/>
          <a:lstStyle/>
          <a:p>
            <a:r>
              <a:rPr lang="sl-SI" smtClean="0"/>
              <a:t>Uredite slog naslova matrice</a:t>
            </a:r>
            <a:endParaRPr lang="sl-SI"/>
          </a:p>
        </p:txBody>
      </p:sp>
      <p:sp>
        <p:nvSpPr>
          <p:cNvPr id="3" name="Ograda navpičnega besedila 2"/>
          <p:cNvSpPr>
            <a:spLocks noGrp="1"/>
          </p:cNvSpPr>
          <p:nvPr>
            <p:ph type="body" orient="vert" idx="1"/>
          </p:nvPr>
        </p:nvSpPr>
        <p:spPr>
          <a:xfrm>
            <a:off x="371475" y="396701"/>
            <a:ext cx="4900613" cy="8452203"/>
          </a:xfrm>
        </p:spPr>
        <p:txBody>
          <a:bodyPr vert="eaVert"/>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grada datuma 3"/>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5" name="Ograda noge 4"/>
          <p:cNvSpPr>
            <a:spLocks noGrp="1"/>
          </p:cNvSpPr>
          <p:nvPr>
            <p:ph type="ftr" sz="quarter" idx="11"/>
          </p:nvPr>
        </p:nvSpPr>
        <p:spPr/>
        <p:txBody>
          <a:bodyPr/>
          <a:lstStyle/>
          <a:p>
            <a:endParaRPr lang="sl-SI" dirty="0"/>
          </a:p>
        </p:txBody>
      </p:sp>
      <p:sp>
        <p:nvSpPr>
          <p:cNvPr id="6" name="Ograda številke diapozitiva 5"/>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278214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aslov in vsebina">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grada vsebine 2"/>
          <p:cNvSpPr>
            <a:spLocks noGrp="1"/>
          </p:cNvSpPr>
          <p:nvPr>
            <p:ph idx="1"/>
          </p:nvPr>
        </p:nvSpPr>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grada datuma 3"/>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5" name="Ograda noge 4"/>
          <p:cNvSpPr>
            <a:spLocks noGrp="1"/>
          </p:cNvSpPr>
          <p:nvPr>
            <p:ph type="ftr" sz="quarter" idx="11"/>
          </p:nvPr>
        </p:nvSpPr>
        <p:spPr/>
        <p:txBody>
          <a:bodyPr/>
          <a:lstStyle/>
          <a:p>
            <a:endParaRPr lang="sl-SI" dirty="0"/>
          </a:p>
        </p:txBody>
      </p:sp>
      <p:sp>
        <p:nvSpPr>
          <p:cNvPr id="6" name="Ograda številke diapozitiva 5"/>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700666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Glava odseka">
    <p:spTree>
      <p:nvGrpSpPr>
        <p:cNvPr id="1" name=""/>
        <p:cNvGrpSpPr/>
        <p:nvPr/>
      </p:nvGrpSpPr>
      <p:grpSpPr>
        <a:xfrm>
          <a:off x="0" y="0"/>
          <a:ext cx="0" cy="0"/>
          <a:chOff x="0" y="0"/>
          <a:chExt cx="0" cy="0"/>
        </a:xfrm>
      </p:grpSpPr>
      <p:sp>
        <p:nvSpPr>
          <p:cNvPr id="2" name="Naslov 1"/>
          <p:cNvSpPr>
            <a:spLocks noGrp="1"/>
          </p:cNvSpPr>
          <p:nvPr>
            <p:ph type="title"/>
          </p:nvPr>
        </p:nvSpPr>
        <p:spPr>
          <a:xfrm>
            <a:off x="541735" y="6365524"/>
            <a:ext cx="5829300" cy="1967442"/>
          </a:xfrm>
        </p:spPr>
        <p:txBody>
          <a:bodyPr anchor="t"/>
          <a:lstStyle>
            <a:lvl1pPr algn="l">
              <a:defRPr sz="4000" b="1" cap="all"/>
            </a:lvl1pPr>
          </a:lstStyle>
          <a:p>
            <a:r>
              <a:rPr lang="sl-SI" smtClean="0"/>
              <a:t>Uredite slog naslova matrice</a:t>
            </a:r>
            <a:endParaRPr lang="sl-SI"/>
          </a:p>
        </p:txBody>
      </p:sp>
      <p:sp>
        <p:nvSpPr>
          <p:cNvPr id="3" name="Ograda besedila 2"/>
          <p:cNvSpPr>
            <a:spLocks noGrp="1"/>
          </p:cNvSpPr>
          <p:nvPr>
            <p:ph type="body" idx="1"/>
          </p:nvPr>
        </p:nvSpPr>
        <p:spPr>
          <a:xfrm>
            <a:off x="541735" y="4198586"/>
            <a:ext cx="5829300" cy="21669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sl-SI" smtClean="0"/>
              <a:t>Uredite sloge besedila matrice</a:t>
            </a:r>
          </a:p>
        </p:txBody>
      </p:sp>
      <p:sp>
        <p:nvSpPr>
          <p:cNvPr id="4" name="Ograda datuma 3"/>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5" name="Ograda noge 4"/>
          <p:cNvSpPr>
            <a:spLocks noGrp="1"/>
          </p:cNvSpPr>
          <p:nvPr>
            <p:ph type="ftr" sz="quarter" idx="11"/>
          </p:nvPr>
        </p:nvSpPr>
        <p:spPr/>
        <p:txBody>
          <a:bodyPr/>
          <a:lstStyle/>
          <a:p>
            <a:endParaRPr lang="sl-SI" dirty="0"/>
          </a:p>
        </p:txBody>
      </p:sp>
      <p:sp>
        <p:nvSpPr>
          <p:cNvPr id="6" name="Ograda številke diapozitiva 5"/>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3611866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ve vsebini">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grada vsebine 2"/>
          <p:cNvSpPr>
            <a:spLocks noGrp="1"/>
          </p:cNvSpPr>
          <p:nvPr>
            <p:ph sz="half" idx="1"/>
          </p:nvPr>
        </p:nvSpPr>
        <p:spPr>
          <a:xfrm>
            <a:off x="371475" y="2311402"/>
            <a:ext cx="3286125" cy="653750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grada vsebine 3"/>
          <p:cNvSpPr>
            <a:spLocks noGrp="1"/>
          </p:cNvSpPr>
          <p:nvPr>
            <p:ph sz="half" idx="2"/>
          </p:nvPr>
        </p:nvSpPr>
        <p:spPr>
          <a:xfrm>
            <a:off x="3771900" y="2311402"/>
            <a:ext cx="3286125" cy="653750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5" name="Ograda datuma 4"/>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6" name="Ograda noge 5"/>
          <p:cNvSpPr>
            <a:spLocks noGrp="1"/>
          </p:cNvSpPr>
          <p:nvPr>
            <p:ph type="ftr" sz="quarter" idx="11"/>
          </p:nvPr>
        </p:nvSpPr>
        <p:spPr/>
        <p:txBody>
          <a:bodyPr/>
          <a:lstStyle/>
          <a:p>
            <a:endParaRPr lang="sl-SI" dirty="0"/>
          </a:p>
        </p:txBody>
      </p:sp>
      <p:sp>
        <p:nvSpPr>
          <p:cNvPr id="7" name="Ograda številke diapozitiva 6"/>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1353480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rimerjava">
    <p:spTree>
      <p:nvGrpSpPr>
        <p:cNvPr id="1" name=""/>
        <p:cNvGrpSpPr/>
        <p:nvPr/>
      </p:nvGrpSpPr>
      <p:grpSpPr>
        <a:xfrm>
          <a:off x="0" y="0"/>
          <a:ext cx="0" cy="0"/>
          <a:chOff x="0" y="0"/>
          <a:chExt cx="0" cy="0"/>
        </a:xfrm>
      </p:grpSpPr>
      <p:sp>
        <p:nvSpPr>
          <p:cNvPr id="2" name="Naslov 1"/>
          <p:cNvSpPr>
            <a:spLocks noGrp="1"/>
          </p:cNvSpPr>
          <p:nvPr>
            <p:ph type="title"/>
          </p:nvPr>
        </p:nvSpPr>
        <p:spPr>
          <a:xfrm>
            <a:off x="342900" y="396699"/>
            <a:ext cx="6172200" cy="1651000"/>
          </a:xfrm>
        </p:spPr>
        <p:txBody>
          <a:bodyPr/>
          <a:lstStyle>
            <a:lvl1pPr>
              <a:defRPr/>
            </a:lvl1pPr>
          </a:lstStyle>
          <a:p>
            <a:r>
              <a:rPr lang="sl-SI" smtClean="0"/>
              <a:t>Uredite slog naslova matrice</a:t>
            </a:r>
            <a:endParaRPr lang="sl-SI"/>
          </a:p>
        </p:txBody>
      </p:sp>
      <p:sp>
        <p:nvSpPr>
          <p:cNvPr id="3" name="Ograda besedila 2"/>
          <p:cNvSpPr>
            <a:spLocks noGrp="1"/>
          </p:cNvSpPr>
          <p:nvPr>
            <p:ph type="body" idx="1"/>
          </p:nvPr>
        </p:nvSpPr>
        <p:spPr>
          <a:xfrm>
            <a:off x="342900" y="2217385"/>
            <a:ext cx="3030141" cy="92410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l-SI" smtClean="0"/>
              <a:t>Uredite sloge besedila matrice</a:t>
            </a:r>
          </a:p>
        </p:txBody>
      </p:sp>
      <p:sp>
        <p:nvSpPr>
          <p:cNvPr id="4" name="Ograda vsebine 3"/>
          <p:cNvSpPr>
            <a:spLocks noGrp="1"/>
          </p:cNvSpPr>
          <p:nvPr>
            <p:ph sz="half" idx="2"/>
          </p:nvPr>
        </p:nvSpPr>
        <p:spPr>
          <a:xfrm>
            <a:off x="342900" y="3141486"/>
            <a:ext cx="3030141" cy="570741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5" name="Ograda besedila 4"/>
          <p:cNvSpPr>
            <a:spLocks noGrp="1"/>
          </p:cNvSpPr>
          <p:nvPr>
            <p:ph type="body" sz="quarter" idx="3"/>
          </p:nvPr>
        </p:nvSpPr>
        <p:spPr>
          <a:xfrm>
            <a:off x="3483769" y="2217385"/>
            <a:ext cx="3031332" cy="92410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l-SI" smtClean="0"/>
              <a:t>Uredite sloge besedila matrice</a:t>
            </a:r>
          </a:p>
        </p:txBody>
      </p:sp>
      <p:sp>
        <p:nvSpPr>
          <p:cNvPr id="6" name="Ograda vsebine 5"/>
          <p:cNvSpPr>
            <a:spLocks noGrp="1"/>
          </p:cNvSpPr>
          <p:nvPr>
            <p:ph sz="quarter" idx="4"/>
          </p:nvPr>
        </p:nvSpPr>
        <p:spPr>
          <a:xfrm>
            <a:off x="3483769" y="3141486"/>
            <a:ext cx="3031332" cy="570741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7" name="Ograda datuma 6"/>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8" name="Ograda noge 7"/>
          <p:cNvSpPr>
            <a:spLocks noGrp="1"/>
          </p:cNvSpPr>
          <p:nvPr>
            <p:ph type="ftr" sz="quarter" idx="11"/>
          </p:nvPr>
        </p:nvSpPr>
        <p:spPr/>
        <p:txBody>
          <a:bodyPr/>
          <a:lstStyle/>
          <a:p>
            <a:endParaRPr lang="sl-SI" dirty="0"/>
          </a:p>
        </p:txBody>
      </p:sp>
      <p:sp>
        <p:nvSpPr>
          <p:cNvPr id="9" name="Ograda številke diapozitiva 8"/>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2190067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amo naslov">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grada datuma 2"/>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4" name="Ograda noge 3"/>
          <p:cNvSpPr>
            <a:spLocks noGrp="1"/>
          </p:cNvSpPr>
          <p:nvPr>
            <p:ph type="ftr" sz="quarter" idx="11"/>
          </p:nvPr>
        </p:nvSpPr>
        <p:spPr/>
        <p:txBody>
          <a:bodyPr/>
          <a:lstStyle/>
          <a:p>
            <a:endParaRPr lang="sl-SI" dirty="0"/>
          </a:p>
        </p:txBody>
      </p:sp>
      <p:sp>
        <p:nvSpPr>
          <p:cNvPr id="5" name="Ograda številke diapozitiva 4"/>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2157777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razen">
    <p:spTree>
      <p:nvGrpSpPr>
        <p:cNvPr id="1" name=""/>
        <p:cNvGrpSpPr/>
        <p:nvPr/>
      </p:nvGrpSpPr>
      <p:grpSpPr>
        <a:xfrm>
          <a:off x="0" y="0"/>
          <a:ext cx="0" cy="0"/>
          <a:chOff x="0" y="0"/>
          <a:chExt cx="0" cy="0"/>
        </a:xfrm>
      </p:grpSpPr>
      <p:sp>
        <p:nvSpPr>
          <p:cNvPr id="2" name="Ograda datuma 1"/>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3" name="Ograda noge 2"/>
          <p:cNvSpPr>
            <a:spLocks noGrp="1"/>
          </p:cNvSpPr>
          <p:nvPr>
            <p:ph type="ftr" sz="quarter" idx="11"/>
          </p:nvPr>
        </p:nvSpPr>
        <p:spPr/>
        <p:txBody>
          <a:bodyPr/>
          <a:lstStyle/>
          <a:p>
            <a:endParaRPr lang="sl-SI" dirty="0"/>
          </a:p>
        </p:txBody>
      </p:sp>
      <p:sp>
        <p:nvSpPr>
          <p:cNvPr id="4" name="Ograda številke diapozitiva 3"/>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24964179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aslov in vsebina">
    <p:spTree>
      <p:nvGrpSpPr>
        <p:cNvPr id="1" name=""/>
        <p:cNvGrpSpPr/>
        <p:nvPr/>
      </p:nvGrpSpPr>
      <p:grpSpPr>
        <a:xfrm>
          <a:off x="0" y="0"/>
          <a:ext cx="0" cy="0"/>
          <a:chOff x="0" y="0"/>
          <a:chExt cx="0" cy="0"/>
        </a:xfrm>
      </p:grpSpPr>
      <p:sp>
        <p:nvSpPr>
          <p:cNvPr id="2" name="Naslov 1"/>
          <p:cNvSpPr>
            <a:spLocks noGrp="1"/>
          </p:cNvSpPr>
          <p:nvPr>
            <p:ph type="title"/>
          </p:nvPr>
        </p:nvSpPr>
        <p:spPr>
          <a:xfrm>
            <a:off x="342900" y="394405"/>
            <a:ext cx="2256235" cy="1678517"/>
          </a:xfrm>
        </p:spPr>
        <p:txBody>
          <a:bodyPr anchor="b"/>
          <a:lstStyle>
            <a:lvl1pPr algn="l">
              <a:defRPr sz="2000" b="1"/>
            </a:lvl1pPr>
          </a:lstStyle>
          <a:p>
            <a:r>
              <a:rPr lang="sl-SI" smtClean="0"/>
              <a:t>Uredite slog naslova matrice</a:t>
            </a:r>
            <a:endParaRPr lang="sl-SI"/>
          </a:p>
        </p:txBody>
      </p:sp>
      <p:sp>
        <p:nvSpPr>
          <p:cNvPr id="3" name="Ograda vsebine 2"/>
          <p:cNvSpPr>
            <a:spLocks noGrp="1"/>
          </p:cNvSpPr>
          <p:nvPr>
            <p:ph idx="1"/>
          </p:nvPr>
        </p:nvSpPr>
        <p:spPr>
          <a:xfrm>
            <a:off x="2681288" y="394408"/>
            <a:ext cx="3833812" cy="845449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grada besedila 3"/>
          <p:cNvSpPr>
            <a:spLocks noGrp="1"/>
          </p:cNvSpPr>
          <p:nvPr>
            <p:ph type="body" sz="half" idx="2"/>
          </p:nvPr>
        </p:nvSpPr>
        <p:spPr>
          <a:xfrm>
            <a:off x="342900" y="2072924"/>
            <a:ext cx="2256235" cy="677598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l-SI" smtClean="0"/>
              <a:t>Uredite sloge besedila matrice</a:t>
            </a:r>
          </a:p>
        </p:txBody>
      </p:sp>
      <p:sp>
        <p:nvSpPr>
          <p:cNvPr id="5" name="Ograda datuma 4"/>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6" name="Ograda noge 5"/>
          <p:cNvSpPr>
            <a:spLocks noGrp="1"/>
          </p:cNvSpPr>
          <p:nvPr>
            <p:ph type="ftr" sz="quarter" idx="11"/>
          </p:nvPr>
        </p:nvSpPr>
        <p:spPr/>
        <p:txBody>
          <a:bodyPr/>
          <a:lstStyle/>
          <a:p>
            <a:endParaRPr lang="sl-SI" dirty="0"/>
          </a:p>
        </p:txBody>
      </p:sp>
      <p:sp>
        <p:nvSpPr>
          <p:cNvPr id="7" name="Ograda številke diapozitiva 6"/>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17115085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Naslov in slika">
    <p:spTree>
      <p:nvGrpSpPr>
        <p:cNvPr id="1" name=""/>
        <p:cNvGrpSpPr/>
        <p:nvPr/>
      </p:nvGrpSpPr>
      <p:grpSpPr>
        <a:xfrm>
          <a:off x="0" y="0"/>
          <a:ext cx="0" cy="0"/>
          <a:chOff x="0" y="0"/>
          <a:chExt cx="0" cy="0"/>
        </a:xfrm>
      </p:grpSpPr>
      <p:sp>
        <p:nvSpPr>
          <p:cNvPr id="2" name="Naslov 1"/>
          <p:cNvSpPr>
            <a:spLocks noGrp="1"/>
          </p:cNvSpPr>
          <p:nvPr>
            <p:ph type="title"/>
          </p:nvPr>
        </p:nvSpPr>
        <p:spPr>
          <a:xfrm>
            <a:off x="1344216" y="6934200"/>
            <a:ext cx="4114800" cy="818622"/>
          </a:xfrm>
        </p:spPr>
        <p:txBody>
          <a:bodyPr anchor="b"/>
          <a:lstStyle>
            <a:lvl1pPr algn="l">
              <a:defRPr sz="2000" b="1"/>
            </a:lvl1pPr>
          </a:lstStyle>
          <a:p>
            <a:r>
              <a:rPr lang="sl-SI" smtClean="0"/>
              <a:t>Uredite slog naslova matrice</a:t>
            </a:r>
            <a:endParaRPr lang="sl-SI"/>
          </a:p>
        </p:txBody>
      </p:sp>
      <p:sp>
        <p:nvSpPr>
          <p:cNvPr id="3" name="Ograda slike 2"/>
          <p:cNvSpPr>
            <a:spLocks noGrp="1"/>
          </p:cNvSpPr>
          <p:nvPr>
            <p:ph type="pic" idx="1"/>
          </p:nvPr>
        </p:nvSpPr>
        <p:spPr>
          <a:xfrm>
            <a:off x="1344216" y="885119"/>
            <a:ext cx="4114800"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l-SI" dirty="0"/>
          </a:p>
        </p:txBody>
      </p:sp>
      <p:sp>
        <p:nvSpPr>
          <p:cNvPr id="4" name="Ograda besedila 3"/>
          <p:cNvSpPr>
            <a:spLocks noGrp="1"/>
          </p:cNvSpPr>
          <p:nvPr>
            <p:ph type="body" sz="half" idx="2"/>
          </p:nvPr>
        </p:nvSpPr>
        <p:spPr>
          <a:xfrm>
            <a:off x="1344216" y="7752822"/>
            <a:ext cx="4114800" cy="116257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l-SI" smtClean="0"/>
              <a:t>Uredite sloge besedila matrice</a:t>
            </a:r>
          </a:p>
        </p:txBody>
      </p:sp>
      <p:sp>
        <p:nvSpPr>
          <p:cNvPr id="5" name="Ograda datuma 4"/>
          <p:cNvSpPr>
            <a:spLocks noGrp="1"/>
          </p:cNvSpPr>
          <p:nvPr>
            <p:ph type="dt" sz="half" idx="10"/>
          </p:nvPr>
        </p:nvSpPr>
        <p:spPr/>
        <p:txBody>
          <a:bodyPr/>
          <a:lstStyle/>
          <a:p>
            <a:fld id="{1ABC1195-D5C2-4BD2-BCD6-B5DA9C3B2B20}" type="datetimeFigureOut">
              <a:rPr lang="sl-SI" smtClean="0"/>
              <a:t>16. 05. 2021</a:t>
            </a:fld>
            <a:endParaRPr lang="sl-SI" dirty="0"/>
          </a:p>
        </p:txBody>
      </p:sp>
      <p:sp>
        <p:nvSpPr>
          <p:cNvPr id="6" name="Ograda noge 5"/>
          <p:cNvSpPr>
            <a:spLocks noGrp="1"/>
          </p:cNvSpPr>
          <p:nvPr>
            <p:ph type="ftr" sz="quarter" idx="11"/>
          </p:nvPr>
        </p:nvSpPr>
        <p:spPr/>
        <p:txBody>
          <a:bodyPr/>
          <a:lstStyle/>
          <a:p>
            <a:endParaRPr lang="sl-SI" dirty="0"/>
          </a:p>
        </p:txBody>
      </p:sp>
      <p:sp>
        <p:nvSpPr>
          <p:cNvPr id="7" name="Ograda številke diapozitiva 6"/>
          <p:cNvSpPr>
            <a:spLocks noGrp="1"/>
          </p:cNvSpPr>
          <p:nvPr>
            <p:ph type="sldNum" sz="quarter" idx="12"/>
          </p:nvPr>
        </p:nvSpPr>
        <p:spPr/>
        <p:txBody>
          <a:bodyPr/>
          <a:lstStyle/>
          <a:p>
            <a:fld id="{6C5A5654-81E7-45BE-AF67-D5D20624E98A}" type="slidenum">
              <a:rPr lang="sl-SI" smtClean="0"/>
              <a:t>‹#›</a:t>
            </a:fld>
            <a:endParaRPr lang="sl-SI" dirty="0"/>
          </a:p>
        </p:txBody>
      </p:sp>
    </p:spTree>
    <p:extLst>
      <p:ext uri="{BB962C8B-B14F-4D97-AF65-F5344CB8AC3E}">
        <p14:creationId xmlns:p14="http://schemas.microsoft.com/office/powerpoint/2010/main" val="2910382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Ograda naslova 1"/>
          <p:cNvSpPr>
            <a:spLocks noGrp="1"/>
          </p:cNvSpPr>
          <p:nvPr>
            <p:ph type="title"/>
          </p:nvPr>
        </p:nvSpPr>
        <p:spPr>
          <a:xfrm>
            <a:off x="342900" y="396699"/>
            <a:ext cx="6172200" cy="1651000"/>
          </a:xfrm>
          <a:prstGeom prst="rect">
            <a:avLst/>
          </a:prstGeom>
        </p:spPr>
        <p:txBody>
          <a:bodyPr vert="horz" lIns="91440" tIns="45720" rIns="91440" bIns="45720" rtlCol="0" anchor="ctr">
            <a:normAutofit/>
          </a:bodyPr>
          <a:lstStyle/>
          <a:p>
            <a:r>
              <a:rPr lang="sl-SI" smtClean="0"/>
              <a:t>Uredite slog naslova matrice</a:t>
            </a:r>
            <a:endParaRPr lang="sl-SI"/>
          </a:p>
        </p:txBody>
      </p:sp>
      <p:sp>
        <p:nvSpPr>
          <p:cNvPr id="3" name="Ograda besedila 2"/>
          <p:cNvSpPr>
            <a:spLocks noGrp="1"/>
          </p:cNvSpPr>
          <p:nvPr>
            <p:ph type="body" idx="1"/>
          </p:nvPr>
        </p:nvSpPr>
        <p:spPr>
          <a:xfrm>
            <a:off x="342900" y="2311402"/>
            <a:ext cx="6172200" cy="6537502"/>
          </a:xfrm>
          <a:prstGeom prst="rect">
            <a:avLst/>
          </a:prstGeom>
        </p:spPr>
        <p:txBody>
          <a:bodyPr vert="horz" lIns="91440" tIns="45720" rIns="91440" bIns="45720" rtlCol="0">
            <a:normAutofit/>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grada datuma 3"/>
          <p:cNvSpPr>
            <a:spLocks noGrp="1"/>
          </p:cNvSpPr>
          <p:nvPr>
            <p:ph type="dt" sz="half" idx="2"/>
          </p:nvPr>
        </p:nvSpPr>
        <p:spPr>
          <a:xfrm>
            <a:off x="342900" y="9181397"/>
            <a:ext cx="1600200" cy="527403"/>
          </a:xfrm>
          <a:prstGeom prst="rect">
            <a:avLst/>
          </a:prstGeom>
        </p:spPr>
        <p:txBody>
          <a:bodyPr vert="horz" lIns="91440" tIns="45720" rIns="91440" bIns="45720" rtlCol="0" anchor="ctr"/>
          <a:lstStyle>
            <a:lvl1pPr algn="l">
              <a:defRPr sz="1200">
                <a:solidFill>
                  <a:schemeClr val="tx1">
                    <a:tint val="75000"/>
                  </a:schemeClr>
                </a:solidFill>
              </a:defRPr>
            </a:lvl1pPr>
          </a:lstStyle>
          <a:p>
            <a:fld id="{1ABC1195-D5C2-4BD2-BCD6-B5DA9C3B2B20}" type="datetimeFigureOut">
              <a:rPr lang="sl-SI" smtClean="0"/>
              <a:t>16. 05. 2021</a:t>
            </a:fld>
            <a:endParaRPr lang="sl-SI" dirty="0"/>
          </a:p>
        </p:txBody>
      </p:sp>
      <p:sp>
        <p:nvSpPr>
          <p:cNvPr id="5" name="Ograda noge 4"/>
          <p:cNvSpPr>
            <a:spLocks noGrp="1"/>
          </p:cNvSpPr>
          <p:nvPr>
            <p:ph type="ftr" sz="quarter" idx="3"/>
          </p:nvPr>
        </p:nvSpPr>
        <p:spPr>
          <a:xfrm>
            <a:off x="2343150" y="9181397"/>
            <a:ext cx="2171700" cy="52740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l-SI" dirty="0"/>
          </a:p>
        </p:txBody>
      </p:sp>
      <p:sp>
        <p:nvSpPr>
          <p:cNvPr id="6" name="Ograda številke diapozitiva 5"/>
          <p:cNvSpPr>
            <a:spLocks noGrp="1"/>
          </p:cNvSpPr>
          <p:nvPr>
            <p:ph type="sldNum" sz="quarter" idx="4"/>
          </p:nvPr>
        </p:nvSpPr>
        <p:spPr>
          <a:xfrm>
            <a:off x="4914900" y="9181397"/>
            <a:ext cx="1600200" cy="527403"/>
          </a:xfrm>
          <a:prstGeom prst="rect">
            <a:avLst/>
          </a:prstGeom>
        </p:spPr>
        <p:txBody>
          <a:bodyPr vert="horz" lIns="91440" tIns="45720" rIns="91440" bIns="45720" rtlCol="0" anchor="ctr"/>
          <a:lstStyle>
            <a:lvl1pPr algn="r">
              <a:defRPr sz="1200">
                <a:solidFill>
                  <a:schemeClr val="tx1">
                    <a:tint val="75000"/>
                  </a:schemeClr>
                </a:solidFill>
              </a:defRPr>
            </a:lvl1pPr>
          </a:lstStyle>
          <a:p>
            <a:fld id="{6C5A5654-81E7-45BE-AF67-D5D20624E98A}" type="slidenum">
              <a:rPr lang="sl-SI" smtClean="0"/>
              <a:t>‹#›</a:t>
            </a:fld>
            <a:endParaRPr lang="sl-SI" dirty="0"/>
          </a:p>
        </p:txBody>
      </p:sp>
    </p:spTree>
    <p:extLst>
      <p:ext uri="{BB962C8B-B14F-4D97-AF65-F5344CB8AC3E}">
        <p14:creationId xmlns:p14="http://schemas.microsoft.com/office/powerpoint/2010/main" val="38903287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sl-S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26" Type="http://schemas.openxmlformats.org/officeDocument/2006/relationships/image" Target="../media/image25.png"/><Relationship Id="rId3" Type="http://schemas.openxmlformats.org/officeDocument/2006/relationships/image" Target="../media/image2.png"/><Relationship Id="rId21" Type="http://schemas.openxmlformats.org/officeDocument/2006/relationships/image" Target="../media/image20.png"/><Relationship Id="rId34" Type="http://schemas.openxmlformats.org/officeDocument/2006/relationships/image" Target="../media/image33.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5" Type="http://schemas.openxmlformats.org/officeDocument/2006/relationships/image" Target="../media/image24.png"/><Relationship Id="rId33" Type="http://schemas.openxmlformats.org/officeDocument/2006/relationships/image" Target="../media/image32.pn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29"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24" Type="http://schemas.openxmlformats.org/officeDocument/2006/relationships/image" Target="../media/image23.png"/><Relationship Id="rId32" Type="http://schemas.openxmlformats.org/officeDocument/2006/relationships/image" Target="../media/image31.png"/><Relationship Id="rId5" Type="http://schemas.openxmlformats.org/officeDocument/2006/relationships/image" Target="../media/image4.png"/><Relationship Id="rId15" Type="http://schemas.openxmlformats.org/officeDocument/2006/relationships/image" Target="../media/image14.png"/><Relationship Id="rId23" Type="http://schemas.openxmlformats.org/officeDocument/2006/relationships/image" Target="../media/image22.png"/><Relationship Id="rId28" Type="http://schemas.openxmlformats.org/officeDocument/2006/relationships/image" Target="../media/image27.png"/><Relationship Id="rId10" Type="http://schemas.openxmlformats.org/officeDocument/2006/relationships/image" Target="../media/image9.png"/><Relationship Id="rId19" Type="http://schemas.openxmlformats.org/officeDocument/2006/relationships/image" Target="../media/image18.png"/><Relationship Id="rId31" Type="http://schemas.openxmlformats.org/officeDocument/2006/relationships/image" Target="../media/image30.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png"/><Relationship Id="rId27" Type="http://schemas.openxmlformats.org/officeDocument/2006/relationships/image" Target="../media/image26.png"/><Relationship Id="rId30" Type="http://schemas.openxmlformats.org/officeDocument/2006/relationships/image" Target="../media/image29.png"/></Relationships>
</file>

<file path=ppt/slides/_rels/slide10.xml.rels><?xml version="1.0" encoding="UTF-8" standalone="yes"?>
<Relationships xmlns="http://schemas.openxmlformats.org/package/2006/relationships"><Relationship Id="rId8" Type="http://schemas.openxmlformats.org/officeDocument/2006/relationships/image" Target="../media/image234.png"/><Relationship Id="rId3" Type="http://schemas.openxmlformats.org/officeDocument/2006/relationships/image" Target="../media/image229.png"/><Relationship Id="rId7" Type="http://schemas.openxmlformats.org/officeDocument/2006/relationships/image" Target="../media/image233.png"/><Relationship Id="rId2" Type="http://schemas.openxmlformats.org/officeDocument/2006/relationships/image" Target="../media/image228.png"/><Relationship Id="rId1" Type="http://schemas.openxmlformats.org/officeDocument/2006/relationships/slideLayout" Target="../slideLayouts/slideLayout7.xml"/><Relationship Id="rId6" Type="http://schemas.openxmlformats.org/officeDocument/2006/relationships/image" Target="../media/image232.png"/><Relationship Id="rId11" Type="http://schemas.openxmlformats.org/officeDocument/2006/relationships/image" Target="../media/image237.png"/><Relationship Id="rId5" Type="http://schemas.openxmlformats.org/officeDocument/2006/relationships/image" Target="../media/image231.png"/><Relationship Id="rId10" Type="http://schemas.openxmlformats.org/officeDocument/2006/relationships/image" Target="../media/image236.png"/><Relationship Id="rId4" Type="http://schemas.openxmlformats.org/officeDocument/2006/relationships/image" Target="../media/image230.png"/><Relationship Id="rId9" Type="http://schemas.openxmlformats.org/officeDocument/2006/relationships/image" Target="../media/image235.png"/></Relationships>
</file>

<file path=ppt/slides/_rels/slide11.xml.rels><?xml version="1.0" encoding="UTF-8" standalone="yes"?>
<Relationships xmlns="http://schemas.openxmlformats.org/package/2006/relationships"><Relationship Id="rId8" Type="http://schemas.openxmlformats.org/officeDocument/2006/relationships/image" Target="../media/image244.png"/><Relationship Id="rId13" Type="http://schemas.openxmlformats.org/officeDocument/2006/relationships/image" Target="../media/image249.png"/><Relationship Id="rId3" Type="http://schemas.openxmlformats.org/officeDocument/2006/relationships/image" Target="../media/image239.png"/><Relationship Id="rId7" Type="http://schemas.openxmlformats.org/officeDocument/2006/relationships/image" Target="../media/image243.png"/><Relationship Id="rId12" Type="http://schemas.openxmlformats.org/officeDocument/2006/relationships/image" Target="../media/image248.png"/><Relationship Id="rId2" Type="http://schemas.openxmlformats.org/officeDocument/2006/relationships/image" Target="../media/image238.png"/><Relationship Id="rId1" Type="http://schemas.openxmlformats.org/officeDocument/2006/relationships/slideLayout" Target="../slideLayouts/slideLayout7.xml"/><Relationship Id="rId6" Type="http://schemas.openxmlformats.org/officeDocument/2006/relationships/image" Target="../media/image242.png"/><Relationship Id="rId11" Type="http://schemas.openxmlformats.org/officeDocument/2006/relationships/image" Target="../media/image247.png"/><Relationship Id="rId5" Type="http://schemas.openxmlformats.org/officeDocument/2006/relationships/image" Target="../media/image241.png"/><Relationship Id="rId15" Type="http://schemas.openxmlformats.org/officeDocument/2006/relationships/image" Target="../media/image251.png"/><Relationship Id="rId10" Type="http://schemas.openxmlformats.org/officeDocument/2006/relationships/image" Target="../media/image246.png"/><Relationship Id="rId4" Type="http://schemas.openxmlformats.org/officeDocument/2006/relationships/image" Target="../media/image240.png"/><Relationship Id="rId9" Type="http://schemas.openxmlformats.org/officeDocument/2006/relationships/image" Target="../media/image245.png"/><Relationship Id="rId14" Type="http://schemas.openxmlformats.org/officeDocument/2006/relationships/image" Target="../media/image250.png"/></Relationships>
</file>

<file path=ppt/slides/_rels/slide12.xml.rels><?xml version="1.0" encoding="UTF-8" standalone="yes"?>
<Relationships xmlns="http://schemas.openxmlformats.org/package/2006/relationships"><Relationship Id="rId8" Type="http://schemas.openxmlformats.org/officeDocument/2006/relationships/image" Target="../media/image258.png"/><Relationship Id="rId13" Type="http://schemas.openxmlformats.org/officeDocument/2006/relationships/image" Target="../media/image263.png"/><Relationship Id="rId18" Type="http://schemas.openxmlformats.org/officeDocument/2006/relationships/image" Target="../media/image268.png"/><Relationship Id="rId3" Type="http://schemas.openxmlformats.org/officeDocument/2006/relationships/image" Target="../media/image253.png"/><Relationship Id="rId21" Type="http://schemas.openxmlformats.org/officeDocument/2006/relationships/image" Target="../media/image271.png"/><Relationship Id="rId7" Type="http://schemas.openxmlformats.org/officeDocument/2006/relationships/image" Target="../media/image257.png"/><Relationship Id="rId12" Type="http://schemas.openxmlformats.org/officeDocument/2006/relationships/image" Target="../media/image262.png"/><Relationship Id="rId17" Type="http://schemas.openxmlformats.org/officeDocument/2006/relationships/image" Target="../media/image267.png"/><Relationship Id="rId2" Type="http://schemas.openxmlformats.org/officeDocument/2006/relationships/image" Target="../media/image252.png"/><Relationship Id="rId16" Type="http://schemas.openxmlformats.org/officeDocument/2006/relationships/image" Target="../media/image266.png"/><Relationship Id="rId20" Type="http://schemas.openxmlformats.org/officeDocument/2006/relationships/image" Target="../media/image270.png"/><Relationship Id="rId1" Type="http://schemas.openxmlformats.org/officeDocument/2006/relationships/slideLayout" Target="../slideLayouts/slideLayout7.xml"/><Relationship Id="rId6" Type="http://schemas.openxmlformats.org/officeDocument/2006/relationships/image" Target="../media/image256.png"/><Relationship Id="rId11" Type="http://schemas.openxmlformats.org/officeDocument/2006/relationships/image" Target="../media/image261.png"/><Relationship Id="rId24" Type="http://schemas.openxmlformats.org/officeDocument/2006/relationships/image" Target="../media/image274.png"/><Relationship Id="rId5" Type="http://schemas.openxmlformats.org/officeDocument/2006/relationships/image" Target="../media/image255.png"/><Relationship Id="rId15" Type="http://schemas.openxmlformats.org/officeDocument/2006/relationships/image" Target="../media/image265.png"/><Relationship Id="rId23" Type="http://schemas.openxmlformats.org/officeDocument/2006/relationships/image" Target="../media/image273.png"/><Relationship Id="rId10" Type="http://schemas.openxmlformats.org/officeDocument/2006/relationships/image" Target="../media/image260.png"/><Relationship Id="rId19" Type="http://schemas.openxmlformats.org/officeDocument/2006/relationships/image" Target="../media/image269.png"/><Relationship Id="rId4" Type="http://schemas.openxmlformats.org/officeDocument/2006/relationships/image" Target="../media/image254.png"/><Relationship Id="rId9" Type="http://schemas.openxmlformats.org/officeDocument/2006/relationships/image" Target="../media/image259.png"/><Relationship Id="rId14" Type="http://schemas.openxmlformats.org/officeDocument/2006/relationships/image" Target="../media/image264.png"/><Relationship Id="rId22" Type="http://schemas.openxmlformats.org/officeDocument/2006/relationships/image" Target="../media/image272.png"/></Relationships>
</file>

<file path=ppt/slides/_rels/slide13.xml.rels><?xml version="1.0" encoding="UTF-8" standalone="yes"?>
<Relationships xmlns="http://schemas.openxmlformats.org/package/2006/relationships"><Relationship Id="rId8" Type="http://schemas.openxmlformats.org/officeDocument/2006/relationships/image" Target="../media/image281.png"/><Relationship Id="rId13" Type="http://schemas.openxmlformats.org/officeDocument/2006/relationships/image" Target="../media/image286.png"/><Relationship Id="rId18" Type="http://schemas.openxmlformats.org/officeDocument/2006/relationships/image" Target="../media/image291.png"/><Relationship Id="rId26" Type="http://schemas.openxmlformats.org/officeDocument/2006/relationships/image" Target="../media/image299.png"/><Relationship Id="rId3" Type="http://schemas.openxmlformats.org/officeDocument/2006/relationships/image" Target="../media/image276.png"/><Relationship Id="rId21" Type="http://schemas.openxmlformats.org/officeDocument/2006/relationships/image" Target="../media/image294.png"/><Relationship Id="rId7" Type="http://schemas.openxmlformats.org/officeDocument/2006/relationships/image" Target="../media/image280.png"/><Relationship Id="rId12" Type="http://schemas.openxmlformats.org/officeDocument/2006/relationships/image" Target="../media/image285.png"/><Relationship Id="rId17" Type="http://schemas.openxmlformats.org/officeDocument/2006/relationships/image" Target="../media/image290.png"/><Relationship Id="rId25" Type="http://schemas.openxmlformats.org/officeDocument/2006/relationships/image" Target="../media/image298.png"/><Relationship Id="rId2" Type="http://schemas.openxmlformats.org/officeDocument/2006/relationships/image" Target="../media/image275.png"/><Relationship Id="rId16" Type="http://schemas.openxmlformats.org/officeDocument/2006/relationships/image" Target="../media/image289.png"/><Relationship Id="rId20" Type="http://schemas.openxmlformats.org/officeDocument/2006/relationships/image" Target="../media/image293.png"/><Relationship Id="rId29" Type="http://schemas.openxmlformats.org/officeDocument/2006/relationships/image" Target="../media/image302.png"/><Relationship Id="rId1" Type="http://schemas.openxmlformats.org/officeDocument/2006/relationships/slideLayout" Target="../slideLayouts/slideLayout7.xml"/><Relationship Id="rId6" Type="http://schemas.openxmlformats.org/officeDocument/2006/relationships/image" Target="../media/image279.png"/><Relationship Id="rId11" Type="http://schemas.openxmlformats.org/officeDocument/2006/relationships/image" Target="../media/image284.png"/><Relationship Id="rId24" Type="http://schemas.openxmlformats.org/officeDocument/2006/relationships/image" Target="../media/image297.png"/><Relationship Id="rId5" Type="http://schemas.openxmlformats.org/officeDocument/2006/relationships/image" Target="../media/image278.png"/><Relationship Id="rId15" Type="http://schemas.openxmlformats.org/officeDocument/2006/relationships/image" Target="../media/image288.png"/><Relationship Id="rId23" Type="http://schemas.openxmlformats.org/officeDocument/2006/relationships/image" Target="../media/image296.png"/><Relationship Id="rId28" Type="http://schemas.openxmlformats.org/officeDocument/2006/relationships/image" Target="../media/image301.png"/><Relationship Id="rId10" Type="http://schemas.openxmlformats.org/officeDocument/2006/relationships/image" Target="../media/image283.png"/><Relationship Id="rId19" Type="http://schemas.openxmlformats.org/officeDocument/2006/relationships/image" Target="../media/image292.png"/><Relationship Id="rId4" Type="http://schemas.openxmlformats.org/officeDocument/2006/relationships/image" Target="../media/image277.png"/><Relationship Id="rId9" Type="http://schemas.openxmlformats.org/officeDocument/2006/relationships/image" Target="../media/image282.png"/><Relationship Id="rId14" Type="http://schemas.openxmlformats.org/officeDocument/2006/relationships/image" Target="../media/image287.png"/><Relationship Id="rId22" Type="http://schemas.openxmlformats.org/officeDocument/2006/relationships/image" Target="../media/image295.png"/><Relationship Id="rId27" Type="http://schemas.openxmlformats.org/officeDocument/2006/relationships/image" Target="../media/image300.png"/></Relationships>
</file>

<file path=ppt/slides/_rels/slide14.xml.rels><?xml version="1.0" encoding="UTF-8" standalone="yes"?>
<Relationships xmlns="http://schemas.openxmlformats.org/package/2006/relationships"><Relationship Id="rId8" Type="http://schemas.openxmlformats.org/officeDocument/2006/relationships/image" Target="../media/image309.png"/><Relationship Id="rId13" Type="http://schemas.openxmlformats.org/officeDocument/2006/relationships/image" Target="../media/image314.png"/><Relationship Id="rId18" Type="http://schemas.openxmlformats.org/officeDocument/2006/relationships/image" Target="../media/image319.png"/><Relationship Id="rId26" Type="http://schemas.openxmlformats.org/officeDocument/2006/relationships/image" Target="../media/image327.png"/><Relationship Id="rId3" Type="http://schemas.openxmlformats.org/officeDocument/2006/relationships/image" Target="../media/image304.png"/><Relationship Id="rId21" Type="http://schemas.openxmlformats.org/officeDocument/2006/relationships/image" Target="../media/image322.png"/><Relationship Id="rId7" Type="http://schemas.openxmlformats.org/officeDocument/2006/relationships/image" Target="../media/image308.png"/><Relationship Id="rId12" Type="http://schemas.openxmlformats.org/officeDocument/2006/relationships/image" Target="../media/image313.png"/><Relationship Id="rId17" Type="http://schemas.openxmlformats.org/officeDocument/2006/relationships/image" Target="../media/image318.png"/><Relationship Id="rId25" Type="http://schemas.openxmlformats.org/officeDocument/2006/relationships/image" Target="../media/image326.png"/><Relationship Id="rId2" Type="http://schemas.openxmlformats.org/officeDocument/2006/relationships/image" Target="../media/image303.png"/><Relationship Id="rId16" Type="http://schemas.openxmlformats.org/officeDocument/2006/relationships/image" Target="../media/image317.png"/><Relationship Id="rId20" Type="http://schemas.openxmlformats.org/officeDocument/2006/relationships/image" Target="../media/image321.png"/><Relationship Id="rId29" Type="http://schemas.openxmlformats.org/officeDocument/2006/relationships/image" Target="../media/image330.png"/><Relationship Id="rId1" Type="http://schemas.openxmlformats.org/officeDocument/2006/relationships/slideLayout" Target="../slideLayouts/slideLayout7.xml"/><Relationship Id="rId6" Type="http://schemas.openxmlformats.org/officeDocument/2006/relationships/image" Target="../media/image307.png"/><Relationship Id="rId11" Type="http://schemas.openxmlformats.org/officeDocument/2006/relationships/image" Target="../media/image312.png"/><Relationship Id="rId24" Type="http://schemas.openxmlformats.org/officeDocument/2006/relationships/image" Target="../media/image325.png"/><Relationship Id="rId32" Type="http://schemas.openxmlformats.org/officeDocument/2006/relationships/image" Target="../media/image333.png"/><Relationship Id="rId5" Type="http://schemas.openxmlformats.org/officeDocument/2006/relationships/image" Target="../media/image306.png"/><Relationship Id="rId15" Type="http://schemas.openxmlformats.org/officeDocument/2006/relationships/image" Target="../media/image316.png"/><Relationship Id="rId23" Type="http://schemas.openxmlformats.org/officeDocument/2006/relationships/image" Target="../media/image324.png"/><Relationship Id="rId28" Type="http://schemas.openxmlformats.org/officeDocument/2006/relationships/image" Target="../media/image329.png"/><Relationship Id="rId10" Type="http://schemas.openxmlformats.org/officeDocument/2006/relationships/image" Target="../media/image311.png"/><Relationship Id="rId19" Type="http://schemas.openxmlformats.org/officeDocument/2006/relationships/image" Target="../media/image320.png"/><Relationship Id="rId31" Type="http://schemas.openxmlformats.org/officeDocument/2006/relationships/image" Target="../media/image332.png"/><Relationship Id="rId4" Type="http://schemas.openxmlformats.org/officeDocument/2006/relationships/image" Target="../media/image305.png"/><Relationship Id="rId9" Type="http://schemas.openxmlformats.org/officeDocument/2006/relationships/image" Target="../media/image310.png"/><Relationship Id="rId14" Type="http://schemas.openxmlformats.org/officeDocument/2006/relationships/image" Target="../media/image315.png"/><Relationship Id="rId22" Type="http://schemas.openxmlformats.org/officeDocument/2006/relationships/image" Target="../media/image323.png"/><Relationship Id="rId27" Type="http://schemas.openxmlformats.org/officeDocument/2006/relationships/image" Target="../media/image328.png"/><Relationship Id="rId30" Type="http://schemas.openxmlformats.org/officeDocument/2006/relationships/image" Target="../media/image331.png"/></Relationships>
</file>

<file path=ppt/slides/_rels/slide15.xml.rels><?xml version="1.0" encoding="UTF-8" standalone="yes"?>
<Relationships xmlns="http://schemas.openxmlformats.org/package/2006/relationships"><Relationship Id="rId8" Type="http://schemas.openxmlformats.org/officeDocument/2006/relationships/image" Target="../media/image340.png"/><Relationship Id="rId13" Type="http://schemas.openxmlformats.org/officeDocument/2006/relationships/image" Target="../media/image345.png"/><Relationship Id="rId3" Type="http://schemas.openxmlformats.org/officeDocument/2006/relationships/image" Target="../media/image335.png"/><Relationship Id="rId7" Type="http://schemas.openxmlformats.org/officeDocument/2006/relationships/image" Target="../media/image339.png"/><Relationship Id="rId12" Type="http://schemas.openxmlformats.org/officeDocument/2006/relationships/image" Target="../media/image344.png"/><Relationship Id="rId2" Type="http://schemas.openxmlformats.org/officeDocument/2006/relationships/image" Target="../media/image334.png"/><Relationship Id="rId1" Type="http://schemas.openxmlformats.org/officeDocument/2006/relationships/slideLayout" Target="../slideLayouts/slideLayout7.xml"/><Relationship Id="rId6" Type="http://schemas.openxmlformats.org/officeDocument/2006/relationships/image" Target="../media/image338.png"/><Relationship Id="rId11" Type="http://schemas.openxmlformats.org/officeDocument/2006/relationships/image" Target="../media/image343.png"/><Relationship Id="rId5" Type="http://schemas.openxmlformats.org/officeDocument/2006/relationships/image" Target="../media/image337.png"/><Relationship Id="rId10" Type="http://schemas.openxmlformats.org/officeDocument/2006/relationships/image" Target="../media/image342.png"/><Relationship Id="rId4" Type="http://schemas.openxmlformats.org/officeDocument/2006/relationships/image" Target="../media/image336.png"/><Relationship Id="rId9" Type="http://schemas.openxmlformats.org/officeDocument/2006/relationships/image" Target="../media/image341.png"/><Relationship Id="rId14" Type="http://schemas.openxmlformats.org/officeDocument/2006/relationships/image" Target="../media/image346.png"/></Relationships>
</file>

<file path=ppt/slides/_rels/slide16.xml.rels><?xml version="1.0" encoding="UTF-8" standalone="yes"?>
<Relationships xmlns="http://schemas.openxmlformats.org/package/2006/relationships"><Relationship Id="rId8" Type="http://schemas.openxmlformats.org/officeDocument/2006/relationships/image" Target="../media/image353.png"/><Relationship Id="rId13" Type="http://schemas.openxmlformats.org/officeDocument/2006/relationships/image" Target="../media/image358.png"/><Relationship Id="rId3" Type="http://schemas.openxmlformats.org/officeDocument/2006/relationships/image" Target="../media/image348.png"/><Relationship Id="rId7" Type="http://schemas.openxmlformats.org/officeDocument/2006/relationships/image" Target="../media/image352.png"/><Relationship Id="rId12" Type="http://schemas.openxmlformats.org/officeDocument/2006/relationships/image" Target="../media/image357.png"/><Relationship Id="rId2" Type="http://schemas.openxmlformats.org/officeDocument/2006/relationships/image" Target="../media/image347.png"/><Relationship Id="rId1" Type="http://schemas.openxmlformats.org/officeDocument/2006/relationships/slideLayout" Target="../slideLayouts/slideLayout7.xml"/><Relationship Id="rId6" Type="http://schemas.openxmlformats.org/officeDocument/2006/relationships/image" Target="../media/image351.png"/><Relationship Id="rId11" Type="http://schemas.openxmlformats.org/officeDocument/2006/relationships/image" Target="../media/image356.png"/><Relationship Id="rId5" Type="http://schemas.openxmlformats.org/officeDocument/2006/relationships/image" Target="../media/image350.png"/><Relationship Id="rId10" Type="http://schemas.openxmlformats.org/officeDocument/2006/relationships/image" Target="../media/image355.png"/><Relationship Id="rId4" Type="http://schemas.openxmlformats.org/officeDocument/2006/relationships/image" Target="../media/image349.png"/><Relationship Id="rId9" Type="http://schemas.openxmlformats.org/officeDocument/2006/relationships/image" Target="../media/image354.png"/></Relationships>
</file>

<file path=ppt/slides/_rels/slide17.xml.rels><?xml version="1.0" encoding="UTF-8" standalone="yes"?>
<Relationships xmlns="http://schemas.openxmlformats.org/package/2006/relationships"><Relationship Id="rId8" Type="http://schemas.openxmlformats.org/officeDocument/2006/relationships/image" Target="../media/image365.png"/><Relationship Id="rId13" Type="http://schemas.openxmlformats.org/officeDocument/2006/relationships/image" Target="../media/image370.png"/><Relationship Id="rId18" Type="http://schemas.openxmlformats.org/officeDocument/2006/relationships/image" Target="../media/image375.png"/><Relationship Id="rId3" Type="http://schemas.openxmlformats.org/officeDocument/2006/relationships/image" Target="../media/image360.png"/><Relationship Id="rId21" Type="http://schemas.openxmlformats.org/officeDocument/2006/relationships/image" Target="../media/image378.png"/><Relationship Id="rId7" Type="http://schemas.openxmlformats.org/officeDocument/2006/relationships/image" Target="../media/image364.png"/><Relationship Id="rId12" Type="http://schemas.openxmlformats.org/officeDocument/2006/relationships/image" Target="../media/image369.png"/><Relationship Id="rId17" Type="http://schemas.openxmlformats.org/officeDocument/2006/relationships/image" Target="../media/image374.png"/><Relationship Id="rId2" Type="http://schemas.openxmlformats.org/officeDocument/2006/relationships/image" Target="../media/image359.png"/><Relationship Id="rId16" Type="http://schemas.openxmlformats.org/officeDocument/2006/relationships/image" Target="../media/image373.png"/><Relationship Id="rId20" Type="http://schemas.openxmlformats.org/officeDocument/2006/relationships/image" Target="../media/image377.png"/><Relationship Id="rId1" Type="http://schemas.openxmlformats.org/officeDocument/2006/relationships/slideLayout" Target="../slideLayouts/slideLayout7.xml"/><Relationship Id="rId6" Type="http://schemas.openxmlformats.org/officeDocument/2006/relationships/image" Target="../media/image363.png"/><Relationship Id="rId11" Type="http://schemas.openxmlformats.org/officeDocument/2006/relationships/image" Target="../media/image368.png"/><Relationship Id="rId5" Type="http://schemas.openxmlformats.org/officeDocument/2006/relationships/image" Target="../media/image362.png"/><Relationship Id="rId15" Type="http://schemas.openxmlformats.org/officeDocument/2006/relationships/image" Target="../media/image372.png"/><Relationship Id="rId10" Type="http://schemas.openxmlformats.org/officeDocument/2006/relationships/image" Target="../media/image367.png"/><Relationship Id="rId19" Type="http://schemas.openxmlformats.org/officeDocument/2006/relationships/image" Target="../media/image376.png"/><Relationship Id="rId4" Type="http://schemas.openxmlformats.org/officeDocument/2006/relationships/image" Target="../media/image361.png"/><Relationship Id="rId9" Type="http://schemas.openxmlformats.org/officeDocument/2006/relationships/image" Target="../media/image366.png"/><Relationship Id="rId14" Type="http://schemas.openxmlformats.org/officeDocument/2006/relationships/image" Target="../media/image371.png"/></Relationships>
</file>

<file path=ppt/slides/_rels/slide18.xml.rels><?xml version="1.0" encoding="UTF-8" standalone="yes"?>
<Relationships xmlns="http://schemas.openxmlformats.org/package/2006/relationships"><Relationship Id="rId8" Type="http://schemas.openxmlformats.org/officeDocument/2006/relationships/image" Target="../media/image385.png"/><Relationship Id="rId13" Type="http://schemas.openxmlformats.org/officeDocument/2006/relationships/image" Target="../media/image390.png"/><Relationship Id="rId18" Type="http://schemas.openxmlformats.org/officeDocument/2006/relationships/image" Target="../media/image395.png"/><Relationship Id="rId3" Type="http://schemas.openxmlformats.org/officeDocument/2006/relationships/image" Target="../media/image380.png"/><Relationship Id="rId21" Type="http://schemas.openxmlformats.org/officeDocument/2006/relationships/image" Target="../media/image398.png"/><Relationship Id="rId7" Type="http://schemas.openxmlformats.org/officeDocument/2006/relationships/image" Target="../media/image384.png"/><Relationship Id="rId12" Type="http://schemas.openxmlformats.org/officeDocument/2006/relationships/image" Target="../media/image389.png"/><Relationship Id="rId17" Type="http://schemas.openxmlformats.org/officeDocument/2006/relationships/image" Target="../media/image394.png"/><Relationship Id="rId25" Type="http://schemas.openxmlformats.org/officeDocument/2006/relationships/image" Target="../media/image402.png"/><Relationship Id="rId2" Type="http://schemas.openxmlformats.org/officeDocument/2006/relationships/image" Target="../media/image379.png"/><Relationship Id="rId16" Type="http://schemas.openxmlformats.org/officeDocument/2006/relationships/image" Target="../media/image393.png"/><Relationship Id="rId20" Type="http://schemas.openxmlformats.org/officeDocument/2006/relationships/image" Target="../media/image397.png"/><Relationship Id="rId1" Type="http://schemas.openxmlformats.org/officeDocument/2006/relationships/slideLayout" Target="../slideLayouts/slideLayout7.xml"/><Relationship Id="rId6" Type="http://schemas.openxmlformats.org/officeDocument/2006/relationships/image" Target="../media/image383.png"/><Relationship Id="rId11" Type="http://schemas.openxmlformats.org/officeDocument/2006/relationships/image" Target="../media/image388.png"/><Relationship Id="rId24" Type="http://schemas.openxmlformats.org/officeDocument/2006/relationships/image" Target="../media/image401.png"/><Relationship Id="rId5" Type="http://schemas.openxmlformats.org/officeDocument/2006/relationships/image" Target="../media/image382.png"/><Relationship Id="rId15" Type="http://schemas.openxmlformats.org/officeDocument/2006/relationships/image" Target="../media/image392.png"/><Relationship Id="rId23" Type="http://schemas.openxmlformats.org/officeDocument/2006/relationships/image" Target="../media/image400.png"/><Relationship Id="rId10" Type="http://schemas.openxmlformats.org/officeDocument/2006/relationships/image" Target="../media/image387.png"/><Relationship Id="rId19" Type="http://schemas.openxmlformats.org/officeDocument/2006/relationships/image" Target="../media/image396.png"/><Relationship Id="rId4" Type="http://schemas.openxmlformats.org/officeDocument/2006/relationships/image" Target="../media/image381.png"/><Relationship Id="rId9" Type="http://schemas.openxmlformats.org/officeDocument/2006/relationships/image" Target="../media/image386.png"/><Relationship Id="rId14" Type="http://schemas.openxmlformats.org/officeDocument/2006/relationships/image" Target="../media/image391.png"/><Relationship Id="rId22" Type="http://schemas.openxmlformats.org/officeDocument/2006/relationships/image" Target="../media/image399.png"/></Relationships>
</file>

<file path=ppt/slides/_rels/slide19.xml.rels><?xml version="1.0" encoding="UTF-8" standalone="yes"?>
<Relationships xmlns="http://schemas.openxmlformats.org/package/2006/relationships"><Relationship Id="rId8" Type="http://schemas.openxmlformats.org/officeDocument/2006/relationships/image" Target="../media/image409.png"/><Relationship Id="rId13" Type="http://schemas.openxmlformats.org/officeDocument/2006/relationships/image" Target="../media/image414.png"/><Relationship Id="rId18" Type="http://schemas.openxmlformats.org/officeDocument/2006/relationships/image" Target="../media/image419.png"/><Relationship Id="rId26" Type="http://schemas.openxmlformats.org/officeDocument/2006/relationships/image" Target="../media/image427.png"/><Relationship Id="rId3" Type="http://schemas.openxmlformats.org/officeDocument/2006/relationships/image" Target="../media/image404.png"/><Relationship Id="rId21" Type="http://schemas.openxmlformats.org/officeDocument/2006/relationships/image" Target="../media/image422.png"/><Relationship Id="rId7" Type="http://schemas.openxmlformats.org/officeDocument/2006/relationships/image" Target="../media/image408.png"/><Relationship Id="rId12" Type="http://schemas.openxmlformats.org/officeDocument/2006/relationships/image" Target="../media/image413.png"/><Relationship Id="rId17" Type="http://schemas.openxmlformats.org/officeDocument/2006/relationships/image" Target="../media/image418.png"/><Relationship Id="rId25" Type="http://schemas.openxmlformats.org/officeDocument/2006/relationships/image" Target="../media/image426.png"/><Relationship Id="rId2" Type="http://schemas.openxmlformats.org/officeDocument/2006/relationships/image" Target="../media/image403.png"/><Relationship Id="rId16" Type="http://schemas.openxmlformats.org/officeDocument/2006/relationships/image" Target="../media/image417.png"/><Relationship Id="rId20" Type="http://schemas.openxmlformats.org/officeDocument/2006/relationships/image" Target="../media/image421.png"/><Relationship Id="rId1" Type="http://schemas.openxmlformats.org/officeDocument/2006/relationships/slideLayout" Target="../slideLayouts/slideLayout7.xml"/><Relationship Id="rId6" Type="http://schemas.openxmlformats.org/officeDocument/2006/relationships/image" Target="../media/image407.png"/><Relationship Id="rId11" Type="http://schemas.openxmlformats.org/officeDocument/2006/relationships/image" Target="../media/image412.png"/><Relationship Id="rId24" Type="http://schemas.openxmlformats.org/officeDocument/2006/relationships/image" Target="../media/image425.png"/><Relationship Id="rId5" Type="http://schemas.openxmlformats.org/officeDocument/2006/relationships/image" Target="../media/image406.png"/><Relationship Id="rId15" Type="http://schemas.openxmlformats.org/officeDocument/2006/relationships/image" Target="../media/image416.png"/><Relationship Id="rId23" Type="http://schemas.openxmlformats.org/officeDocument/2006/relationships/image" Target="../media/image424.png"/><Relationship Id="rId10" Type="http://schemas.openxmlformats.org/officeDocument/2006/relationships/image" Target="../media/image411.png"/><Relationship Id="rId19" Type="http://schemas.openxmlformats.org/officeDocument/2006/relationships/image" Target="../media/image420.png"/><Relationship Id="rId4" Type="http://schemas.openxmlformats.org/officeDocument/2006/relationships/image" Target="../media/image405.png"/><Relationship Id="rId9" Type="http://schemas.openxmlformats.org/officeDocument/2006/relationships/image" Target="../media/image410.png"/><Relationship Id="rId14" Type="http://schemas.openxmlformats.org/officeDocument/2006/relationships/image" Target="../media/image415.png"/><Relationship Id="rId22" Type="http://schemas.openxmlformats.org/officeDocument/2006/relationships/image" Target="../media/image423.png"/></Relationships>
</file>

<file path=ppt/slides/_rels/slide2.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45.png"/><Relationship Id="rId18" Type="http://schemas.openxmlformats.org/officeDocument/2006/relationships/image" Target="../media/image50.png"/><Relationship Id="rId26" Type="http://schemas.openxmlformats.org/officeDocument/2006/relationships/image" Target="../media/image58.png"/><Relationship Id="rId39" Type="http://schemas.openxmlformats.org/officeDocument/2006/relationships/image" Target="../media/image71.png"/><Relationship Id="rId3" Type="http://schemas.openxmlformats.org/officeDocument/2006/relationships/image" Target="../media/image35.png"/><Relationship Id="rId21" Type="http://schemas.openxmlformats.org/officeDocument/2006/relationships/image" Target="../media/image53.png"/><Relationship Id="rId34" Type="http://schemas.openxmlformats.org/officeDocument/2006/relationships/image" Target="../media/image66.png"/><Relationship Id="rId42" Type="http://schemas.openxmlformats.org/officeDocument/2006/relationships/image" Target="../media/image74.png"/><Relationship Id="rId7" Type="http://schemas.openxmlformats.org/officeDocument/2006/relationships/image" Target="../media/image39.png"/><Relationship Id="rId12" Type="http://schemas.openxmlformats.org/officeDocument/2006/relationships/image" Target="../media/image44.png"/><Relationship Id="rId17" Type="http://schemas.openxmlformats.org/officeDocument/2006/relationships/image" Target="../media/image49.png"/><Relationship Id="rId25" Type="http://schemas.openxmlformats.org/officeDocument/2006/relationships/image" Target="../media/image57.png"/><Relationship Id="rId33" Type="http://schemas.openxmlformats.org/officeDocument/2006/relationships/image" Target="../media/image65.png"/><Relationship Id="rId38" Type="http://schemas.openxmlformats.org/officeDocument/2006/relationships/image" Target="../media/image70.png"/><Relationship Id="rId46" Type="http://schemas.openxmlformats.org/officeDocument/2006/relationships/image" Target="../media/image78.png"/><Relationship Id="rId2" Type="http://schemas.openxmlformats.org/officeDocument/2006/relationships/image" Target="../media/image34.png"/><Relationship Id="rId16" Type="http://schemas.openxmlformats.org/officeDocument/2006/relationships/image" Target="../media/image48.png"/><Relationship Id="rId20" Type="http://schemas.openxmlformats.org/officeDocument/2006/relationships/image" Target="../media/image52.png"/><Relationship Id="rId29" Type="http://schemas.openxmlformats.org/officeDocument/2006/relationships/image" Target="../media/image61.png"/><Relationship Id="rId41" Type="http://schemas.openxmlformats.org/officeDocument/2006/relationships/image" Target="../media/image73.png"/><Relationship Id="rId1" Type="http://schemas.openxmlformats.org/officeDocument/2006/relationships/slideLayout" Target="../slideLayouts/slideLayout7.xml"/><Relationship Id="rId6" Type="http://schemas.openxmlformats.org/officeDocument/2006/relationships/image" Target="../media/image38.png"/><Relationship Id="rId11" Type="http://schemas.openxmlformats.org/officeDocument/2006/relationships/image" Target="../media/image43.png"/><Relationship Id="rId24" Type="http://schemas.openxmlformats.org/officeDocument/2006/relationships/image" Target="../media/image56.png"/><Relationship Id="rId32" Type="http://schemas.openxmlformats.org/officeDocument/2006/relationships/image" Target="../media/image64.png"/><Relationship Id="rId37" Type="http://schemas.openxmlformats.org/officeDocument/2006/relationships/image" Target="../media/image69.png"/><Relationship Id="rId40" Type="http://schemas.openxmlformats.org/officeDocument/2006/relationships/image" Target="../media/image72.png"/><Relationship Id="rId45" Type="http://schemas.openxmlformats.org/officeDocument/2006/relationships/image" Target="../media/image77.png"/><Relationship Id="rId5" Type="http://schemas.openxmlformats.org/officeDocument/2006/relationships/image" Target="../media/image37.png"/><Relationship Id="rId15" Type="http://schemas.openxmlformats.org/officeDocument/2006/relationships/image" Target="../media/image47.png"/><Relationship Id="rId23" Type="http://schemas.openxmlformats.org/officeDocument/2006/relationships/image" Target="../media/image55.png"/><Relationship Id="rId28" Type="http://schemas.openxmlformats.org/officeDocument/2006/relationships/image" Target="../media/image60.png"/><Relationship Id="rId36" Type="http://schemas.openxmlformats.org/officeDocument/2006/relationships/image" Target="../media/image68.png"/><Relationship Id="rId10" Type="http://schemas.openxmlformats.org/officeDocument/2006/relationships/image" Target="../media/image42.png"/><Relationship Id="rId19" Type="http://schemas.openxmlformats.org/officeDocument/2006/relationships/image" Target="../media/image51.png"/><Relationship Id="rId31" Type="http://schemas.openxmlformats.org/officeDocument/2006/relationships/image" Target="../media/image63.png"/><Relationship Id="rId44" Type="http://schemas.openxmlformats.org/officeDocument/2006/relationships/image" Target="../media/image76.png"/><Relationship Id="rId4" Type="http://schemas.openxmlformats.org/officeDocument/2006/relationships/image" Target="../media/image36.png"/><Relationship Id="rId9" Type="http://schemas.openxmlformats.org/officeDocument/2006/relationships/image" Target="../media/image41.png"/><Relationship Id="rId14" Type="http://schemas.openxmlformats.org/officeDocument/2006/relationships/image" Target="../media/image46.png"/><Relationship Id="rId22" Type="http://schemas.openxmlformats.org/officeDocument/2006/relationships/image" Target="../media/image54.png"/><Relationship Id="rId27" Type="http://schemas.openxmlformats.org/officeDocument/2006/relationships/image" Target="../media/image59.png"/><Relationship Id="rId30" Type="http://schemas.openxmlformats.org/officeDocument/2006/relationships/image" Target="../media/image62.png"/><Relationship Id="rId35" Type="http://schemas.openxmlformats.org/officeDocument/2006/relationships/image" Target="../media/image67.png"/><Relationship Id="rId43" Type="http://schemas.openxmlformats.org/officeDocument/2006/relationships/image" Target="../media/image75.png"/></Relationships>
</file>

<file path=ppt/slides/_rels/slide20.xml.rels><?xml version="1.0" encoding="UTF-8" standalone="yes"?>
<Relationships xmlns="http://schemas.openxmlformats.org/package/2006/relationships"><Relationship Id="rId8" Type="http://schemas.openxmlformats.org/officeDocument/2006/relationships/image" Target="../media/image434.png"/><Relationship Id="rId13" Type="http://schemas.openxmlformats.org/officeDocument/2006/relationships/image" Target="../media/image439.png"/><Relationship Id="rId18" Type="http://schemas.openxmlformats.org/officeDocument/2006/relationships/image" Target="../media/image444.png"/><Relationship Id="rId3" Type="http://schemas.openxmlformats.org/officeDocument/2006/relationships/image" Target="../media/image429.png"/><Relationship Id="rId7" Type="http://schemas.openxmlformats.org/officeDocument/2006/relationships/image" Target="../media/image433.png"/><Relationship Id="rId12" Type="http://schemas.openxmlformats.org/officeDocument/2006/relationships/image" Target="../media/image438.png"/><Relationship Id="rId17" Type="http://schemas.openxmlformats.org/officeDocument/2006/relationships/image" Target="../media/image443.png"/><Relationship Id="rId2" Type="http://schemas.openxmlformats.org/officeDocument/2006/relationships/image" Target="../media/image428.png"/><Relationship Id="rId16" Type="http://schemas.openxmlformats.org/officeDocument/2006/relationships/image" Target="../media/image442.png"/><Relationship Id="rId1" Type="http://schemas.openxmlformats.org/officeDocument/2006/relationships/slideLayout" Target="../slideLayouts/slideLayout7.xml"/><Relationship Id="rId6" Type="http://schemas.openxmlformats.org/officeDocument/2006/relationships/image" Target="../media/image432.png"/><Relationship Id="rId11" Type="http://schemas.openxmlformats.org/officeDocument/2006/relationships/image" Target="../media/image437.png"/><Relationship Id="rId5" Type="http://schemas.openxmlformats.org/officeDocument/2006/relationships/image" Target="../media/image431.png"/><Relationship Id="rId15" Type="http://schemas.openxmlformats.org/officeDocument/2006/relationships/image" Target="../media/image441.png"/><Relationship Id="rId10" Type="http://schemas.openxmlformats.org/officeDocument/2006/relationships/image" Target="../media/image436.png"/><Relationship Id="rId19" Type="http://schemas.openxmlformats.org/officeDocument/2006/relationships/image" Target="../media/image445.png"/><Relationship Id="rId4" Type="http://schemas.openxmlformats.org/officeDocument/2006/relationships/image" Target="../media/image430.png"/><Relationship Id="rId9" Type="http://schemas.openxmlformats.org/officeDocument/2006/relationships/image" Target="../media/image435.png"/><Relationship Id="rId14" Type="http://schemas.openxmlformats.org/officeDocument/2006/relationships/image" Target="../media/image440.png"/></Relationships>
</file>

<file path=ppt/slides/_rels/slide21.xml.rels><?xml version="1.0" encoding="UTF-8" standalone="yes"?>
<Relationships xmlns="http://schemas.openxmlformats.org/package/2006/relationships"><Relationship Id="rId8" Type="http://schemas.openxmlformats.org/officeDocument/2006/relationships/image" Target="../media/image452.png"/><Relationship Id="rId13" Type="http://schemas.openxmlformats.org/officeDocument/2006/relationships/image" Target="../media/image457.png"/><Relationship Id="rId18" Type="http://schemas.openxmlformats.org/officeDocument/2006/relationships/image" Target="../media/image462.png"/><Relationship Id="rId26" Type="http://schemas.openxmlformats.org/officeDocument/2006/relationships/image" Target="../media/image470.png"/><Relationship Id="rId3" Type="http://schemas.openxmlformats.org/officeDocument/2006/relationships/image" Target="../media/image447.png"/><Relationship Id="rId21" Type="http://schemas.openxmlformats.org/officeDocument/2006/relationships/image" Target="../media/image465.png"/><Relationship Id="rId7" Type="http://schemas.openxmlformats.org/officeDocument/2006/relationships/image" Target="../media/image451.png"/><Relationship Id="rId12" Type="http://schemas.openxmlformats.org/officeDocument/2006/relationships/image" Target="../media/image456.png"/><Relationship Id="rId17" Type="http://schemas.openxmlformats.org/officeDocument/2006/relationships/image" Target="../media/image461.png"/><Relationship Id="rId25" Type="http://schemas.openxmlformats.org/officeDocument/2006/relationships/image" Target="../media/image469.png"/><Relationship Id="rId2" Type="http://schemas.openxmlformats.org/officeDocument/2006/relationships/image" Target="../media/image446.png"/><Relationship Id="rId16" Type="http://schemas.openxmlformats.org/officeDocument/2006/relationships/image" Target="../media/image460.png"/><Relationship Id="rId20" Type="http://schemas.openxmlformats.org/officeDocument/2006/relationships/image" Target="../media/image464.png"/><Relationship Id="rId29" Type="http://schemas.openxmlformats.org/officeDocument/2006/relationships/image" Target="../media/image473.png"/><Relationship Id="rId1" Type="http://schemas.openxmlformats.org/officeDocument/2006/relationships/slideLayout" Target="../slideLayouts/slideLayout7.xml"/><Relationship Id="rId6" Type="http://schemas.openxmlformats.org/officeDocument/2006/relationships/image" Target="../media/image450.png"/><Relationship Id="rId11" Type="http://schemas.openxmlformats.org/officeDocument/2006/relationships/image" Target="../media/image455.png"/><Relationship Id="rId24" Type="http://schemas.openxmlformats.org/officeDocument/2006/relationships/image" Target="../media/image468.png"/><Relationship Id="rId5" Type="http://schemas.openxmlformats.org/officeDocument/2006/relationships/image" Target="../media/image449.png"/><Relationship Id="rId15" Type="http://schemas.openxmlformats.org/officeDocument/2006/relationships/image" Target="../media/image459.png"/><Relationship Id="rId23" Type="http://schemas.openxmlformats.org/officeDocument/2006/relationships/image" Target="../media/image467.png"/><Relationship Id="rId28" Type="http://schemas.openxmlformats.org/officeDocument/2006/relationships/image" Target="../media/image472.png"/><Relationship Id="rId10" Type="http://schemas.openxmlformats.org/officeDocument/2006/relationships/image" Target="../media/image454.png"/><Relationship Id="rId19" Type="http://schemas.openxmlformats.org/officeDocument/2006/relationships/image" Target="../media/image463.png"/><Relationship Id="rId31" Type="http://schemas.openxmlformats.org/officeDocument/2006/relationships/image" Target="../media/image475.png"/><Relationship Id="rId4" Type="http://schemas.openxmlformats.org/officeDocument/2006/relationships/image" Target="../media/image448.png"/><Relationship Id="rId9" Type="http://schemas.openxmlformats.org/officeDocument/2006/relationships/image" Target="../media/image453.png"/><Relationship Id="rId14" Type="http://schemas.openxmlformats.org/officeDocument/2006/relationships/image" Target="../media/image458.png"/><Relationship Id="rId22" Type="http://schemas.openxmlformats.org/officeDocument/2006/relationships/image" Target="../media/image466.png"/><Relationship Id="rId27" Type="http://schemas.openxmlformats.org/officeDocument/2006/relationships/image" Target="../media/image471.png"/><Relationship Id="rId30" Type="http://schemas.openxmlformats.org/officeDocument/2006/relationships/image" Target="../media/image474.png"/></Relationships>
</file>

<file path=ppt/slides/_rels/slide22.xml.rels><?xml version="1.0" encoding="UTF-8" standalone="yes"?>
<Relationships xmlns="http://schemas.openxmlformats.org/package/2006/relationships"><Relationship Id="rId8" Type="http://schemas.openxmlformats.org/officeDocument/2006/relationships/image" Target="../media/image482.png"/><Relationship Id="rId13" Type="http://schemas.openxmlformats.org/officeDocument/2006/relationships/image" Target="../media/image487.png"/><Relationship Id="rId18" Type="http://schemas.openxmlformats.org/officeDocument/2006/relationships/image" Target="../media/image492.png"/><Relationship Id="rId3" Type="http://schemas.openxmlformats.org/officeDocument/2006/relationships/image" Target="../media/image477.png"/><Relationship Id="rId7" Type="http://schemas.openxmlformats.org/officeDocument/2006/relationships/image" Target="../media/image481.png"/><Relationship Id="rId12" Type="http://schemas.openxmlformats.org/officeDocument/2006/relationships/image" Target="../media/image486.png"/><Relationship Id="rId17" Type="http://schemas.openxmlformats.org/officeDocument/2006/relationships/image" Target="../media/image491.png"/><Relationship Id="rId2" Type="http://schemas.openxmlformats.org/officeDocument/2006/relationships/image" Target="../media/image476.png"/><Relationship Id="rId16" Type="http://schemas.openxmlformats.org/officeDocument/2006/relationships/image" Target="../media/image490.png"/><Relationship Id="rId1" Type="http://schemas.openxmlformats.org/officeDocument/2006/relationships/slideLayout" Target="../slideLayouts/slideLayout7.xml"/><Relationship Id="rId6" Type="http://schemas.openxmlformats.org/officeDocument/2006/relationships/image" Target="../media/image480.png"/><Relationship Id="rId11" Type="http://schemas.openxmlformats.org/officeDocument/2006/relationships/image" Target="../media/image485.png"/><Relationship Id="rId5" Type="http://schemas.openxmlformats.org/officeDocument/2006/relationships/image" Target="../media/image479.png"/><Relationship Id="rId15" Type="http://schemas.openxmlformats.org/officeDocument/2006/relationships/image" Target="../media/image489.png"/><Relationship Id="rId10" Type="http://schemas.openxmlformats.org/officeDocument/2006/relationships/image" Target="../media/image484.png"/><Relationship Id="rId19" Type="http://schemas.openxmlformats.org/officeDocument/2006/relationships/image" Target="../media/image493.png"/><Relationship Id="rId4" Type="http://schemas.openxmlformats.org/officeDocument/2006/relationships/image" Target="../media/image478.png"/><Relationship Id="rId9" Type="http://schemas.openxmlformats.org/officeDocument/2006/relationships/image" Target="../media/image483.png"/><Relationship Id="rId14" Type="http://schemas.openxmlformats.org/officeDocument/2006/relationships/image" Target="../media/image488.png"/></Relationships>
</file>

<file path=ppt/slides/_rels/slide23.xml.rels><?xml version="1.0" encoding="UTF-8" standalone="yes"?>
<Relationships xmlns="http://schemas.openxmlformats.org/package/2006/relationships"><Relationship Id="rId8" Type="http://schemas.openxmlformats.org/officeDocument/2006/relationships/image" Target="../media/image500.png"/><Relationship Id="rId13" Type="http://schemas.openxmlformats.org/officeDocument/2006/relationships/image" Target="../media/image505.png"/><Relationship Id="rId18" Type="http://schemas.openxmlformats.org/officeDocument/2006/relationships/image" Target="../media/image510.png"/><Relationship Id="rId26" Type="http://schemas.openxmlformats.org/officeDocument/2006/relationships/image" Target="../media/image518.png"/><Relationship Id="rId3" Type="http://schemas.openxmlformats.org/officeDocument/2006/relationships/image" Target="../media/image495.png"/><Relationship Id="rId21" Type="http://schemas.openxmlformats.org/officeDocument/2006/relationships/image" Target="../media/image513.png"/><Relationship Id="rId7" Type="http://schemas.openxmlformats.org/officeDocument/2006/relationships/image" Target="../media/image499.png"/><Relationship Id="rId12" Type="http://schemas.openxmlformats.org/officeDocument/2006/relationships/image" Target="../media/image504.png"/><Relationship Id="rId17" Type="http://schemas.openxmlformats.org/officeDocument/2006/relationships/image" Target="../media/image509.png"/><Relationship Id="rId25" Type="http://schemas.openxmlformats.org/officeDocument/2006/relationships/image" Target="../media/image517.png"/><Relationship Id="rId33" Type="http://schemas.openxmlformats.org/officeDocument/2006/relationships/image" Target="../media/image525.png"/><Relationship Id="rId2" Type="http://schemas.openxmlformats.org/officeDocument/2006/relationships/image" Target="../media/image494.png"/><Relationship Id="rId16" Type="http://schemas.openxmlformats.org/officeDocument/2006/relationships/image" Target="../media/image508.png"/><Relationship Id="rId20" Type="http://schemas.openxmlformats.org/officeDocument/2006/relationships/image" Target="../media/image512.png"/><Relationship Id="rId29" Type="http://schemas.openxmlformats.org/officeDocument/2006/relationships/image" Target="../media/image521.png"/><Relationship Id="rId1" Type="http://schemas.openxmlformats.org/officeDocument/2006/relationships/slideLayout" Target="../slideLayouts/slideLayout7.xml"/><Relationship Id="rId6" Type="http://schemas.openxmlformats.org/officeDocument/2006/relationships/image" Target="../media/image498.png"/><Relationship Id="rId11" Type="http://schemas.openxmlformats.org/officeDocument/2006/relationships/image" Target="../media/image503.png"/><Relationship Id="rId24" Type="http://schemas.openxmlformats.org/officeDocument/2006/relationships/image" Target="../media/image516.png"/><Relationship Id="rId32" Type="http://schemas.openxmlformats.org/officeDocument/2006/relationships/image" Target="../media/image524.png"/><Relationship Id="rId5" Type="http://schemas.openxmlformats.org/officeDocument/2006/relationships/image" Target="../media/image497.png"/><Relationship Id="rId15" Type="http://schemas.openxmlformats.org/officeDocument/2006/relationships/image" Target="../media/image507.png"/><Relationship Id="rId23" Type="http://schemas.openxmlformats.org/officeDocument/2006/relationships/image" Target="../media/image515.png"/><Relationship Id="rId28" Type="http://schemas.openxmlformats.org/officeDocument/2006/relationships/image" Target="../media/image520.png"/><Relationship Id="rId10" Type="http://schemas.openxmlformats.org/officeDocument/2006/relationships/image" Target="../media/image502.png"/><Relationship Id="rId19" Type="http://schemas.openxmlformats.org/officeDocument/2006/relationships/image" Target="../media/image511.png"/><Relationship Id="rId31" Type="http://schemas.openxmlformats.org/officeDocument/2006/relationships/image" Target="../media/image523.png"/><Relationship Id="rId4" Type="http://schemas.openxmlformats.org/officeDocument/2006/relationships/image" Target="../media/image496.png"/><Relationship Id="rId9" Type="http://schemas.openxmlformats.org/officeDocument/2006/relationships/image" Target="../media/image501.png"/><Relationship Id="rId14" Type="http://schemas.openxmlformats.org/officeDocument/2006/relationships/image" Target="../media/image506.png"/><Relationship Id="rId22" Type="http://schemas.openxmlformats.org/officeDocument/2006/relationships/image" Target="../media/image514.png"/><Relationship Id="rId27" Type="http://schemas.openxmlformats.org/officeDocument/2006/relationships/image" Target="../media/image519.png"/><Relationship Id="rId30" Type="http://schemas.openxmlformats.org/officeDocument/2006/relationships/image" Target="../media/image522.png"/></Relationships>
</file>

<file path=ppt/slides/_rels/slide24.xml.rels><?xml version="1.0" encoding="UTF-8" standalone="yes"?>
<Relationships xmlns="http://schemas.openxmlformats.org/package/2006/relationships"><Relationship Id="rId8" Type="http://schemas.openxmlformats.org/officeDocument/2006/relationships/image" Target="../media/image532.png"/><Relationship Id="rId13" Type="http://schemas.openxmlformats.org/officeDocument/2006/relationships/image" Target="../media/image537.png"/><Relationship Id="rId18" Type="http://schemas.openxmlformats.org/officeDocument/2006/relationships/image" Target="../media/image542.png"/><Relationship Id="rId26" Type="http://schemas.openxmlformats.org/officeDocument/2006/relationships/image" Target="../media/image550.png"/><Relationship Id="rId39" Type="http://schemas.openxmlformats.org/officeDocument/2006/relationships/image" Target="../media/image562.png"/><Relationship Id="rId3" Type="http://schemas.openxmlformats.org/officeDocument/2006/relationships/image" Target="../media/image527.png"/><Relationship Id="rId21" Type="http://schemas.openxmlformats.org/officeDocument/2006/relationships/image" Target="../media/image545.png"/><Relationship Id="rId34" Type="http://schemas.openxmlformats.org/officeDocument/2006/relationships/image" Target="../media/image558.png"/><Relationship Id="rId42" Type="http://schemas.openxmlformats.org/officeDocument/2006/relationships/image" Target="../media/image565.png"/><Relationship Id="rId47" Type="http://schemas.openxmlformats.org/officeDocument/2006/relationships/image" Target="../media/image570.png"/><Relationship Id="rId7" Type="http://schemas.openxmlformats.org/officeDocument/2006/relationships/image" Target="../media/image531.png"/><Relationship Id="rId12" Type="http://schemas.openxmlformats.org/officeDocument/2006/relationships/image" Target="../media/image536.png"/><Relationship Id="rId17" Type="http://schemas.openxmlformats.org/officeDocument/2006/relationships/image" Target="../media/image541.png"/><Relationship Id="rId25" Type="http://schemas.openxmlformats.org/officeDocument/2006/relationships/image" Target="../media/image549.png"/><Relationship Id="rId33" Type="http://schemas.openxmlformats.org/officeDocument/2006/relationships/image" Target="../media/image557.png"/><Relationship Id="rId38" Type="http://schemas.openxmlformats.org/officeDocument/2006/relationships/image" Target="../media/image561.png"/><Relationship Id="rId46" Type="http://schemas.openxmlformats.org/officeDocument/2006/relationships/image" Target="../media/image569.png"/><Relationship Id="rId2" Type="http://schemas.openxmlformats.org/officeDocument/2006/relationships/image" Target="../media/image526.png"/><Relationship Id="rId16" Type="http://schemas.openxmlformats.org/officeDocument/2006/relationships/image" Target="../media/image540.png"/><Relationship Id="rId20" Type="http://schemas.openxmlformats.org/officeDocument/2006/relationships/image" Target="../media/image544.png"/><Relationship Id="rId29" Type="http://schemas.openxmlformats.org/officeDocument/2006/relationships/image" Target="../media/image553.png"/><Relationship Id="rId41" Type="http://schemas.openxmlformats.org/officeDocument/2006/relationships/image" Target="../media/image564.png"/><Relationship Id="rId1" Type="http://schemas.openxmlformats.org/officeDocument/2006/relationships/slideLayout" Target="../slideLayouts/slideLayout7.xml"/><Relationship Id="rId6" Type="http://schemas.openxmlformats.org/officeDocument/2006/relationships/image" Target="../media/image530.png"/><Relationship Id="rId11" Type="http://schemas.openxmlformats.org/officeDocument/2006/relationships/image" Target="../media/image535.png"/><Relationship Id="rId24" Type="http://schemas.openxmlformats.org/officeDocument/2006/relationships/image" Target="../media/image548.png"/><Relationship Id="rId32" Type="http://schemas.openxmlformats.org/officeDocument/2006/relationships/image" Target="../media/image556.png"/><Relationship Id="rId37" Type="http://schemas.openxmlformats.org/officeDocument/2006/relationships/image" Target="../media/image494.png"/><Relationship Id="rId40" Type="http://schemas.openxmlformats.org/officeDocument/2006/relationships/image" Target="../media/image563.png"/><Relationship Id="rId45" Type="http://schemas.openxmlformats.org/officeDocument/2006/relationships/image" Target="../media/image568.png"/><Relationship Id="rId5" Type="http://schemas.openxmlformats.org/officeDocument/2006/relationships/image" Target="../media/image529.png"/><Relationship Id="rId15" Type="http://schemas.openxmlformats.org/officeDocument/2006/relationships/image" Target="../media/image539.png"/><Relationship Id="rId23" Type="http://schemas.openxmlformats.org/officeDocument/2006/relationships/image" Target="../media/image547.png"/><Relationship Id="rId28" Type="http://schemas.openxmlformats.org/officeDocument/2006/relationships/image" Target="../media/image552.png"/><Relationship Id="rId36" Type="http://schemas.openxmlformats.org/officeDocument/2006/relationships/image" Target="../media/image560.png"/><Relationship Id="rId10" Type="http://schemas.openxmlformats.org/officeDocument/2006/relationships/image" Target="../media/image534.png"/><Relationship Id="rId19" Type="http://schemas.openxmlformats.org/officeDocument/2006/relationships/image" Target="../media/image543.png"/><Relationship Id="rId31" Type="http://schemas.openxmlformats.org/officeDocument/2006/relationships/image" Target="../media/image555.png"/><Relationship Id="rId44" Type="http://schemas.openxmlformats.org/officeDocument/2006/relationships/image" Target="../media/image567.png"/><Relationship Id="rId4" Type="http://schemas.openxmlformats.org/officeDocument/2006/relationships/image" Target="../media/image528.png"/><Relationship Id="rId9" Type="http://schemas.openxmlformats.org/officeDocument/2006/relationships/image" Target="../media/image533.png"/><Relationship Id="rId14" Type="http://schemas.openxmlformats.org/officeDocument/2006/relationships/image" Target="../media/image538.png"/><Relationship Id="rId22" Type="http://schemas.openxmlformats.org/officeDocument/2006/relationships/image" Target="../media/image546.png"/><Relationship Id="rId27" Type="http://schemas.openxmlformats.org/officeDocument/2006/relationships/image" Target="../media/image551.png"/><Relationship Id="rId30" Type="http://schemas.openxmlformats.org/officeDocument/2006/relationships/image" Target="../media/image554.png"/><Relationship Id="rId35" Type="http://schemas.openxmlformats.org/officeDocument/2006/relationships/image" Target="../media/image559.png"/><Relationship Id="rId43" Type="http://schemas.openxmlformats.org/officeDocument/2006/relationships/image" Target="../media/image566.png"/></Relationships>
</file>

<file path=ppt/slides/_rels/slide25.xml.rels><?xml version="1.0" encoding="UTF-8" standalone="yes"?>
<Relationships xmlns="http://schemas.openxmlformats.org/package/2006/relationships"><Relationship Id="rId8" Type="http://schemas.openxmlformats.org/officeDocument/2006/relationships/image" Target="../media/image577.png"/><Relationship Id="rId13" Type="http://schemas.openxmlformats.org/officeDocument/2006/relationships/image" Target="../media/image582.png"/><Relationship Id="rId3" Type="http://schemas.openxmlformats.org/officeDocument/2006/relationships/image" Target="../media/image572.png"/><Relationship Id="rId7" Type="http://schemas.openxmlformats.org/officeDocument/2006/relationships/image" Target="../media/image576.png"/><Relationship Id="rId12" Type="http://schemas.openxmlformats.org/officeDocument/2006/relationships/image" Target="../media/image581.png"/><Relationship Id="rId2" Type="http://schemas.openxmlformats.org/officeDocument/2006/relationships/image" Target="../media/image571.png"/><Relationship Id="rId1" Type="http://schemas.openxmlformats.org/officeDocument/2006/relationships/slideLayout" Target="../slideLayouts/slideLayout7.xml"/><Relationship Id="rId6" Type="http://schemas.openxmlformats.org/officeDocument/2006/relationships/image" Target="../media/image575.png"/><Relationship Id="rId11" Type="http://schemas.openxmlformats.org/officeDocument/2006/relationships/image" Target="../media/image580.png"/><Relationship Id="rId5" Type="http://schemas.openxmlformats.org/officeDocument/2006/relationships/image" Target="../media/image574.png"/><Relationship Id="rId10" Type="http://schemas.openxmlformats.org/officeDocument/2006/relationships/image" Target="../media/image579.png"/><Relationship Id="rId4" Type="http://schemas.openxmlformats.org/officeDocument/2006/relationships/image" Target="../media/image573.png"/><Relationship Id="rId9" Type="http://schemas.openxmlformats.org/officeDocument/2006/relationships/image" Target="../media/image578.png"/><Relationship Id="rId14" Type="http://schemas.openxmlformats.org/officeDocument/2006/relationships/image" Target="../media/image583.png"/></Relationships>
</file>

<file path=ppt/slides/_rels/slide26.xml.rels><?xml version="1.0" encoding="UTF-8" standalone="yes"?>
<Relationships xmlns="http://schemas.openxmlformats.org/package/2006/relationships"><Relationship Id="rId8" Type="http://schemas.openxmlformats.org/officeDocument/2006/relationships/image" Target="../media/image590.png"/><Relationship Id="rId13" Type="http://schemas.openxmlformats.org/officeDocument/2006/relationships/image" Target="../media/image595.png"/><Relationship Id="rId18" Type="http://schemas.openxmlformats.org/officeDocument/2006/relationships/image" Target="../media/image600.png"/><Relationship Id="rId26" Type="http://schemas.openxmlformats.org/officeDocument/2006/relationships/image" Target="../media/image608.png"/><Relationship Id="rId39" Type="http://schemas.openxmlformats.org/officeDocument/2006/relationships/image" Target="../media/image621.png"/><Relationship Id="rId3" Type="http://schemas.openxmlformats.org/officeDocument/2006/relationships/image" Target="../media/image585.png"/><Relationship Id="rId21" Type="http://schemas.openxmlformats.org/officeDocument/2006/relationships/image" Target="../media/image603.png"/><Relationship Id="rId34" Type="http://schemas.openxmlformats.org/officeDocument/2006/relationships/image" Target="../media/image616.png"/><Relationship Id="rId42" Type="http://schemas.openxmlformats.org/officeDocument/2006/relationships/image" Target="../media/image624.png"/><Relationship Id="rId47" Type="http://schemas.openxmlformats.org/officeDocument/2006/relationships/image" Target="../media/image629.png"/><Relationship Id="rId7" Type="http://schemas.openxmlformats.org/officeDocument/2006/relationships/image" Target="../media/image589.png"/><Relationship Id="rId12" Type="http://schemas.openxmlformats.org/officeDocument/2006/relationships/image" Target="../media/image594.png"/><Relationship Id="rId17" Type="http://schemas.openxmlformats.org/officeDocument/2006/relationships/image" Target="../media/image599.png"/><Relationship Id="rId25" Type="http://schemas.openxmlformats.org/officeDocument/2006/relationships/image" Target="../media/image607.png"/><Relationship Id="rId33" Type="http://schemas.openxmlformats.org/officeDocument/2006/relationships/image" Target="../media/image615.png"/><Relationship Id="rId38" Type="http://schemas.openxmlformats.org/officeDocument/2006/relationships/image" Target="../media/image620.png"/><Relationship Id="rId46" Type="http://schemas.openxmlformats.org/officeDocument/2006/relationships/image" Target="../media/image628.png"/><Relationship Id="rId2" Type="http://schemas.openxmlformats.org/officeDocument/2006/relationships/image" Target="../media/image584.png"/><Relationship Id="rId16" Type="http://schemas.openxmlformats.org/officeDocument/2006/relationships/image" Target="../media/image598.png"/><Relationship Id="rId20" Type="http://schemas.openxmlformats.org/officeDocument/2006/relationships/image" Target="../media/image602.png"/><Relationship Id="rId29" Type="http://schemas.openxmlformats.org/officeDocument/2006/relationships/image" Target="../media/image611.png"/><Relationship Id="rId41" Type="http://schemas.openxmlformats.org/officeDocument/2006/relationships/image" Target="../media/image623.png"/><Relationship Id="rId1" Type="http://schemas.openxmlformats.org/officeDocument/2006/relationships/slideLayout" Target="../slideLayouts/slideLayout7.xml"/><Relationship Id="rId6" Type="http://schemas.openxmlformats.org/officeDocument/2006/relationships/image" Target="../media/image588.png"/><Relationship Id="rId11" Type="http://schemas.openxmlformats.org/officeDocument/2006/relationships/image" Target="../media/image593.png"/><Relationship Id="rId24" Type="http://schemas.openxmlformats.org/officeDocument/2006/relationships/image" Target="../media/image606.png"/><Relationship Id="rId32" Type="http://schemas.openxmlformats.org/officeDocument/2006/relationships/image" Target="../media/image614.png"/><Relationship Id="rId37" Type="http://schemas.openxmlformats.org/officeDocument/2006/relationships/image" Target="../media/image619.png"/><Relationship Id="rId40" Type="http://schemas.openxmlformats.org/officeDocument/2006/relationships/image" Target="../media/image622.png"/><Relationship Id="rId45" Type="http://schemas.openxmlformats.org/officeDocument/2006/relationships/image" Target="../media/image627.png"/><Relationship Id="rId5" Type="http://schemas.openxmlformats.org/officeDocument/2006/relationships/image" Target="../media/image587.png"/><Relationship Id="rId15" Type="http://schemas.openxmlformats.org/officeDocument/2006/relationships/image" Target="../media/image597.png"/><Relationship Id="rId23" Type="http://schemas.openxmlformats.org/officeDocument/2006/relationships/image" Target="../media/image605.png"/><Relationship Id="rId28" Type="http://schemas.openxmlformats.org/officeDocument/2006/relationships/image" Target="../media/image610.png"/><Relationship Id="rId36" Type="http://schemas.openxmlformats.org/officeDocument/2006/relationships/image" Target="../media/image618.png"/><Relationship Id="rId10" Type="http://schemas.openxmlformats.org/officeDocument/2006/relationships/image" Target="../media/image592.png"/><Relationship Id="rId19" Type="http://schemas.openxmlformats.org/officeDocument/2006/relationships/image" Target="../media/image601.png"/><Relationship Id="rId31" Type="http://schemas.openxmlformats.org/officeDocument/2006/relationships/image" Target="../media/image613.png"/><Relationship Id="rId44" Type="http://schemas.openxmlformats.org/officeDocument/2006/relationships/image" Target="../media/image626.png"/><Relationship Id="rId4" Type="http://schemas.openxmlformats.org/officeDocument/2006/relationships/image" Target="../media/image586.png"/><Relationship Id="rId9" Type="http://schemas.openxmlformats.org/officeDocument/2006/relationships/image" Target="../media/image591.png"/><Relationship Id="rId14" Type="http://schemas.openxmlformats.org/officeDocument/2006/relationships/image" Target="../media/image596.png"/><Relationship Id="rId22" Type="http://schemas.openxmlformats.org/officeDocument/2006/relationships/image" Target="../media/image604.png"/><Relationship Id="rId27" Type="http://schemas.openxmlformats.org/officeDocument/2006/relationships/image" Target="../media/image609.png"/><Relationship Id="rId30" Type="http://schemas.openxmlformats.org/officeDocument/2006/relationships/image" Target="../media/image612.png"/><Relationship Id="rId35" Type="http://schemas.openxmlformats.org/officeDocument/2006/relationships/image" Target="../media/image617.png"/><Relationship Id="rId43" Type="http://schemas.openxmlformats.org/officeDocument/2006/relationships/image" Target="../media/image625.png"/></Relationships>
</file>

<file path=ppt/slides/_rels/slide27.xml.rels><?xml version="1.0" encoding="UTF-8" standalone="yes"?>
<Relationships xmlns="http://schemas.openxmlformats.org/package/2006/relationships"><Relationship Id="rId8" Type="http://schemas.openxmlformats.org/officeDocument/2006/relationships/image" Target="../media/image636.png"/><Relationship Id="rId13" Type="http://schemas.openxmlformats.org/officeDocument/2006/relationships/image" Target="../media/image641.png"/><Relationship Id="rId18" Type="http://schemas.openxmlformats.org/officeDocument/2006/relationships/image" Target="../media/image646.png"/><Relationship Id="rId26" Type="http://schemas.openxmlformats.org/officeDocument/2006/relationships/image" Target="../media/image654.png"/><Relationship Id="rId39" Type="http://schemas.openxmlformats.org/officeDocument/2006/relationships/image" Target="../media/image667.png"/><Relationship Id="rId3" Type="http://schemas.openxmlformats.org/officeDocument/2006/relationships/image" Target="../media/image631.png"/><Relationship Id="rId21" Type="http://schemas.openxmlformats.org/officeDocument/2006/relationships/image" Target="../media/image649.png"/><Relationship Id="rId34" Type="http://schemas.openxmlformats.org/officeDocument/2006/relationships/image" Target="../media/image662.png"/><Relationship Id="rId42" Type="http://schemas.openxmlformats.org/officeDocument/2006/relationships/image" Target="../media/image670.png"/><Relationship Id="rId47" Type="http://schemas.openxmlformats.org/officeDocument/2006/relationships/image" Target="../media/image675.png"/><Relationship Id="rId7" Type="http://schemas.openxmlformats.org/officeDocument/2006/relationships/image" Target="../media/image635.png"/><Relationship Id="rId12" Type="http://schemas.openxmlformats.org/officeDocument/2006/relationships/image" Target="../media/image640.png"/><Relationship Id="rId17" Type="http://schemas.openxmlformats.org/officeDocument/2006/relationships/image" Target="../media/image645.png"/><Relationship Id="rId25" Type="http://schemas.openxmlformats.org/officeDocument/2006/relationships/image" Target="../media/image653.png"/><Relationship Id="rId33" Type="http://schemas.openxmlformats.org/officeDocument/2006/relationships/image" Target="../media/image661.png"/><Relationship Id="rId38" Type="http://schemas.openxmlformats.org/officeDocument/2006/relationships/image" Target="../media/image666.png"/><Relationship Id="rId46" Type="http://schemas.openxmlformats.org/officeDocument/2006/relationships/image" Target="../media/image674.png"/><Relationship Id="rId2" Type="http://schemas.openxmlformats.org/officeDocument/2006/relationships/image" Target="../media/image630.png"/><Relationship Id="rId16" Type="http://schemas.openxmlformats.org/officeDocument/2006/relationships/image" Target="../media/image644.png"/><Relationship Id="rId20" Type="http://schemas.openxmlformats.org/officeDocument/2006/relationships/image" Target="../media/image648.png"/><Relationship Id="rId29" Type="http://schemas.openxmlformats.org/officeDocument/2006/relationships/image" Target="../media/image657.png"/><Relationship Id="rId41" Type="http://schemas.openxmlformats.org/officeDocument/2006/relationships/image" Target="../media/image669.png"/><Relationship Id="rId1" Type="http://schemas.openxmlformats.org/officeDocument/2006/relationships/slideLayout" Target="../slideLayouts/slideLayout7.xml"/><Relationship Id="rId6" Type="http://schemas.openxmlformats.org/officeDocument/2006/relationships/image" Target="../media/image634.png"/><Relationship Id="rId11" Type="http://schemas.openxmlformats.org/officeDocument/2006/relationships/image" Target="../media/image639.png"/><Relationship Id="rId24" Type="http://schemas.openxmlformats.org/officeDocument/2006/relationships/image" Target="../media/image652.png"/><Relationship Id="rId32" Type="http://schemas.openxmlformats.org/officeDocument/2006/relationships/image" Target="../media/image660.png"/><Relationship Id="rId37" Type="http://schemas.openxmlformats.org/officeDocument/2006/relationships/image" Target="../media/image665.png"/><Relationship Id="rId40" Type="http://schemas.openxmlformats.org/officeDocument/2006/relationships/image" Target="../media/image668.png"/><Relationship Id="rId45" Type="http://schemas.openxmlformats.org/officeDocument/2006/relationships/image" Target="../media/image673.png"/><Relationship Id="rId5" Type="http://schemas.openxmlformats.org/officeDocument/2006/relationships/image" Target="../media/image633.png"/><Relationship Id="rId15" Type="http://schemas.openxmlformats.org/officeDocument/2006/relationships/image" Target="../media/image643.png"/><Relationship Id="rId23" Type="http://schemas.openxmlformats.org/officeDocument/2006/relationships/image" Target="../media/image651.png"/><Relationship Id="rId28" Type="http://schemas.openxmlformats.org/officeDocument/2006/relationships/image" Target="../media/image656.png"/><Relationship Id="rId36" Type="http://schemas.openxmlformats.org/officeDocument/2006/relationships/image" Target="../media/image664.png"/><Relationship Id="rId10" Type="http://schemas.openxmlformats.org/officeDocument/2006/relationships/image" Target="../media/image638.png"/><Relationship Id="rId19" Type="http://schemas.openxmlformats.org/officeDocument/2006/relationships/image" Target="../media/image647.png"/><Relationship Id="rId31" Type="http://schemas.openxmlformats.org/officeDocument/2006/relationships/image" Target="../media/image659.png"/><Relationship Id="rId44" Type="http://schemas.openxmlformats.org/officeDocument/2006/relationships/image" Target="../media/image672.png"/><Relationship Id="rId4" Type="http://schemas.openxmlformats.org/officeDocument/2006/relationships/image" Target="../media/image632.png"/><Relationship Id="rId9" Type="http://schemas.openxmlformats.org/officeDocument/2006/relationships/image" Target="../media/image637.png"/><Relationship Id="rId14" Type="http://schemas.openxmlformats.org/officeDocument/2006/relationships/image" Target="../media/image642.png"/><Relationship Id="rId22" Type="http://schemas.openxmlformats.org/officeDocument/2006/relationships/image" Target="../media/image650.png"/><Relationship Id="rId27" Type="http://schemas.openxmlformats.org/officeDocument/2006/relationships/image" Target="../media/image655.png"/><Relationship Id="rId30" Type="http://schemas.openxmlformats.org/officeDocument/2006/relationships/image" Target="../media/image658.png"/><Relationship Id="rId35" Type="http://schemas.openxmlformats.org/officeDocument/2006/relationships/image" Target="../media/image663.png"/><Relationship Id="rId43" Type="http://schemas.openxmlformats.org/officeDocument/2006/relationships/image" Target="../media/image671.png"/></Relationships>
</file>

<file path=ppt/slides/_rels/slide28.xml.rels><?xml version="1.0" encoding="UTF-8" standalone="yes"?>
<Relationships xmlns="http://schemas.openxmlformats.org/package/2006/relationships"><Relationship Id="rId8" Type="http://schemas.openxmlformats.org/officeDocument/2006/relationships/image" Target="../media/image682.png"/><Relationship Id="rId13" Type="http://schemas.openxmlformats.org/officeDocument/2006/relationships/image" Target="../media/image687.png"/><Relationship Id="rId18" Type="http://schemas.openxmlformats.org/officeDocument/2006/relationships/image" Target="../media/image692.png"/><Relationship Id="rId3" Type="http://schemas.openxmlformats.org/officeDocument/2006/relationships/image" Target="../media/image677.png"/><Relationship Id="rId21" Type="http://schemas.openxmlformats.org/officeDocument/2006/relationships/image" Target="../media/image695.png"/><Relationship Id="rId7" Type="http://schemas.openxmlformats.org/officeDocument/2006/relationships/image" Target="../media/image681.png"/><Relationship Id="rId12" Type="http://schemas.openxmlformats.org/officeDocument/2006/relationships/image" Target="../media/image686.png"/><Relationship Id="rId17" Type="http://schemas.openxmlformats.org/officeDocument/2006/relationships/image" Target="../media/image691.png"/><Relationship Id="rId2" Type="http://schemas.openxmlformats.org/officeDocument/2006/relationships/image" Target="../media/image676.png"/><Relationship Id="rId16" Type="http://schemas.openxmlformats.org/officeDocument/2006/relationships/image" Target="../media/image690.png"/><Relationship Id="rId20" Type="http://schemas.openxmlformats.org/officeDocument/2006/relationships/image" Target="../media/image694.png"/><Relationship Id="rId1" Type="http://schemas.openxmlformats.org/officeDocument/2006/relationships/slideLayout" Target="../slideLayouts/slideLayout7.xml"/><Relationship Id="rId6" Type="http://schemas.openxmlformats.org/officeDocument/2006/relationships/image" Target="../media/image680.png"/><Relationship Id="rId11" Type="http://schemas.openxmlformats.org/officeDocument/2006/relationships/image" Target="../media/image685.png"/><Relationship Id="rId5" Type="http://schemas.openxmlformats.org/officeDocument/2006/relationships/image" Target="../media/image679.png"/><Relationship Id="rId15" Type="http://schemas.openxmlformats.org/officeDocument/2006/relationships/image" Target="../media/image689.png"/><Relationship Id="rId10" Type="http://schemas.openxmlformats.org/officeDocument/2006/relationships/image" Target="../media/image684.png"/><Relationship Id="rId19" Type="http://schemas.openxmlformats.org/officeDocument/2006/relationships/image" Target="../media/image693.png"/><Relationship Id="rId4" Type="http://schemas.openxmlformats.org/officeDocument/2006/relationships/image" Target="../media/image678.png"/><Relationship Id="rId9" Type="http://schemas.openxmlformats.org/officeDocument/2006/relationships/image" Target="../media/image683.png"/><Relationship Id="rId14" Type="http://schemas.openxmlformats.org/officeDocument/2006/relationships/image" Target="../media/image688.png"/><Relationship Id="rId22" Type="http://schemas.openxmlformats.org/officeDocument/2006/relationships/image" Target="../media/image696.png"/></Relationships>
</file>

<file path=ppt/slides/_rels/slide29.xml.rels><?xml version="1.0" encoding="UTF-8" standalone="yes"?>
<Relationships xmlns="http://schemas.openxmlformats.org/package/2006/relationships"><Relationship Id="rId8" Type="http://schemas.openxmlformats.org/officeDocument/2006/relationships/image" Target="../media/image703.png"/><Relationship Id="rId13" Type="http://schemas.openxmlformats.org/officeDocument/2006/relationships/image" Target="../media/image708.png"/><Relationship Id="rId18" Type="http://schemas.openxmlformats.org/officeDocument/2006/relationships/image" Target="../media/image713.png"/><Relationship Id="rId3" Type="http://schemas.openxmlformats.org/officeDocument/2006/relationships/image" Target="../media/image698.png"/><Relationship Id="rId7" Type="http://schemas.openxmlformats.org/officeDocument/2006/relationships/image" Target="../media/image702.png"/><Relationship Id="rId12" Type="http://schemas.openxmlformats.org/officeDocument/2006/relationships/image" Target="../media/image707.png"/><Relationship Id="rId17" Type="http://schemas.openxmlformats.org/officeDocument/2006/relationships/image" Target="../media/image712.png"/><Relationship Id="rId2" Type="http://schemas.openxmlformats.org/officeDocument/2006/relationships/image" Target="../media/image697.png"/><Relationship Id="rId16" Type="http://schemas.openxmlformats.org/officeDocument/2006/relationships/image" Target="../media/image711.png"/><Relationship Id="rId20" Type="http://schemas.openxmlformats.org/officeDocument/2006/relationships/image" Target="../media/image715.png"/><Relationship Id="rId1" Type="http://schemas.openxmlformats.org/officeDocument/2006/relationships/slideLayout" Target="../slideLayouts/slideLayout7.xml"/><Relationship Id="rId6" Type="http://schemas.openxmlformats.org/officeDocument/2006/relationships/image" Target="../media/image701.png"/><Relationship Id="rId11" Type="http://schemas.openxmlformats.org/officeDocument/2006/relationships/image" Target="../media/image706.png"/><Relationship Id="rId5" Type="http://schemas.openxmlformats.org/officeDocument/2006/relationships/image" Target="../media/image700.png"/><Relationship Id="rId15" Type="http://schemas.openxmlformats.org/officeDocument/2006/relationships/image" Target="../media/image710.png"/><Relationship Id="rId10" Type="http://schemas.openxmlformats.org/officeDocument/2006/relationships/image" Target="../media/image705.png"/><Relationship Id="rId19" Type="http://schemas.openxmlformats.org/officeDocument/2006/relationships/image" Target="../media/image714.png"/><Relationship Id="rId4" Type="http://schemas.openxmlformats.org/officeDocument/2006/relationships/image" Target="../media/image699.png"/><Relationship Id="rId9" Type="http://schemas.openxmlformats.org/officeDocument/2006/relationships/image" Target="../media/image704.png"/><Relationship Id="rId14" Type="http://schemas.openxmlformats.org/officeDocument/2006/relationships/image" Target="../media/image709.png"/></Relationships>
</file>

<file path=ppt/slides/_rels/slide3.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image" Target="../media/image79.png"/><Relationship Id="rId1" Type="http://schemas.openxmlformats.org/officeDocument/2006/relationships/slideLayout" Target="../slideLayouts/slideLayout7.xml"/><Relationship Id="rId6" Type="http://schemas.openxmlformats.org/officeDocument/2006/relationships/image" Target="../media/image83.png"/><Relationship Id="rId5" Type="http://schemas.openxmlformats.org/officeDocument/2006/relationships/image" Target="../media/image82.png"/><Relationship Id="rId10" Type="http://schemas.openxmlformats.org/officeDocument/2006/relationships/image" Target="../media/image87.png"/><Relationship Id="rId4" Type="http://schemas.openxmlformats.org/officeDocument/2006/relationships/image" Target="../media/image81.png"/><Relationship Id="rId9" Type="http://schemas.openxmlformats.org/officeDocument/2006/relationships/image" Target="../media/image86.png"/></Relationships>
</file>

<file path=ppt/slides/_rels/slide30.xml.rels><?xml version="1.0" encoding="UTF-8" standalone="yes"?>
<Relationships xmlns="http://schemas.openxmlformats.org/package/2006/relationships"><Relationship Id="rId8" Type="http://schemas.openxmlformats.org/officeDocument/2006/relationships/image" Target="../media/image722.png"/><Relationship Id="rId13" Type="http://schemas.openxmlformats.org/officeDocument/2006/relationships/image" Target="../media/image727.png"/><Relationship Id="rId3" Type="http://schemas.openxmlformats.org/officeDocument/2006/relationships/image" Target="../media/image717.png"/><Relationship Id="rId7" Type="http://schemas.openxmlformats.org/officeDocument/2006/relationships/image" Target="../media/image721.png"/><Relationship Id="rId12" Type="http://schemas.openxmlformats.org/officeDocument/2006/relationships/image" Target="../media/image726.png"/><Relationship Id="rId2" Type="http://schemas.openxmlformats.org/officeDocument/2006/relationships/image" Target="../media/image716.png"/><Relationship Id="rId1" Type="http://schemas.openxmlformats.org/officeDocument/2006/relationships/slideLayout" Target="../slideLayouts/slideLayout7.xml"/><Relationship Id="rId6" Type="http://schemas.openxmlformats.org/officeDocument/2006/relationships/image" Target="../media/image720.png"/><Relationship Id="rId11" Type="http://schemas.openxmlformats.org/officeDocument/2006/relationships/image" Target="../media/image725.png"/><Relationship Id="rId5" Type="http://schemas.openxmlformats.org/officeDocument/2006/relationships/image" Target="../media/image719.png"/><Relationship Id="rId15" Type="http://schemas.openxmlformats.org/officeDocument/2006/relationships/image" Target="../media/image729.png"/><Relationship Id="rId10" Type="http://schemas.openxmlformats.org/officeDocument/2006/relationships/image" Target="../media/image724.png"/><Relationship Id="rId4" Type="http://schemas.openxmlformats.org/officeDocument/2006/relationships/image" Target="../media/image718.png"/><Relationship Id="rId9" Type="http://schemas.openxmlformats.org/officeDocument/2006/relationships/image" Target="../media/image723.png"/><Relationship Id="rId14" Type="http://schemas.openxmlformats.org/officeDocument/2006/relationships/image" Target="../media/image728.png"/></Relationships>
</file>

<file path=ppt/slides/_rels/slide31.xml.rels><?xml version="1.0" encoding="UTF-8" standalone="yes"?>
<Relationships xmlns="http://schemas.openxmlformats.org/package/2006/relationships"><Relationship Id="rId8" Type="http://schemas.openxmlformats.org/officeDocument/2006/relationships/image" Target="../media/image736.png"/><Relationship Id="rId13" Type="http://schemas.openxmlformats.org/officeDocument/2006/relationships/image" Target="../media/image741.png"/><Relationship Id="rId18" Type="http://schemas.openxmlformats.org/officeDocument/2006/relationships/image" Target="../media/image746.png"/><Relationship Id="rId3" Type="http://schemas.openxmlformats.org/officeDocument/2006/relationships/image" Target="../media/image731.png"/><Relationship Id="rId7" Type="http://schemas.openxmlformats.org/officeDocument/2006/relationships/image" Target="../media/image735.png"/><Relationship Id="rId12" Type="http://schemas.openxmlformats.org/officeDocument/2006/relationships/image" Target="../media/image740.png"/><Relationship Id="rId17" Type="http://schemas.openxmlformats.org/officeDocument/2006/relationships/image" Target="../media/image745.png"/><Relationship Id="rId2" Type="http://schemas.openxmlformats.org/officeDocument/2006/relationships/image" Target="../media/image730.png"/><Relationship Id="rId16" Type="http://schemas.openxmlformats.org/officeDocument/2006/relationships/image" Target="../media/image744.png"/><Relationship Id="rId1" Type="http://schemas.openxmlformats.org/officeDocument/2006/relationships/slideLayout" Target="../slideLayouts/slideLayout7.xml"/><Relationship Id="rId6" Type="http://schemas.openxmlformats.org/officeDocument/2006/relationships/image" Target="../media/image734.png"/><Relationship Id="rId11" Type="http://schemas.openxmlformats.org/officeDocument/2006/relationships/image" Target="../media/image739.png"/><Relationship Id="rId5" Type="http://schemas.openxmlformats.org/officeDocument/2006/relationships/image" Target="../media/image733.png"/><Relationship Id="rId15" Type="http://schemas.openxmlformats.org/officeDocument/2006/relationships/image" Target="../media/image743.png"/><Relationship Id="rId10" Type="http://schemas.openxmlformats.org/officeDocument/2006/relationships/image" Target="../media/image738.png"/><Relationship Id="rId19" Type="http://schemas.openxmlformats.org/officeDocument/2006/relationships/image" Target="../media/image747.png"/><Relationship Id="rId4" Type="http://schemas.openxmlformats.org/officeDocument/2006/relationships/image" Target="../media/image732.png"/><Relationship Id="rId9" Type="http://schemas.openxmlformats.org/officeDocument/2006/relationships/image" Target="../media/image737.png"/><Relationship Id="rId14" Type="http://schemas.openxmlformats.org/officeDocument/2006/relationships/image" Target="../media/image742.png"/></Relationships>
</file>

<file path=ppt/slides/_rels/slide32.xml.rels><?xml version="1.0" encoding="UTF-8" standalone="yes"?>
<Relationships xmlns="http://schemas.openxmlformats.org/package/2006/relationships"><Relationship Id="rId8" Type="http://schemas.openxmlformats.org/officeDocument/2006/relationships/image" Target="../media/image754.png"/><Relationship Id="rId13" Type="http://schemas.openxmlformats.org/officeDocument/2006/relationships/image" Target="../media/image759.png"/><Relationship Id="rId18" Type="http://schemas.openxmlformats.org/officeDocument/2006/relationships/image" Target="../media/image764.png"/><Relationship Id="rId3" Type="http://schemas.openxmlformats.org/officeDocument/2006/relationships/image" Target="../media/image749.png"/><Relationship Id="rId7" Type="http://schemas.openxmlformats.org/officeDocument/2006/relationships/image" Target="../media/image753.png"/><Relationship Id="rId12" Type="http://schemas.openxmlformats.org/officeDocument/2006/relationships/image" Target="../media/image758.png"/><Relationship Id="rId17" Type="http://schemas.openxmlformats.org/officeDocument/2006/relationships/image" Target="../media/image763.png"/><Relationship Id="rId2" Type="http://schemas.openxmlformats.org/officeDocument/2006/relationships/image" Target="../media/image748.png"/><Relationship Id="rId16" Type="http://schemas.openxmlformats.org/officeDocument/2006/relationships/image" Target="../media/image762.png"/><Relationship Id="rId20" Type="http://schemas.openxmlformats.org/officeDocument/2006/relationships/image" Target="../media/image766.png"/><Relationship Id="rId1" Type="http://schemas.openxmlformats.org/officeDocument/2006/relationships/slideLayout" Target="../slideLayouts/slideLayout7.xml"/><Relationship Id="rId6" Type="http://schemas.openxmlformats.org/officeDocument/2006/relationships/image" Target="../media/image752.png"/><Relationship Id="rId11" Type="http://schemas.openxmlformats.org/officeDocument/2006/relationships/image" Target="../media/image757.png"/><Relationship Id="rId5" Type="http://schemas.openxmlformats.org/officeDocument/2006/relationships/image" Target="../media/image751.png"/><Relationship Id="rId15" Type="http://schemas.openxmlformats.org/officeDocument/2006/relationships/image" Target="../media/image761.png"/><Relationship Id="rId10" Type="http://schemas.openxmlformats.org/officeDocument/2006/relationships/image" Target="../media/image756.png"/><Relationship Id="rId19" Type="http://schemas.openxmlformats.org/officeDocument/2006/relationships/image" Target="../media/image765.png"/><Relationship Id="rId4" Type="http://schemas.openxmlformats.org/officeDocument/2006/relationships/image" Target="../media/image750.png"/><Relationship Id="rId9" Type="http://schemas.openxmlformats.org/officeDocument/2006/relationships/image" Target="../media/image755.png"/><Relationship Id="rId14" Type="http://schemas.openxmlformats.org/officeDocument/2006/relationships/image" Target="../media/image760.png"/></Relationships>
</file>

<file path=ppt/slides/_rels/slide33.xml.rels><?xml version="1.0" encoding="UTF-8" standalone="yes"?>
<Relationships xmlns="http://schemas.openxmlformats.org/package/2006/relationships"><Relationship Id="rId8" Type="http://schemas.openxmlformats.org/officeDocument/2006/relationships/image" Target="../media/image773.png"/><Relationship Id="rId13" Type="http://schemas.openxmlformats.org/officeDocument/2006/relationships/image" Target="../media/image778.png"/><Relationship Id="rId3" Type="http://schemas.openxmlformats.org/officeDocument/2006/relationships/image" Target="../media/image768.png"/><Relationship Id="rId7" Type="http://schemas.openxmlformats.org/officeDocument/2006/relationships/image" Target="../media/image772.png"/><Relationship Id="rId12" Type="http://schemas.openxmlformats.org/officeDocument/2006/relationships/image" Target="../media/image777.png"/><Relationship Id="rId2" Type="http://schemas.openxmlformats.org/officeDocument/2006/relationships/image" Target="../media/image767.png"/><Relationship Id="rId16" Type="http://schemas.openxmlformats.org/officeDocument/2006/relationships/image" Target="../media/image781.png"/><Relationship Id="rId1" Type="http://schemas.openxmlformats.org/officeDocument/2006/relationships/slideLayout" Target="../slideLayouts/slideLayout7.xml"/><Relationship Id="rId6" Type="http://schemas.openxmlformats.org/officeDocument/2006/relationships/image" Target="../media/image771.png"/><Relationship Id="rId11" Type="http://schemas.openxmlformats.org/officeDocument/2006/relationships/image" Target="../media/image776.png"/><Relationship Id="rId5" Type="http://schemas.openxmlformats.org/officeDocument/2006/relationships/image" Target="../media/image770.png"/><Relationship Id="rId15" Type="http://schemas.openxmlformats.org/officeDocument/2006/relationships/image" Target="../media/image780.png"/><Relationship Id="rId10" Type="http://schemas.openxmlformats.org/officeDocument/2006/relationships/image" Target="../media/image775.png"/><Relationship Id="rId4" Type="http://schemas.openxmlformats.org/officeDocument/2006/relationships/image" Target="../media/image769.png"/><Relationship Id="rId9" Type="http://schemas.openxmlformats.org/officeDocument/2006/relationships/image" Target="../media/image774.png"/><Relationship Id="rId14" Type="http://schemas.openxmlformats.org/officeDocument/2006/relationships/image" Target="../media/image779.png"/></Relationships>
</file>

<file path=ppt/slides/_rels/slide34.xml.rels><?xml version="1.0" encoding="UTF-8" standalone="yes"?>
<Relationships xmlns="http://schemas.openxmlformats.org/package/2006/relationships"><Relationship Id="rId8" Type="http://schemas.openxmlformats.org/officeDocument/2006/relationships/image" Target="../media/image788.png"/><Relationship Id="rId13" Type="http://schemas.openxmlformats.org/officeDocument/2006/relationships/image" Target="../media/image793.png"/><Relationship Id="rId18" Type="http://schemas.openxmlformats.org/officeDocument/2006/relationships/image" Target="../media/image798.png"/><Relationship Id="rId3" Type="http://schemas.openxmlformats.org/officeDocument/2006/relationships/image" Target="../media/image783.png"/><Relationship Id="rId21" Type="http://schemas.openxmlformats.org/officeDocument/2006/relationships/image" Target="../media/image801.png"/><Relationship Id="rId7" Type="http://schemas.openxmlformats.org/officeDocument/2006/relationships/image" Target="../media/image787.png"/><Relationship Id="rId12" Type="http://schemas.openxmlformats.org/officeDocument/2006/relationships/image" Target="../media/image792.png"/><Relationship Id="rId17" Type="http://schemas.openxmlformats.org/officeDocument/2006/relationships/image" Target="../media/image797.png"/><Relationship Id="rId2" Type="http://schemas.openxmlformats.org/officeDocument/2006/relationships/image" Target="../media/image782.png"/><Relationship Id="rId16" Type="http://schemas.openxmlformats.org/officeDocument/2006/relationships/image" Target="../media/image796.png"/><Relationship Id="rId20" Type="http://schemas.openxmlformats.org/officeDocument/2006/relationships/image" Target="../media/image800.png"/><Relationship Id="rId1" Type="http://schemas.openxmlformats.org/officeDocument/2006/relationships/slideLayout" Target="../slideLayouts/slideLayout7.xml"/><Relationship Id="rId6" Type="http://schemas.openxmlformats.org/officeDocument/2006/relationships/image" Target="../media/image786.png"/><Relationship Id="rId11" Type="http://schemas.openxmlformats.org/officeDocument/2006/relationships/image" Target="../media/image791.png"/><Relationship Id="rId5" Type="http://schemas.openxmlformats.org/officeDocument/2006/relationships/image" Target="../media/image785.png"/><Relationship Id="rId15" Type="http://schemas.openxmlformats.org/officeDocument/2006/relationships/image" Target="../media/image795.png"/><Relationship Id="rId10" Type="http://schemas.openxmlformats.org/officeDocument/2006/relationships/image" Target="../media/image790.png"/><Relationship Id="rId19" Type="http://schemas.openxmlformats.org/officeDocument/2006/relationships/image" Target="../media/image799.png"/><Relationship Id="rId4" Type="http://schemas.openxmlformats.org/officeDocument/2006/relationships/image" Target="../media/image784.png"/><Relationship Id="rId9" Type="http://schemas.openxmlformats.org/officeDocument/2006/relationships/image" Target="../media/image789.png"/><Relationship Id="rId14" Type="http://schemas.openxmlformats.org/officeDocument/2006/relationships/image" Target="../media/image794.png"/><Relationship Id="rId22" Type="http://schemas.openxmlformats.org/officeDocument/2006/relationships/image" Target="../media/image802.png"/></Relationships>
</file>

<file path=ppt/slides/_rels/slide35.xml.rels><?xml version="1.0" encoding="UTF-8" standalone="yes"?>
<Relationships xmlns="http://schemas.openxmlformats.org/package/2006/relationships"><Relationship Id="rId8" Type="http://schemas.openxmlformats.org/officeDocument/2006/relationships/image" Target="../media/image809.png"/><Relationship Id="rId13" Type="http://schemas.openxmlformats.org/officeDocument/2006/relationships/image" Target="../media/image814.png"/><Relationship Id="rId18" Type="http://schemas.openxmlformats.org/officeDocument/2006/relationships/image" Target="../media/image819.png"/><Relationship Id="rId3" Type="http://schemas.openxmlformats.org/officeDocument/2006/relationships/image" Target="../media/image804.png"/><Relationship Id="rId7" Type="http://schemas.openxmlformats.org/officeDocument/2006/relationships/image" Target="../media/image808.png"/><Relationship Id="rId12" Type="http://schemas.openxmlformats.org/officeDocument/2006/relationships/image" Target="../media/image813.png"/><Relationship Id="rId17" Type="http://schemas.openxmlformats.org/officeDocument/2006/relationships/image" Target="../media/image818.png"/><Relationship Id="rId2" Type="http://schemas.openxmlformats.org/officeDocument/2006/relationships/image" Target="../media/image803.png"/><Relationship Id="rId16" Type="http://schemas.openxmlformats.org/officeDocument/2006/relationships/image" Target="../media/image817.png"/><Relationship Id="rId1" Type="http://schemas.openxmlformats.org/officeDocument/2006/relationships/slideLayout" Target="../slideLayouts/slideLayout7.xml"/><Relationship Id="rId6" Type="http://schemas.openxmlformats.org/officeDocument/2006/relationships/image" Target="../media/image807.png"/><Relationship Id="rId11" Type="http://schemas.openxmlformats.org/officeDocument/2006/relationships/image" Target="../media/image812.png"/><Relationship Id="rId5" Type="http://schemas.openxmlformats.org/officeDocument/2006/relationships/image" Target="../media/image806.png"/><Relationship Id="rId15" Type="http://schemas.openxmlformats.org/officeDocument/2006/relationships/image" Target="../media/image816.png"/><Relationship Id="rId10" Type="http://schemas.openxmlformats.org/officeDocument/2006/relationships/image" Target="../media/image811.png"/><Relationship Id="rId19" Type="http://schemas.openxmlformats.org/officeDocument/2006/relationships/image" Target="../media/image820.png"/><Relationship Id="rId4" Type="http://schemas.openxmlformats.org/officeDocument/2006/relationships/image" Target="../media/image805.png"/><Relationship Id="rId9" Type="http://schemas.openxmlformats.org/officeDocument/2006/relationships/image" Target="../media/image810.png"/><Relationship Id="rId14" Type="http://schemas.openxmlformats.org/officeDocument/2006/relationships/image" Target="../media/image815.png"/></Relationships>
</file>

<file path=ppt/slides/_rels/slide36.xml.rels><?xml version="1.0" encoding="UTF-8" standalone="yes"?>
<Relationships xmlns="http://schemas.openxmlformats.org/package/2006/relationships"><Relationship Id="rId8" Type="http://schemas.openxmlformats.org/officeDocument/2006/relationships/image" Target="../media/image827.png"/><Relationship Id="rId13" Type="http://schemas.openxmlformats.org/officeDocument/2006/relationships/image" Target="../media/image832.png"/><Relationship Id="rId18" Type="http://schemas.openxmlformats.org/officeDocument/2006/relationships/image" Target="../media/image837.png"/><Relationship Id="rId26" Type="http://schemas.openxmlformats.org/officeDocument/2006/relationships/image" Target="../media/image845.png"/><Relationship Id="rId3" Type="http://schemas.openxmlformats.org/officeDocument/2006/relationships/image" Target="../media/image822.png"/><Relationship Id="rId21" Type="http://schemas.openxmlformats.org/officeDocument/2006/relationships/image" Target="../media/image840.png"/><Relationship Id="rId7" Type="http://schemas.openxmlformats.org/officeDocument/2006/relationships/image" Target="../media/image826.png"/><Relationship Id="rId12" Type="http://schemas.openxmlformats.org/officeDocument/2006/relationships/image" Target="../media/image831.png"/><Relationship Id="rId17" Type="http://schemas.openxmlformats.org/officeDocument/2006/relationships/image" Target="../media/image836.png"/><Relationship Id="rId25" Type="http://schemas.openxmlformats.org/officeDocument/2006/relationships/image" Target="../media/image844.png"/><Relationship Id="rId2" Type="http://schemas.openxmlformats.org/officeDocument/2006/relationships/image" Target="../media/image821.png"/><Relationship Id="rId16" Type="http://schemas.openxmlformats.org/officeDocument/2006/relationships/image" Target="../media/image835.png"/><Relationship Id="rId20" Type="http://schemas.openxmlformats.org/officeDocument/2006/relationships/image" Target="../media/image839.png"/><Relationship Id="rId29" Type="http://schemas.openxmlformats.org/officeDocument/2006/relationships/image" Target="../media/image848.png"/><Relationship Id="rId1" Type="http://schemas.openxmlformats.org/officeDocument/2006/relationships/slideLayout" Target="../slideLayouts/slideLayout7.xml"/><Relationship Id="rId6" Type="http://schemas.openxmlformats.org/officeDocument/2006/relationships/image" Target="../media/image825.png"/><Relationship Id="rId11" Type="http://schemas.openxmlformats.org/officeDocument/2006/relationships/image" Target="../media/image830.png"/><Relationship Id="rId24" Type="http://schemas.openxmlformats.org/officeDocument/2006/relationships/image" Target="../media/image843.png"/><Relationship Id="rId5" Type="http://schemas.openxmlformats.org/officeDocument/2006/relationships/image" Target="../media/image824.png"/><Relationship Id="rId15" Type="http://schemas.openxmlformats.org/officeDocument/2006/relationships/image" Target="../media/image834.png"/><Relationship Id="rId23" Type="http://schemas.openxmlformats.org/officeDocument/2006/relationships/image" Target="../media/image842.png"/><Relationship Id="rId28" Type="http://schemas.openxmlformats.org/officeDocument/2006/relationships/image" Target="../media/image847.png"/><Relationship Id="rId10" Type="http://schemas.openxmlformats.org/officeDocument/2006/relationships/image" Target="../media/image829.png"/><Relationship Id="rId19" Type="http://schemas.openxmlformats.org/officeDocument/2006/relationships/image" Target="../media/image838.png"/><Relationship Id="rId4" Type="http://schemas.openxmlformats.org/officeDocument/2006/relationships/image" Target="../media/image823.png"/><Relationship Id="rId9" Type="http://schemas.openxmlformats.org/officeDocument/2006/relationships/image" Target="../media/image828.png"/><Relationship Id="rId14" Type="http://schemas.openxmlformats.org/officeDocument/2006/relationships/image" Target="../media/image833.png"/><Relationship Id="rId22" Type="http://schemas.openxmlformats.org/officeDocument/2006/relationships/image" Target="../media/image841.png"/><Relationship Id="rId27" Type="http://schemas.openxmlformats.org/officeDocument/2006/relationships/image" Target="../media/image846.png"/><Relationship Id="rId30" Type="http://schemas.openxmlformats.org/officeDocument/2006/relationships/image" Target="../media/image849.png"/></Relationships>
</file>

<file path=ppt/slides/_rels/slide37.xml.rels><?xml version="1.0" encoding="UTF-8" standalone="yes"?>
<Relationships xmlns="http://schemas.openxmlformats.org/package/2006/relationships"><Relationship Id="rId13" Type="http://schemas.openxmlformats.org/officeDocument/2006/relationships/image" Target="../media/image861.png"/><Relationship Id="rId18" Type="http://schemas.openxmlformats.org/officeDocument/2006/relationships/image" Target="../media/image866.png"/><Relationship Id="rId26" Type="http://schemas.openxmlformats.org/officeDocument/2006/relationships/image" Target="../media/image874.png"/><Relationship Id="rId39" Type="http://schemas.openxmlformats.org/officeDocument/2006/relationships/image" Target="../media/image887.png"/><Relationship Id="rId21" Type="http://schemas.openxmlformats.org/officeDocument/2006/relationships/image" Target="../media/image869.png"/><Relationship Id="rId34" Type="http://schemas.openxmlformats.org/officeDocument/2006/relationships/image" Target="../media/image882.png"/><Relationship Id="rId42" Type="http://schemas.openxmlformats.org/officeDocument/2006/relationships/image" Target="../media/image890.png"/><Relationship Id="rId47" Type="http://schemas.openxmlformats.org/officeDocument/2006/relationships/image" Target="../media/image895.png"/><Relationship Id="rId50" Type="http://schemas.openxmlformats.org/officeDocument/2006/relationships/image" Target="../media/image898.png"/><Relationship Id="rId55" Type="http://schemas.openxmlformats.org/officeDocument/2006/relationships/image" Target="../media/image903.png"/><Relationship Id="rId7" Type="http://schemas.openxmlformats.org/officeDocument/2006/relationships/image" Target="../media/image855.png"/><Relationship Id="rId12" Type="http://schemas.openxmlformats.org/officeDocument/2006/relationships/image" Target="../media/image860.png"/><Relationship Id="rId17" Type="http://schemas.openxmlformats.org/officeDocument/2006/relationships/image" Target="../media/image865.png"/><Relationship Id="rId25" Type="http://schemas.openxmlformats.org/officeDocument/2006/relationships/image" Target="../media/image873.png"/><Relationship Id="rId33" Type="http://schemas.openxmlformats.org/officeDocument/2006/relationships/image" Target="../media/image881.png"/><Relationship Id="rId38" Type="http://schemas.openxmlformats.org/officeDocument/2006/relationships/image" Target="../media/image886.png"/><Relationship Id="rId46" Type="http://schemas.openxmlformats.org/officeDocument/2006/relationships/image" Target="../media/image894.png"/><Relationship Id="rId2" Type="http://schemas.openxmlformats.org/officeDocument/2006/relationships/image" Target="../media/image850.png"/><Relationship Id="rId16" Type="http://schemas.openxmlformats.org/officeDocument/2006/relationships/image" Target="../media/image864.png"/><Relationship Id="rId20" Type="http://schemas.openxmlformats.org/officeDocument/2006/relationships/image" Target="../media/image868.png"/><Relationship Id="rId29" Type="http://schemas.openxmlformats.org/officeDocument/2006/relationships/image" Target="../media/image877.png"/><Relationship Id="rId41" Type="http://schemas.openxmlformats.org/officeDocument/2006/relationships/image" Target="../media/image889.png"/><Relationship Id="rId54" Type="http://schemas.openxmlformats.org/officeDocument/2006/relationships/image" Target="../media/image902.png"/><Relationship Id="rId1" Type="http://schemas.openxmlformats.org/officeDocument/2006/relationships/slideLayout" Target="../slideLayouts/slideLayout7.xml"/><Relationship Id="rId6" Type="http://schemas.openxmlformats.org/officeDocument/2006/relationships/image" Target="../media/image854.png"/><Relationship Id="rId11" Type="http://schemas.openxmlformats.org/officeDocument/2006/relationships/image" Target="../media/image859.png"/><Relationship Id="rId24" Type="http://schemas.openxmlformats.org/officeDocument/2006/relationships/image" Target="../media/image872.png"/><Relationship Id="rId32" Type="http://schemas.openxmlformats.org/officeDocument/2006/relationships/image" Target="../media/image880.png"/><Relationship Id="rId37" Type="http://schemas.openxmlformats.org/officeDocument/2006/relationships/image" Target="../media/image885.png"/><Relationship Id="rId40" Type="http://schemas.openxmlformats.org/officeDocument/2006/relationships/image" Target="../media/image888.png"/><Relationship Id="rId45" Type="http://schemas.openxmlformats.org/officeDocument/2006/relationships/image" Target="../media/image893.png"/><Relationship Id="rId53" Type="http://schemas.openxmlformats.org/officeDocument/2006/relationships/image" Target="../media/image901.png"/><Relationship Id="rId5" Type="http://schemas.openxmlformats.org/officeDocument/2006/relationships/image" Target="../media/image853.png"/><Relationship Id="rId15" Type="http://schemas.openxmlformats.org/officeDocument/2006/relationships/image" Target="../media/image863.png"/><Relationship Id="rId23" Type="http://schemas.openxmlformats.org/officeDocument/2006/relationships/image" Target="../media/image871.png"/><Relationship Id="rId28" Type="http://schemas.openxmlformats.org/officeDocument/2006/relationships/image" Target="../media/image876.png"/><Relationship Id="rId36" Type="http://schemas.openxmlformats.org/officeDocument/2006/relationships/image" Target="../media/image884.png"/><Relationship Id="rId49" Type="http://schemas.openxmlformats.org/officeDocument/2006/relationships/image" Target="../media/image897.png"/><Relationship Id="rId57" Type="http://schemas.openxmlformats.org/officeDocument/2006/relationships/image" Target="../media/image905.png"/><Relationship Id="rId10" Type="http://schemas.openxmlformats.org/officeDocument/2006/relationships/image" Target="../media/image858.png"/><Relationship Id="rId19" Type="http://schemas.openxmlformats.org/officeDocument/2006/relationships/image" Target="../media/image867.png"/><Relationship Id="rId31" Type="http://schemas.openxmlformats.org/officeDocument/2006/relationships/image" Target="../media/image879.png"/><Relationship Id="rId44" Type="http://schemas.openxmlformats.org/officeDocument/2006/relationships/image" Target="../media/image892.png"/><Relationship Id="rId52" Type="http://schemas.openxmlformats.org/officeDocument/2006/relationships/image" Target="../media/image900.png"/><Relationship Id="rId4" Type="http://schemas.openxmlformats.org/officeDocument/2006/relationships/image" Target="../media/image852.png"/><Relationship Id="rId9" Type="http://schemas.openxmlformats.org/officeDocument/2006/relationships/image" Target="../media/image857.png"/><Relationship Id="rId14" Type="http://schemas.openxmlformats.org/officeDocument/2006/relationships/image" Target="../media/image862.png"/><Relationship Id="rId22" Type="http://schemas.openxmlformats.org/officeDocument/2006/relationships/image" Target="../media/image870.png"/><Relationship Id="rId27" Type="http://schemas.openxmlformats.org/officeDocument/2006/relationships/image" Target="../media/image875.png"/><Relationship Id="rId30" Type="http://schemas.openxmlformats.org/officeDocument/2006/relationships/image" Target="../media/image878.png"/><Relationship Id="rId35" Type="http://schemas.openxmlformats.org/officeDocument/2006/relationships/image" Target="../media/image883.png"/><Relationship Id="rId43" Type="http://schemas.openxmlformats.org/officeDocument/2006/relationships/image" Target="../media/image891.png"/><Relationship Id="rId48" Type="http://schemas.openxmlformats.org/officeDocument/2006/relationships/image" Target="../media/image896.png"/><Relationship Id="rId56" Type="http://schemas.openxmlformats.org/officeDocument/2006/relationships/image" Target="../media/image904.png"/><Relationship Id="rId8" Type="http://schemas.openxmlformats.org/officeDocument/2006/relationships/image" Target="../media/image856.png"/><Relationship Id="rId51" Type="http://schemas.openxmlformats.org/officeDocument/2006/relationships/image" Target="../media/image899.png"/><Relationship Id="rId3" Type="http://schemas.openxmlformats.org/officeDocument/2006/relationships/image" Target="../media/image851.png"/></Relationships>
</file>

<file path=ppt/slides/_rels/slide38.xml.rels><?xml version="1.0" encoding="UTF-8" standalone="yes"?>
<Relationships xmlns="http://schemas.openxmlformats.org/package/2006/relationships"><Relationship Id="rId8" Type="http://schemas.openxmlformats.org/officeDocument/2006/relationships/image" Target="../media/image912.png"/><Relationship Id="rId13" Type="http://schemas.openxmlformats.org/officeDocument/2006/relationships/image" Target="../media/image917.png"/><Relationship Id="rId18" Type="http://schemas.openxmlformats.org/officeDocument/2006/relationships/image" Target="../media/image922.png"/><Relationship Id="rId26" Type="http://schemas.openxmlformats.org/officeDocument/2006/relationships/image" Target="../media/image930.png"/><Relationship Id="rId3" Type="http://schemas.openxmlformats.org/officeDocument/2006/relationships/image" Target="../media/image907.png"/><Relationship Id="rId21" Type="http://schemas.openxmlformats.org/officeDocument/2006/relationships/image" Target="../media/image925.png"/><Relationship Id="rId7" Type="http://schemas.openxmlformats.org/officeDocument/2006/relationships/image" Target="../media/image911.png"/><Relationship Id="rId12" Type="http://schemas.openxmlformats.org/officeDocument/2006/relationships/image" Target="../media/image916.png"/><Relationship Id="rId17" Type="http://schemas.openxmlformats.org/officeDocument/2006/relationships/image" Target="../media/image921.png"/><Relationship Id="rId25" Type="http://schemas.openxmlformats.org/officeDocument/2006/relationships/image" Target="../media/image929.png"/><Relationship Id="rId2" Type="http://schemas.openxmlformats.org/officeDocument/2006/relationships/image" Target="../media/image906.png"/><Relationship Id="rId16" Type="http://schemas.openxmlformats.org/officeDocument/2006/relationships/image" Target="../media/image920.png"/><Relationship Id="rId20" Type="http://schemas.openxmlformats.org/officeDocument/2006/relationships/image" Target="../media/image924.png"/><Relationship Id="rId1" Type="http://schemas.openxmlformats.org/officeDocument/2006/relationships/slideLayout" Target="../slideLayouts/slideLayout7.xml"/><Relationship Id="rId6" Type="http://schemas.openxmlformats.org/officeDocument/2006/relationships/image" Target="../media/image910.png"/><Relationship Id="rId11" Type="http://schemas.openxmlformats.org/officeDocument/2006/relationships/image" Target="../media/image915.png"/><Relationship Id="rId24" Type="http://schemas.openxmlformats.org/officeDocument/2006/relationships/image" Target="../media/image928.png"/><Relationship Id="rId5" Type="http://schemas.openxmlformats.org/officeDocument/2006/relationships/image" Target="../media/image909.png"/><Relationship Id="rId15" Type="http://schemas.openxmlformats.org/officeDocument/2006/relationships/image" Target="../media/image919.png"/><Relationship Id="rId23" Type="http://schemas.openxmlformats.org/officeDocument/2006/relationships/image" Target="../media/image927.png"/><Relationship Id="rId28" Type="http://schemas.openxmlformats.org/officeDocument/2006/relationships/image" Target="../media/image932.png"/><Relationship Id="rId10" Type="http://schemas.openxmlformats.org/officeDocument/2006/relationships/image" Target="../media/image914.png"/><Relationship Id="rId19" Type="http://schemas.openxmlformats.org/officeDocument/2006/relationships/image" Target="../media/image923.png"/><Relationship Id="rId4" Type="http://schemas.openxmlformats.org/officeDocument/2006/relationships/image" Target="../media/image908.png"/><Relationship Id="rId9" Type="http://schemas.openxmlformats.org/officeDocument/2006/relationships/image" Target="../media/image913.png"/><Relationship Id="rId14" Type="http://schemas.openxmlformats.org/officeDocument/2006/relationships/image" Target="../media/image918.png"/><Relationship Id="rId22" Type="http://schemas.openxmlformats.org/officeDocument/2006/relationships/image" Target="../media/image926.png"/><Relationship Id="rId27" Type="http://schemas.openxmlformats.org/officeDocument/2006/relationships/image" Target="../media/image931.png"/></Relationships>
</file>

<file path=ppt/slides/_rels/slide39.xml.rels><?xml version="1.0" encoding="UTF-8" standalone="yes"?>
<Relationships xmlns="http://schemas.openxmlformats.org/package/2006/relationships"><Relationship Id="rId8" Type="http://schemas.openxmlformats.org/officeDocument/2006/relationships/image" Target="../media/image939.png"/><Relationship Id="rId13" Type="http://schemas.openxmlformats.org/officeDocument/2006/relationships/image" Target="../media/image944.png"/><Relationship Id="rId18" Type="http://schemas.openxmlformats.org/officeDocument/2006/relationships/image" Target="../media/image949.png"/><Relationship Id="rId26" Type="http://schemas.openxmlformats.org/officeDocument/2006/relationships/image" Target="../media/image957.png"/><Relationship Id="rId3" Type="http://schemas.openxmlformats.org/officeDocument/2006/relationships/image" Target="../media/image934.png"/><Relationship Id="rId21" Type="http://schemas.openxmlformats.org/officeDocument/2006/relationships/image" Target="../media/image952.png"/><Relationship Id="rId7" Type="http://schemas.openxmlformats.org/officeDocument/2006/relationships/image" Target="../media/image938.png"/><Relationship Id="rId12" Type="http://schemas.openxmlformats.org/officeDocument/2006/relationships/image" Target="../media/image943.png"/><Relationship Id="rId17" Type="http://schemas.openxmlformats.org/officeDocument/2006/relationships/image" Target="../media/image948.png"/><Relationship Id="rId25" Type="http://schemas.openxmlformats.org/officeDocument/2006/relationships/image" Target="../media/image956.png"/><Relationship Id="rId2" Type="http://schemas.openxmlformats.org/officeDocument/2006/relationships/image" Target="../media/image933.png"/><Relationship Id="rId16" Type="http://schemas.openxmlformats.org/officeDocument/2006/relationships/image" Target="../media/image947.png"/><Relationship Id="rId20" Type="http://schemas.openxmlformats.org/officeDocument/2006/relationships/image" Target="../media/image951.png"/><Relationship Id="rId1" Type="http://schemas.openxmlformats.org/officeDocument/2006/relationships/slideLayout" Target="../slideLayouts/slideLayout7.xml"/><Relationship Id="rId6" Type="http://schemas.openxmlformats.org/officeDocument/2006/relationships/image" Target="../media/image937.png"/><Relationship Id="rId11" Type="http://schemas.openxmlformats.org/officeDocument/2006/relationships/image" Target="../media/image942.png"/><Relationship Id="rId24" Type="http://schemas.openxmlformats.org/officeDocument/2006/relationships/image" Target="../media/image955.png"/><Relationship Id="rId5" Type="http://schemas.openxmlformats.org/officeDocument/2006/relationships/image" Target="../media/image936.png"/><Relationship Id="rId15" Type="http://schemas.openxmlformats.org/officeDocument/2006/relationships/image" Target="../media/image946.png"/><Relationship Id="rId23" Type="http://schemas.openxmlformats.org/officeDocument/2006/relationships/image" Target="../media/image954.png"/><Relationship Id="rId10" Type="http://schemas.openxmlformats.org/officeDocument/2006/relationships/image" Target="../media/image941.png"/><Relationship Id="rId19" Type="http://schemas.openxmlformats.org/officeDocument/2006/relationships/image" Target="../media/image950.png"/><Relationship Id="rId4" Type="http://schemas.openxmlformats.org/officeDocument/2006/relationships/image" Target="../media/image935.png"/><Relationship Id="rId9" Type="http://schemas.openxmlformats.org/officeDocument/2006/relationships/image" Target="../media/image940.png"/><Relationship Id="rId14" Type="http://schemas.openxmlformats.org/officeDocument/2006/relationships/image" Target="../media/image945.png"/><Relationship Id="rId22" Type="http://schemas.openxmlformats.org/officeDocument/2006/relationships/image" Target="../media/image953.png"/><Relationship Id="rId27" Type="http://schemas.openxmlformats.org/officeDocument/2006/relationships/image" Target="../media/image958.png"/></Relationships>
</file>

<file path=ppt/slides/_rels/slide4.xml.rels><?xml version="1.0" encoding="UTF-8" standalone="yes"?>
<Relationships xmlns="http://schemas.openxmlformats.org/package/2006/relationships"><Relationship Id="rId8" Type="http://schemas.openxmlformats.org/officeDocument/2006/relationships/image" Target="../media/image94.png"/><Relationship Id="rId13" Type="http://schemas.openxmlformats.org/officeDocument/2006/relationships/image" Target="../media/image99.png"/><Relationship Id="rId18" Type="http://schemas.openxmlformats.org/officeDocument/2006/relationships/image" Target="../media/image104.png"/><Relationship Id="rId26" Type="http://schemas.openxmlformats.org/officeDocument/2006/relationships/image" Target="../media/image112.png"/><Relationship Id="rId3" Type="http://schemas.openxmlformats.org/officeDocument/2006/relationships/image" Target="../media/image89.png"/><Relationship Id="rId21" Type="http://schemas.openxmlformats.org/officeDocument/2006/relationships/image" Target="../media/image107.png"/><Relationship Id="rId7" Type="http://schemas.openxmlformats.org/officeDocument/2006/relationships/image" Target="../media/image93.png"/><Relationship Id="rId12" Type="http://schemas.openxmlformats.org/officeDocument/2006/relationships/image" Target="../media/image98.png"/><Relationship Id="rId17" Type="http://schemas.openxmlformats.org/officeDocument/2006/relationships/image" Target="../media/image103.png"/><Relationship Id="rId25" Type="http://schemas.openxmlformats.org/officeDocument/2006/relationships/image" Target="../media/image111.png"/><Relationship Id="rId2" Type="http://schemas.openxmlformats.org/officeDocument/2006/relationships/image" Target="../media/image88.png"/><Relationship Id="rId16" Type="http://schemas.openxmlformats.org/officeDocument/2006/relationships/image" Target="../media/image102.png"/><Relationship Id="rId20" Type="http://schemas.openxmlformats.org/officeDocument/2006/relationships/image" Target="../media/image106.png"/><Relationship Id="rId29" Type="http://schemas.openxmlformats.org/officeDocument/2006/relationships/image" Target="../media/image115.png"/><Relationship Id="rId1" Type="http://schemas.openxmlformats.org/officeDocument/2006/relationships/slideLayout" Target="../slideLayouts/slideLayout7.xml"/><Relationship Id="rId6" Type="http://schemas.openxmlformats.org/officeDocument/2006/relationships/image" Target="../media/image92.png"/><Relationship Id="rId11" Type="http://schemas.openxmlformats.org/officeDocument/2006/relationships/image" Target="../media/image97.png"/><Relationship Id="rId24" Type="http://schemas.openxmlformats.org/officeDocument/2006/relationships/image" Target="../media/image110.png"/><Relationship Id="rId5" Type="http://schemas.openxmlformats.org/officeDocument/2006/relationships/image" Target="../media/image91.png"/><Relationship Id="rId15" Type="http://schemas.openxmlformats.org/officeDocument/2006/relationships/image" Target="../media/image101.png"/><Relationship Id="rId23" Type="http://schemas.openxmlformats.org/officeDocument/2006/relationships/image" Target="../media/image109.png"/><Relationship Id="rId28" Type="http://schemas.openxmlformats.org/officeDocument/2006/relationships/image" Target="../media/image114.png"/><Relationship Id="rId10" Type="http://schemas.openxmlformats.org/officeDocument/2006/relationships/image" Target="../media/image96.png"/><Relationship Id="rId19" Type="http://schemas.openxmlformats.org/officeDocument/2006/relationships/image" Target="../media/image105.png"/><Relationship Id="rId4" Type="http://schemas.openxmlformats.org/officeDocument/2006/relationships/image" Target="../media/image90.png"/><Relationship Id="rId9" Type="http://schemas.openxmlformats.org/officeDocument/2006/relationships/image" Target="../media/image95.png"/><Relationship Id="rId14" Type="http://schemas.openxmlformats.org/officeDocument/2006/relationships/image" Target="../media/image100.png"/><Relationship Id="rId22" Type="http://schemas.openxmlformats.org/officeDocument/2006/relationships/image" Target="../media/image108.png"/><Relationship Id="rId27" Type="http://schemas.openxmlformats.org/officeDocument/2006/relationships/image" Target="../media/image113.png"/><Relationship Id="rId30" Type="http://schemas.openxmlformats.org/officeDocument/2006/relationships/image" Target="../media/image116.png"/></Relationships>
</file>

<file path=ppt/slides/_rels/slide40.xml.rels><?xml version="1.0" encoding="UTF-8" standalone="yes"?>
<Relationships xmlns="http://schemas.openxmlformats.org/package/2006/relationships"><Relationship Id="rId8" Type="http://schemas.openxmlformats.org/officeDocument/2006/relationships/image" Target="../media/image965.png"/><Relationship Id="rId13" Type="http://schemas.openxmlformats.org/officeDocument/2006/relationships/image" Target="../media/image970.png"/><Relationship Id="rId3" Type="http://schemas.openxmlformats.org/officeDocument/2006/relationships/image" Target="../media/image960.png"/><Relationship Id="rId7" Type="http://schemas.openxmlformats.org/officeDocument/2006/relationships/image" Target="../media/image964.png"/><Relationship Id="rId12" Type="http://schemas.openxmlformats.org/officeDocument/2006/relationships/image" Target="../media/image969.png"/><Relationship Id="rId17" Type="http://schemas.openxmlformats.org/officeDocument/2006/relationships/image" Target="../media/image974.png"/><Relationship Id="rId2" Type="http://schemas.openxmlformats.org/officeDocument/2006/relationships/image" Target="../media/image959.png"/><Relationship Id="rId16" Type="http://schemas.openxmlformats.org/officeDocument/2006/relationships/image" Target="../media/image973.png"/><Relationship Id="rId1" Type="http://schemas.openxmlformats.org/officeDocument/2006/relationships/slideLayout" Target="../slideLayouts/slideLayout7.xml"/><Relationship Id="rId6" Type="http://schemas.openxmlformats.org/officeDocument/2006/relationships/image" Target="../media/image963.png"/><Relationship Id="rId11" Type="http://schemas.openxmlformats.org/officeDocument/2006/relationships/image" Target="../media/image968.png"/><Relationship Id="rId5" Type="http://schemas.openxmlformats.org/officeDocument/2006/relationships/image" Target="../media/image962.png"/><Relationship Id="rId15" Type="http://schemas.openxmlformats.org/officeDocument/2006/relationships/image" Target="../media/image972.png"/><Relationship Id="rId10" Type="http://schemas.openxmlformats.org/officeDocument/2006/relationships/image" Target="../media/image967.png"/><Relationship Id="rId4" Type="http://schemas.openxmlformats.org/officeDocument/2006/relationships/image" Target="../media/image961.png"/><Relationship Id="rId9" Type="http://schemas.openxmlformats.org/officeDocument/2006/relationships/image" Target="../media/image966.png"/><Relationship Id="rId14" Type="http://schemas.openxmlformats.org/officeDocument/2006/relationships/image" Target="../media/image971.png"/></Relationships>
</file>

<file path=ppt/slides/_rels/slide5.xml.rels><?xml version="1.0" encoding="UTF-8" standalone="yes"?>
<Relationships xmlns="http://schemas.openxmlformats.org/package/2006/relationships"><Relationship Id="rId8" Type="http://schemas.openxmlformats.org/officeDocument/2006/relationships/image" Target="../media/image123.png"/><Relationship Id="rId13" Type="http://schemas.openxmlformats.org/officeDocument/2006/relationships/image" Target="../media/image128.png"/><Relationship Id="rId18" Type="http://schemas.openxmlformats.org/officeDocument/2006/relationships/image" Target="../media/image133.png"/><Relationship Id="rId26" Type="http://schemas.openxmlformats.org/officeDocument/2006/relationships/image" Target="../media/image141.png"/><Relationship Id="rId3" Type="http://schemas.openxmlformats.org/officeDocument/2006/relationships/image" Target="../media/image118.png"/><Relationship Id="rId21" Type="http://schemas.openxmlformats.org/officeDocument/2006/relationships/image" Target="../media/image136.png"/><Relationship Id="rId34" Type="http://schemas.openxmlformats.org/officeDocument/2006/relationships/image" Target="../media/image149.png"/><Relationship Id="rId7" Type="http://schemas.openxmlformats.org/officeDocument/2006/relationships/image" Target="../media/image122.png"/><Relationship Id="rId12" Type="http://schemas.openxmlformats.org/officeDocument/2006/relationships/image" Target="../media/image127.png"/><Relationship Id="rId17" Type="http://schemas.openxmlformats.org/officeDocument/2006/relationships/image" Target="../media/image132.png"/><Relationship Id="rId25" Type="http://schemas.openxmlformats.org/officeDocument/2006/relationships/image" Target="../media/image140.png"/><Relationship Id="rId33" Type="http://schemas.openxmlformats.org/officeDocument/2006/relationships/image" Target="../media/image148.png"/><Relationship Id="rId2" Type="http://schemas.openxmlformats.org/officeDocument/2006/relationships/image" Target="../media/image117.png"/><Relationship Id="rId16" Type="http://schemas.openxmlformats.org/officeDocument/2006/relationships/image" Target="../media/image131.png"/><Relationship Id="rId20" Type="http://schemas.openxmlformats.org/officeDocument/2006/relationships/image" Target="../media/image135.png"/><Relationship Id="rId29" Type="http://schemas.openxmlformats.org/officeDocument/2006/relationships/image" Target="../media/image144.png"/><Relationship Id="rId1" Type="http://schemas.openxmlformats.org/officeDocument/2006/relationships/slideLayout" Target="../slideLayouts/slideLayout7.xml"/><Relationship Id="rId6" Type="http://schemas.openxmlformats.org/officeDocument/2006/relationships/image" Target="../media/image121.png"/><Relationship Id="rId11" Type="http://schemas.openxmlformats.org/officeDocument/2006/relationships/image" Target="../media/image126.png"/><Relationship Id="rId24" Type="http://schemas.openxmlformats.org/officeDocument/2006/relationships/image" Target="../media/image139.png"/><Relationship Id="rId32" Type="http://schemas.openxmlformats.org/officeDocument/2006/relationships/image" Target="../media/image147.png"/><Relationship Id="rId37" Type="http://schemas.openxmlformats.org/officeDocument/2006/relationships/image" Target="../media/image152.png"/><Relationship Id="rId5" Type="http://schemas.openxmlformats.org/officeDocument/2006/relationships/image" Target="../media/image120.png"/><Relationship Id="rId15" Type="http://schemas.openxmlformats.org/officeDocument/2006/relationships/image" Target="../media/image130.png"/><Relationship Id="rId23" Type="http://schemas.openxmlformats.org/officeDocument/2006/relationships/image" Target="../media/image138.png"/><Relationship Id="rId28" Type="http://schemas.openxmlformats.org/officeDocument/2006/relationships/image" Target="../media/image143.png"/><Relationship Id="rId36" Type="http://schemas.openxmlformats.org/officeDocument/2006/relationships/image" Target="../media/image151.png"/><Relationship Id="rId10" Type="http://schemas.openxmlformats.org/officeDocument/2006/relationships/image" Target="../media/image125.png"/><Relationship Id="rId19" Type="http://schemas.openxmlformats.org/officeDocument/2006/relationships/image" Target="../media/image134.png"/><Relationship Id="rId31" Type="http://schemas.openxmlformats.org/officeDocument/2006/relationships/image" Target="../media/image146.png"/><Relationship Id="rId4" Type="http://schemas.openxmlformats.org/officeDocument/2006/relationships/image" Target="../media/image119.png"/><Relationship Id="rId9" Type="http://schemas.openxmlformats.org/officeDocument/2006/relationships/image" Target="../media/image124.png"/><Relationship Id="rId14" Type="http://schemas.openxmlformats.org/officeDocument/2006/relationships/image" Target="../media/image129.png"/><Relationship Id="rId22" Type="http://schemas.openxmlformats.org/officeDocument/2006/relationships/image" Target="../media/image137.png"/><Relationship Id="rId27" Type="http://schemas.openxmlformats.org/officeDocument/2006/relationships/image" Target="../media/image142.png"/><Relationship Id="rId30" Type="http://schemas.openxmlformats.org/officeDocument/2006/relationships/image" Target="../media/image145.png"/><Relationship Id="rId35" Type="http://schemas.openxmlformats.org/officeDocument/2006/relationships/image" Target="../media/image150.png"/></Relationships>
</file>

<file path=ppt/slides/_rels/slide6.xml.rels><?xml version="1.0" encoding="UTF-8" standalone="yes"?>
<Relationships xmlns="http://schemas.openxmlformats.org/package/2006/relationships"><Relationship Id="rId8" Type="http://schemas.openxmlformats.org/officeDocument/2006/relationships/image" Target="../media/image159.png"/><Relationship Id="rId13" Type="http://schemas.openxmlformats.org/officeDocument/2006/relationships/image" Target="../media/image164.png"/><Relationship Id="rId18" Type="http://schemas.openxmlformats.org/officeDocument/2006/relationships/image" Target="../media/image169.png"/><Relationship Id="rId3" Type="http://schemas.openxmlformats.org/officeDocument/2006/relationships/image" Target="../media/image154.png"/><Relationship Id="rId21" Type="http://schemas.openxmlformats.org/officeDocument/2006/relationships/image" Target="../media/image172.png"/><Relationship Id="rId7" Type="http://schemas.openxmlformats.org/officeDocument/2006/relationships/image" Target="../media/image158.png"/><Relationship Id="rId12" Type="http://schemas.openxmlformats.org/officeDocument/2006/relationships/image" Target="../media/image163.png"/><Relationship Id="rId17" Type="http://schemas.openxmlformats.org/officeDocument/2006/relationships/image" Target="../media/image168.png"/><Relationship Id="rId2" Type="http://schemas.openxmlformats.org/officeDocument/2006/relationships/image" Target="../media/image153.png"/><Relationship Id="rId16" Type="http://schemas.openxmlformats.org/officeDocument/2006/relationships/image" Target="../media/image167.png"/><Relationship Id="rId20" Type="http://schemas.openxmlformats.org/officeDocument/2006/relationships/image" Target="../media/image171.png"/><Relationship Id="rId1" Type="http://schemas.openxmlformats.org/officeDocument/2006/relationships/slideLayout" Target="../slideLayouts/slideLayout7.xml"/><Relationship Id="rId6" Type="http://schemas.openxmlformats.org/officeDocument/2006/relationships/image" Target="../media/image157.png"/><Relationship Id="rId11" Type="http://schemas.openxmlformats.org/officeDocument/2006/relationships/image" Target="../media/image162.png"/><Relationship Id="rId5" Type="http://schemas.openxmlformats.org/officeDocument/2006/relationships/image" Target="../media/image156.png"/><Relationship Id="rId15" Type="http://schemas.openxmlformats.org/officeDocument/2006/relationships/image" Target="../media/image166.png"/><Relationship Id="rId10" Type="http://schemas.openxmlformats.org/officeDocument/2006/relationships/image" Target="../media/image161.png"/><Relationship Id="rId19" Type="http://schemas.openxmlformats.org/officeDocument/2006/relationships/image" Target="../media/image170.png"/><Relationship Id="rId4" Type="http://schemas.openxmlformats.org/officeDocument/2006/relationships/image" Target="../media/image155.png"/><Relationship Id="rId9" Type="http://schemas.openxmlformats.org/officeDocument/2006/relationships/image" Target="../media/image160.png"/><Relationship Id="rId14" Type="http://schemas.openxmlformats.org/officeDocument/2006/relationships/image" Target="../media/image165.png"/></Relationships>
</file>

<file path=ppt/slides/_rels/slide7.xml.rels><?xml version="1.0" encoding="UTF-8" standalone="yes"?>
<Relationships xmlns="http://schemas.openxmlformats.org/package/2006/relationships"><Relationship Id="rId8" Type="http://schemas.openxmlformats.org/officeDocument/2006/relationships/image" Target="../media/image179.png"/><Relationship Id="rId13" Type="http://schemas.openxmlformats.org/officeDocument/2006/relationships/image" Target="../media/image184.png"/><Relationship Id="rId18" Type="http://schemas.openxmlformats.org/officeDocument/2006/relationships/image" Target="../media/image189.png"/><Relationship Id="rId3" Type="http://schemas.openxmlformats.org/officeDocument/2006/relationships/image" Target="../media/image174.png"/><Relationship Id="rId21" Type="http://schemas.openxmlformats.org/officeDocument/2006/relationships/image" Target="../media/image192.png"/><Relationship Id="rId7" Type="http://schemas.openxmlformats.org/officeDocument/2006/relationships/image" Target="../media/image178.png"/><Relationship Id="rId12" Type="http://schemas.openxmlformats.org/officeDocument/2006/relationships/image" Target="../media/image183.png"/><Relationship Id="rId17" Type="http://schemas.openxmlformats.org/officeDocument/2006/relationships/image" Target="../media/image188.png"/><Relationship Id="rId2" Type="http://schemas.openxmlformats.org/officeDocument/2006/relationships/image" Target="../media/image173.png"/><Relationship Id="rId16" Type="http://schemas.openxmlformats.org/officeDocument/2006/relationships/image" Target="../media/image187.png"/><Relationship Id="rId20" Type="http://schemas.openxmlformats.org/officeDocument/2006/relationships/image" Target="../media/image191.png"/><Relationship Id="rId1" Type="http://schemas.openxmlformats.org/officeDocument/2006/relationships/slideLayout" Target="../slideLayouts/slideLayout7.xml"/><Relationship Id="rId6" Type="http://schemas.openxmlformats.org/officeDocument/2006/relationships/image" Target="../media/image177.png"/><Relationship Id="rId11" Type="http://schemas.openxmlformats.org/officeDocument/2006/relationships/image" Target="../media/image182.png"/><Relationship Id="rId5" Type="http://schemas.openxmlformats.org/officeDocument/2006/relationships/image" Target="../media/image176.png"/><Relationship Id="rId15" Type="http://schemas.openxmlformats.org/officeDocument/2006/relationships/image" Target="../media/image186.png"/><Relationship Id="rId10" Type="http://schemas.openxmlformats.org/officeDocument/2006/relationships/image" Target="../media/image181.png"/><Relationship Id="rId19" Type="http://schemas.openxmlformats.org/officeDocument/2006/relationships/image" Target="../media/image190.png"/><Relationship Id="rId4" Type="http://schemas.openxmlformats.org/officeDocument/2006/relationships/image" Target="../media/image175.png"/><Relationship Id="rId9" Type="http://schemas.openxmlformats.org/officeDocument/2006/relationships/image" Target="../media/image180.png"/><Relationship Id="rId14" Type="http://schemas.openxmlformats.org/officeDocument/2006/relationships/image" Target="../media/image185.png"/></Relationships>
</file>

<file path=ppt/slides/_rels/slide8.xml.rels><?xml version="1.0" encoding="UTF-8" standalone="yes"?>
<Relationships xmlns="http://schemas.openxmlformats.org/package/2006/relationships"><Relationship Id="rId8" Type="http://schemas.openxmlformats.org/officeDocument/2006/relationships/image" Target="../media/image199.png"/><Relationship Id="rId13" Type="http://schemas.openxmlformats.org/officeDocument/2006/relationships/image" Target="../media/image204.png"/><Relationship Id="rId18" Type="http://schemas.openxmlformats.org/officeDocument/2006/relationships/image" Target="../media/image209.png"/><Relationship Id="rId26" Type="http://schemas.openxmlformats.org/officeDocument/2006/relationships/image" Target="../media/image217.png"/><Relationship Id="rId3" Type="http://schemas.openxmlformats.org/officeDocument/2006/relationships/image" Target="../media/image194.png"/><Relationship Id="rId21" Type="http://schemas.openxmlformats.org/officeDocument/2006/relationships/image" Target="../media/image212.png"/><Relationship Id="rId7" Type="http://schemas.openxmlformats.org/officeDocument/2006/relationships/image" Target="../media/image198.png"/><Relationship Id="rId12" Type="http://schemas.openxmlformats.org/officeDocument/2006/relationships/image" Target="../media/image203.png"/><Relationship Id="rId17" Type="http://schemas.openxmlformats.org/officeDocument/2006/relationships/image" Target="../media/image208.png"/><Relationship Id="rId25" Type="http://schemas.openxmlformats.org/officeDocument/2006/relationships/image" Target="../media/image216.png"/><Relationship Id="rId2" Type="http://schemas.openxmlformats.org/officeDocument/2006/relationships/image" Target="../media/image193.png"/><Relationship Id="rId16" Type="http://schemas.openxmlformats.org/officeDocument/2006/relationships/image" Target="../media/image207.png"/><Relationship Id="rId20" Type="http://schemas.openxmlformats.org/officeDocument/2006/relationships/image" Target="../media/image211.png"/><Relationship Id="rId1" Type="http://schemas.openxmlformats.org/officeDocument/2006/relationships/slideLayout" Target="../slideLayouts/slideLayout7.xml"/><Relationship Id="rId6" Type="http://schemas.openxmlformats.org/officeDocument/2006/relationships/image" Target="../media/image197.png"/><Relationship Id="rId11" Type="http://schemas.openxmlformats.org/officeDocument/2006/relationships/image" Target="../media/image202.png"/><Relationship Id="rId24" Type="http://schemas.openxmlformats.org/officeDocument/2006/relationships/image" Target="../media/image215.png"/><Relationship Id="rId5" Type="http://schemas.openxmlformats.org/officeDocument/2006/relationships/image" Target="../media/image196.png"/><Relationship Id="rId15" Type="http://schemas.openxmlformats.org/officeDocument/2006/relationships/image" Target="../media/image206.png"/><Relationship Id="rId23" Type="http://schemas.openxmlformats.org/officeDocument/2006/relationships/image" Target="../media/image214.png"/><Relationship Id="rId10" Type="http://schemas.openxmlformats.org/officeDocument/2006/relationships/image" Target="../media/image201.png"/><Relationship Id="rId19" Type="http://schemas.openxmlformats.org/officeDocument/2006/relationships/image" Target="../media/image210.png"/><Relationship Id="rId4" Type="http://schemas.openxmlformats.org/officeDocument/2006/relationships/image" Target="../media/image195.png"/><Relationship Id="rId9" Type="http://schemas.openxmlformats.org/officeDocument/2006/relationships/image" Target="../media/image200.png"/><Relationship Id="rId14" Type="http://schemas.openxmlformats.org/officeDocument/2006/relationships/image" Target="../media/image205.png"/><Relationship Id="rId22" Type="http://schemas.openxmlformats.org/officeDocument/2006/relationships/image" Target="../media/image213.png"/><Relationship Id="rId27" Type="http://schemas.openxmlformats.org/officeDocument/2006/relationships/image" Target="../media/image218.png"/></Relationships>
</file>

<file path=ppt/slides/_rels/slide9.xml.rels><?xml version="1.0" encoding="UTF-8" standalone="yes"?>
<Relationships xmlns="http://schemas.openxmlformats.org/package/2006/relationships"><Relationship Id="rId8" Type="http://schemas.openxmlformats.org/officeDocument/2006/relationships/image" Target="../media/image225.png"/><Relationship Id="rId3" Type="http://schemas.openxmlformats.org/officeDocument/2006/relationships/image" Target="../media/image220.png"/><Relationship Id="rId7" Type="http://schemas.openxmlformats.org/officeDocument/2006/relationships/image" Target="../media/image224.png"/><Relationship Id="rId2" Type="http://schemas.openxmlformats.org/officeDocument/2006/relationships/image" Target="../media/image219.png"/><Relationship Id="rId1" Type="http://schemas.openxmlformats.org/officeDocument/2006/relationships/slideLayout" Target="../slideLayouts/slideLayout7.xml"/><Relationship Id="rId6" Type="http://schemas.openxmlformats.org/officeDocument/2006/relationships/image" Target="../media/image223.png"/><Relationship Id="rId5" Type="http://schemas.openxmlformats.org/officeDocument/2006/relationships/image" Target="../media/image222.png"/><Relationship Id="rId10" Type="http://schemas.openxmlformats.org/officeDocument/2006/relationships/image" Target="../media/image227.png"/><Relationship Id="rId4" Type="http://schemas.openxmlformats.org/officeDocument/2006/relationships/image" Target="../media/image221.png"/><Relationship Id="rId9" Type="http://schemas.openxmlformats.org/officeDocument/2006/relationships/image" Target="../media/image2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19846" y="2620418"/>
            <a:ext cx="1259093" cy="6763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PoljeZBesedilom 1"/>
          <p:cNvSpPr txBox="1"/>
          <p:nvPr/>
        </p:nvSpPr>
        <p:spPr>
          <a:xfrm>
            <a:off x="188640" y="200472"/>
            <a:ext cx="2664296" cy="400110"/>
          </a:xfrm>
          <a:prstGeom prst="rect">
            <a:avLst/>
          </a:prstGeom>
          <a:solidFill>
            <a:schemeClr val="tx2">
              <a:lumMod val="20000"/>
              <a:lumOff val="80000"/>
            </a:schemeClr>
          </a:solidFill>
        </p:spPr>
        <p:txBody>
          <a:bodyPr wrap="square" rtlCol="0">
            <a:spAutoFit/>
          </a:bodyPr>
          <a:lstStyle/>
          <a:p>
            <a:r>
              <a:rPr lang="sl-SI" sz="2000" b="1" dirty="0" smtClean="0">
                <a:latin typeface="Cascadia Mono SemiBold" pitchFamily="49" charset="0"/>
                <a:cs typeface="Cascadia Mono SemiBold" pitchFamily="49" charset="0"/>
              </a:rPr>
              <a:t>LINEARNA ALGEBRA</a:t>
            </a:r>
            <a:endParaRPr lang="sl-SI" sz="2000" b="1" dirty="0">
              <a:latin typeface="Cascadia Mono SemiBold" pitchFamily="49" charset="0"/>
              <a:cs typeface="Cascadia Mono SemiBold" pitchFamily="49" charset="0"/>
            </a:endParaRPr>
          </a:p>
        </p:txBody>
      </p:sp>
      <p:sp>
        <p:nvSpPr>
          <p:cNvPr id="3" name="PoljeZBesedilom 2"/>
          <p:cNvSpPr txBox="1"/>
          <p:nvPr/>
        </p:nvSpPr>
        <p:spPr>
          <a:xfrm>
            <a:off x="207201" y="1208584"/>
            <a:ext cx="2213687" cy="846386"/>
          </a:xfrm>
          <a:prstGeom prst="rect">
            <a:avLst/>
          </a:prstGeom>
          <a:solidFill>
            <a:srgbClr val="E5DFFD"/>
          </a:solidFill>
        </p:spPr>
        <p:txBody>
          <a:bodyPr wrap="square" rtlCol="0">
            <a:spAutoFit/>
          </a:bodyPr>
          <a:lstStyle/>
          <a:p>
            <a:pPr>
              <a:buSzPct val="130000"/>
            </a:pPr>
            <a:r>
              <a:rPr lang="sl-SI" sz="900" b="1" dirty="0" smtClean="0">
                <a:solidFill>
                  <a:srgbClr val="C00000"/>
                </a:solidFill>
                <a:latin typeface="Arial" pitchFamily="34" charset="0"/>
                <a:ea typeface="Malgun Gothic" pitchFamily="34" charset="-127"/>
                <a:cs typeface="Arial" pitchFamily="34" charset="0"/>
              </a:rPr>
              <a:t>Geometrijski vektorji</a:t>
            </a:r>
            <a:r>
              <a:rPr lang="sl-SI" sz="800" dirty="0" smtClean="0">
                <a:solidFill>
                  <a:srgbClr val="C00000"/>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usmerjena </a:t>
            </a:r>
            <a:r>
              <a:rPr lang="sl-SI" sz="800" dirty="0">
                <a:latin typeface="Arial" pitchFamily="34" charset="0"/>
                <a:ea typeface="Malgun Gothic" pitchFamily="34" charset="-127"/>
                <a:cs typeface="Arial" pitchFamily="34" charset="0"/>
              </a:rPr>
              <a:t>daljica med dvema </a:t>
            </a:r>
            <a:r>
              <a:rPr lang="sl-SI" sz="800" dirty="0" smtClean="0">
                <a:latin typeface="Arial" pitchFamily="34" charset="0"/>
                <a:ea typeface="Malgun Gothic" pitchFamily="34" charset="-127"/>
                <a:cs typeface="Arial" pitchFamily="34" charset="0"/>
              </a:rPr>
              <a:t>točkama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začetna točka: </a:t>
            </a:r>
            <a:r>
              <a:rPr lang="sl-SI" sz="800" b="1" dirty="0" smtClean="0">
                <a:latin typeface="Arial" pitchFamily="34" charset="0"/>
                <a:ea typeface="Malgun Gothic" pitchFamily="34" charset="-127"/>
                <a:cs typeface="Arial" pitchFamily="34" charset="0"/>
              </a:rPr>
              <a:t>rep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končna točka: </a:t>
            </a:r>
            <a:r>
              <a:rPr lang="sl-SI" sz="800" b="1" dirty="0" smtClean="0">
                <a:latin typeface="Arial" pitchFamily="34" charset="0"/>
                <a:ea typeface="Malgun Gothic" pitchFamily="34" charset="-127"/>
                <a:cs typeface="Arial" pitchFamily="34" charset="0"/>
              </a:rPr>
              <a:t>glava</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dva vektorja sta enaka če </a:t>
            </a:r>
            <a:r>
              <a:rPr lang="sl-SI" sz="800" dirty="0" smtClean="0">
                <a:latin typeface="Arial" pitchFamily="34" charset="0"/>
                <a:ea typeface="Malgun Gothic" pitchFamily="34" charset="-127"/>
                <a:cs typeface="Arial" pitchFamily="34" charset="0"/>
              </a:rPr>
              <a:t>sta vzporedna</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in imata enako dolžino in smer</a:t>
            </a:r>
          </a:p>
        </p:txBody>
      </p:sp>
      <p:sp>
        <p:nvSpPr>
          <p:cNvPr id="4" name="PoljeZBesedilom 29"/>
          <p:cNvSpPr txBox="1"/>
          <p:nvPr/>
        </p:nvSpPr>
        <p:spPr>
          <a:xfrm>
            <a:off x="188640" y="704528"/>
            <a:ext cx="6467912" cy="369332"/>
          </a:xfrm>
          <a:prstGeom prst="rect">
            <a:avLst/>
          </a:prstGeom>
          <a:solidFill>
            <a:srgbClr val="D7F1FD"/>
          </a:solidFill>
        </p:spPr>
        <p:txBody>
          <a:bodyPr wrap="square" rtlCol="0">
            <a:spAutoFit/>
          </a:bodyPr>
          <a:lstStyle/>
          <a:p>
            <a:r>
              <a:rPr lang="sl-SI" sz="1400" dirty="0" smtClean="0">
                <a:latin typeface="Cascadia Mono SemiBold" pitchFamily="49" charset="0"/>
                <a:cs typeface="Cascadia Mono SemiBold" pitchFamily="49" charset="0"/>
              </a:rPr>
              <a:t>VEKTORJI V R</a:t>
            </a:r>
            <a:r>
              <a:rPr lang="sl-SI" baseline="30000" dirty="0" smtClean="0">
                <a:latin typeface="Cascadia Mono SemiBold" pitchFamily="49" charset="0"/>
                <a:cs typeface="Cascadia Mono SemiBold" pitchFamily="49" charset="0"/>
              </a:rPr>
              <a:t>n</a:t>
            </a:r>
            <a:endParaRPr lang="sl-SI" sz="1400" dirty="0">
              <a:latin typeface="Cascadia Mono SemiBold" pitchFamily="49" charset="0"/>
              <a:cs typeface="Cascadia Mono SemiBold" pitchFamily="49" charset="0"/>
            </a:endParaRPr>
          </a:p>
        </p:txBody>
      </p:sp>
      <p:sp>
        <p:nvSpPr>
          <p:cNvPr id="6" name="PoljeZBesedilom 2"/>
          <p:cNvSpPr txBox="1"/>
          <p:nvPr/>
        </p:nvSpPr>
        <p:spPr>
          <a:xfrm>
            <a:off x="2492896" y="1208584"/>
            <a:ext cx="2736304" cy="846386"/>
          </a:xfrm>
          <a:prstGeom prst="rect">
            <a:avLst/>
          </a:prstGeom>
          <a:solidFill>
            <a:srgbClr val="E5DFFD"/>
          </a:solidFill>
        </p:spPr>
        <p:txBody>
          <a:bodyPr wrap="square" rtlCol="0">
            <a:spAutoFit/>
          </a:bodyPr>
          <a:lstStyle/>
          <a:p>
            <a:pPr>
              <a:buSzPct val="130000"/>
            </a:pPr>
            <a:r>
              <a:rPr lang="sl-SI" sz="900" b="1" dirty="0" smtClean="0">
                <a:solidFill>
                  <a:srgbClr val="C00000"/>
                </a:solidFill>
                <a:latin typeface="Arial" pitchFamily="34" charset="0"/>
                <a:ea typeface="Malgun Gothic" pitchFamily="34" charset="-127"/>
                <a:cs typeface="Arial" pitchFamily="34" charset="0"/>
              </a:rPr>
              <a:t>Krajevni vektorji</a:t>
            </a:r>
            <a:r>
              <a:rPr lang="sl-SI" sz="800" dirty="0" smtClean="0">
                <a:solidFill>
                  <a:srgbClr val="C00000"/>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izberemo neko točko kot </a:t>
            </a:r>
            <a:r>
              <a:rPr lang="sl-SI" sz="800" b="1" dirty="0" smtClean="0">
                <a:latin typeface="Arial" pitchFamily="34" charset="0"/>
                <a:ea typeface="Malgun Gothic" pitchFamily="34" charset="-127"/>
                <a:cs typeface="Arial" pitchFamily="34" charset="0"/>
              </a:rPr>
              <a:t>izhodišče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postavimo rep v izhodišče</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 geometrijski enak </a:t>
            </a:r>
            <a:r>
              <a:rPr lang="sl-SI" sz="800" b="1" dirty="0" smtClean="0">
                <a:latin typeface="Arial" pitchFamily="34" charset="0"/>
                <a:ea typeface="Malgun Gothic" pitchFamily="34" charset="-127"/>
                <a:cs typeface="Arial" pitchFamily="34" charset="0"/>
              </a:rPr>
              <a:t>natanko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enemu</a:t>
            </a:r>
            <a:r>
              <a:rPr lang="sl-SI" sz="800" dirty="0" smtClean="0">
                <a:latin typeface="Arial" pitchFamily="34" charset="0"/>
                <a:ea typeface="Malgun Gothic" pitchFamily="34" charset="-127"/>
                <a:cs typeface="Arial" pitchFamily="34" charset="0"/>
              </a:rPr>
              <a:t> krajevnemu</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natančno določen z glavo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koordinatni sistem so </a:t>
            </a:r>
            <a:r>
              <a:rPr lang="sl-SI" sz="800" b="1" dirty="0" smtClean="0">
                <a:latin typeface="Arial" pitchFamily="34" charset="0"/>
                <a:ea typeface="Malgun Gothic" pitchFamily="34" charset="-127"/>
                <a:cs typeface="Arial" pitchFamily="34" charset="0"/>
              </a:rPr>
              <a:t>koordinate</a:t>
            </a:r>
            <a:r>
              <a:rPr lang="sl-SI" sz="800" dirty="0" smtClean="0">
                <a:latin typeface="Arial" pitchFamily="34" charset="0"/>
                <a:ea typeface="Malgun Gothic" pitchFamily="34" charset="-127"/>
                <a:cs typeface="Arial" pitchFamily="34" charset="0"/>
              </a:rPr>
              <a:t> glava</a:t>
            </a:r>
          </a:p>
        </p:txBody>
      </p:sp>
      <p:sp>
        <p:nvSpPr>
          <p:cNvPr id="7" name="PoljeZBesedilom 2"/>
          <p:cNvSpPr txBox="1"/>
          <p:nvPr/>
        </p:nvSpPr>
        <p:spPr>
          <a:xfrm>
            <a:off x="4495644" y="704528"/>
            <a:ext cx="1404466" cy="738664"/>
          </a:xfrm>
          <a:prstGeom prst="rect">
            <a:avLst/>
          </a:prstGeom>
          <a:solidFill>
            <a:schemeClr val="bg1"/>
          </a:solidFill>
          <a:ln w="6350">
            <a:solidFill>
              <a:schemeClr val="tx1"/>
            </a:solidFill>
          </a:ln>
        </p:spPr>
        <p:txBody>
          <a:bodyPr wrap="square" rtlCol="0">
            <a:spAutoFit/>
          </a:bodyPr>
          <a:lstStyle/>
          <a:p>
            <a:pPr algn="ctr">
              <a:buSzPct val="110000"/>
            </a:pPr>
            <a:r>
              <a:rPr lang="sl-SI" sz="700" b="1" dirty="0" smtClean="0">
                <a:latin typeface="Arial" pitchFamily="34" charset="0"/>
                <a:ea typeface="Malgun Gothic" pitchFamily="34" charset="-127"/>
                <a:cs typeface="Arial" pitchFamily="34" charset="0"/>
              </a:rPr>
              <a:t>pojmi v ravnini</a:t>
            </a:r>
          </a:p>
          <a:p>
            <a:pPr marL="171450" indent="-171450">
              <a:buSzPct val="110000"/>
              <a:buFont typeface="Arial" pitchFamily="34" charset="0"/>
              <a:buChar char="→"/>
            </a:pPr>
            <a:r>
              <a:rPr lang="sl-SI" sz="700" dirty="0" smtClean="0">
                <a:latin typeface="Arial" pitchFamily="34" charset="0"/>
                <a:ea typeface="Malgun Gothic" pitchFamily="34" charset="-127"/>
                <a:cs typeface="Arial" pitchFamily="34" charset="0"/>
              </a:rPr>
              <a:t>urejeni pari realnih števil</a:t>
            </a:r>
          </a:p>
          <a:p>
            <a:pPr marL="171450" indent="-171450">
              <a:buSzPct val="110000"/>
              <a:buFont typeface="Arial" pitchFamily="34" charset="0"/>
              <a:buChar char="→"/>
            </a:pPr>
            <a:r>
              <a:rPr lang="sl-SI" sz="700" dirty="0" smtClean="0">
                <a:latin typeface="Arial" pitchFamily="34" charset="0"/>
                <a:ea typeface="Malgun Gothic" pitchFamily="34" charset="-127"/>
                <a:cs typeface="Arial" pitchFamily="34" charset="0"/>
              </a:rPr>
              <a:t>točke v ravnini</a:t>
            </a:r>
          </a:p>
          <a:p>
            <a:pPr marL="171450" indent="-171450">
              <a:buSzPct val="110000"/>
              <a:buFont typeface="Arial" pitchFamily="34" charset="0"/>
              <a:buChar char="→"/>
            </a:pPr>
            <a:r>
              <a:rPr lang="sl-SI" sz="700" dirty="0" smtClean="0">
                <a:latin typeface="Arial" pitchFamily="34" charset="0"/>
                <a:ea typeface="Malgun Gothic" pitchFamily="34" charset="-127"/>
                <a:cs typeface="Arial" pitchFamily="34" charset="0"/>
              </a:rPr>
              <a:t>krajevni vektorji </a:t>
            </a:r>
            <a:endParaRPr lang="sl-SI" sz="7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700" dirty="0">
                <a:latin typeface="Arial" pitchFamily="34" charset="0"/>
                <a:ea typeface="Malgun Gothic" pitchFamily="34" charset="-127"/>
                <a:cs typeface="Arial" pitchFamily="34" charset="0"/>
              </a:rPr>
              <a:t>m</a:t>
            </a:r>
            <a:r>
              <a:rPr lang="sl-SI" sz="700" dirty="0" smtClean="0">
                <a:latin typeface="Arial" pitchFamily="34" charset="0"/>
                <a:ea typeface="Malgun Gothic" pitchFamily="34" charset="-127"/>
                <a:cs typeface="Arial" pitchFamily="34" charset="0"/>
              </a:rPr>
              <a:t>nožice </a:t>
            </a:r>
            <a:r>
              <a:rPr lang="sl-SI" sz="700" dirty="0">
                <a:latin typeface="Arial" pitchFamily="34" charset="0"/>
                <a:ea typeface="Malgun Gothic" pitchFamily="34" charset="-127"/>
                <a:cs typeface="Arial" pitchFamily="34" charset="0"/>
              </a:rPr>
              <a:t>paroma enakih geometrijskih </a:t>
            </a:r>
            <a:r>
              <a:rPr lang="sl-SI" sz="700" dirty="0" smtClean="0">
                <a:latin typeface="Arial" pitchFamily="34" charset="0"/>
                <a:ea typeface="Malgun Gothic" pitchFamily="34" charset="-127"/>
                <a:cs typeface="Arial" pitchFamily="34" charset="0"/>
              </a:rPr>
              <a:t>vektorjev</a:t>
            </a:r>
          </a:p>
        </p:txBody>
      </p:sp>
      <p:grpSp>
        <p:nvGrpSpPr>
          <p:cNvPr id="11" name="Group 10"/>
          <p:cNvGrpSpPr/>
          <p:nvPr/>
        </p:nvGrpSpPr>
        <p:grpSpPr>
          <a:xfrm>
            <a:off x="5186417" y="1530226"/>
            <a:ext cx="1352637" cy="523220"/>
            <a:chOff x="5172707" y="1631777"/>
            <a:chExt cx="1352637" cy="523220"/>
          </a:xfrm>
        </p:grpSpPr>
        <p:sp>
          <p:nvSpPr>
            <p:cNvPr id="8" name="PoljeZBesedilom 2"/>
            <p:cNvSpPr txBox="1"/>
            <p:nvPr/>
          </p:nvSpPr>
          <p:spPr>
            <a:xfrm>
              <a:off x="5172707" y="1631777"/>
              <a:ext cx="1352637" cy="523220"/>
            </a:xfrm>
            <a:prstGeom prst="rect">
              <a:avLst/>
            </a:prstGeom>
            <a:solidFill>
              <a:schemeClr val="bg1"/>
            </a:solidFill>
            <a:ln w="6350">
              <a:solidFill>
                <a:schemeClr val="tx1"/>
              </a:solidFill>
            </a:ln>
          </p:spPr>
          <p:txBody>
            <a:bodyPr wrap="square" rtlCol="0">
              <a:spAutoFit/>
            </a:bodyPr>
            <a:lstStyle/>
            <a:p>
              <a:pPr algn="ctr">
                <a:buSzPct val="110000"/>
              </a:pPr>
              <a:r>
                <a:rPr lang="sl-SI" sz="700" b="1" dirty="0" smtClean="0">
                  <a:latin typeface="Arial" pitchFamily="34" charset="0"/>
                  <a:ea typeface="Malgun Gothic" pitchFamily="34" charset="-127"/>
                  <a:cs typeface="Arial" pitchFamily="34" charset="0"/>
                </a:rPr>
                <a:t>koordinate</a:t>
              </a:r>
              <a:r>
                <a:rPr lang="sl-SI" sz="700" dirty="0" smtClean="0">
                  <a:latin typeface="Arial" pitchFamily="34" charset="0"/>
                  <a:ea typeface="Malgun Gothic" pitchFamily="34" charset="-127"/>
                  <a:cs typeface="Arial" pitchFamily="34" charset="0"/>
                </a:rPr>
                <a:t> geometrijskega vektorja enakega krajevnemu</a:t>
              </a:r>
              <a:endParaRPr lang="sl-SI" sz="400" b="1" dirty="0">
                <a:latin typeface="Arial" pitchFamily="34" charset="0"/>
                <a:ea typeface="Malgun Gothic" pitchFamily="34" charset="-127"/>
                <a:cs typeface="Arial" pitchFamily="34" charset="0"/>
              </a:endParaRPr>
            </a:p>
            <a:p>
              <a:pPr>
                <a:buSzPct val="110000"/>
              </a:pPr>
              <a:r>
                <a:rPr lang="sl-SI" sz="700" b="1" dirty="0" smtClean="0">
                  <a:latin typeface="Arial" pitchFamily="34" charset="0"/>
                  <a:ea typeface="Malgun Gothic" pitchFamily="34" charset="-127"/>
                  <a:cs typeface="Arial" pitchFamily="34" charset="0"/>
                </a:rPr>
                <a:t>                    → </a:t>
              </a:r>
            </a:p>
            <a:p>
              <a:pPr>
                <a:buSzPct val="110000"/>
              </a:pPr>
              <a:endParaRPr lang="sl-SI" sz="700" b="1" dirty="0" smtClean="0">
                <a:latin typeface="Arial" pitchFamily="34" charset="0"/>
                <a:ea typeface="Malgun Gothic" pitchFamily="34" charset="-127"/>
                <a:cs typeface="Arial" pitchFamily="34" charset="0"/>
              </a:endParaRPr>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29200" y="1870463"/>
              <a:ext cx="519571" cy="153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74195" y="1893388"/>
              <a:ext cx="526563" cy="130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237038" y="2008781"/>
              <a:ext cx="908276" cy="118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6" name="PoljeZBesedilom 2"/>
          <p:cNvSpPr txBox="1"/>
          <p:nvPr/>
        </p:nvSpPr>
        <p:spPr>
          <a:xfrm>
            <a:off x="188641" y="2398699"/>
            <a:ext cx="1872208" cy="846386"/>
          </a:xfrm>
          <a:prstGeom prst="rect">
            <a:avLst/>
          </a:prstGeom>
          <a:solidFill>
            <a:schemeClr val="accent6">
              <a:lumMod val="20000"/>
              <a:lumOff val="80000"/>
            </a:schemeClr>
          </a:solidFill>
        </p:spPr>
        <p:txBody>
          <a:bodyPr wrap="square" rtlCol="0">
            <a:spAutoFit/>
          </a:bodyPr>
          <a:lstStyle/>
          <a:p>
            <a:pPr>
              <a:buSzPct val="130000"/>
            </a:pPr>
            <a:r>
              <a:rPr lang="sl-SI" sz="900" b="1" dirty="0" smtClean="0">
                <a:solidFill>
                  <a:srgbClr val="994A09"/>
                </a:solidFill>
                <a:latin typeface="Arial" pitchFamily="34" charset="0"/>
                <a:ea typeface="Malgun Gothic" pitchFamily="34" charset="-127"/>
                <a:cs typeface="Arial" pitchFamily="34" charset="0"/>
              </a:rPr>
              <a:t>Operacije nad vektorji:</a:t>
            </a:r>
          </a:p>
          <a:p>
            <a:pPr marL="228600" indent="-228600">
              <a:buSzPct val="100000"/>
              <a:buFont typeface="+mj-lt"/>
              <a:buAutoNum type="arabicPeriod"/>
            </a:pP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vsota</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razlika </a:t>
            </a:r>
            <a:r>
              <a:rPr lang="sl-SI" sz="800" dirty="0" smtClean="0">
                <a:latin typeface="Arial" pitchFamily="34" charset="0"/>
                <a:ea typeface="Malgun Gothic" pitchFamily="34" charset="-127"/>
                <a:cs typeface="Arial" pitchFamily="34" charset="0"/>
              </a:rPr>
              <a:t>dveh vektorjev</a:t>
            </a:r>
          </a:p>
          <a:p>
            <a:pPr marL="228600" indent="-228600">
              <a:buSzPct val="100000"/>
              <a:buFont typeface="+mj-lt"/>
              <a:buAutoNum type="arabicPeriod"/>
            </a:pPr>
            <a:r>
              <a:rPr lang="sl-SI" sz="800" dirty="0" smtClean="0">
                <a:latin typeface="Arial" pitchFamily="34" charset="0"/>
                <a:ea typeface="Malgun Gothic" pitchFamily="34" charset="-127"/>
                <a:cs typeface="Arial" pitchFamily="34" charset="0"/>
              </a:rPr>
              <a:t> produkt </a:t>
            </a:r>
            <a:r>
              <a:rPr lang="sl-SI" sz="800" b="1" dirty="0" smtClean="0">
                <a:latin typeface="Arial" pitchFamily="34" charset="0"/>
                <a:ea typeface="Malgun Gothic" pitchFamily="34" charset="-127"/>
                <a:cs typeface="Arial" pitchFamily="34" charset="0"/>
              </a:rPr>
              <a:t>vektorja</a:t>
            </a:r>
            <a:r>
              <a:rPr lang="sl-SI" sz="800" dirty="0" smtClean="0">
                <a:latin typeface="Arial" pitchFamily="34" charset="0"/>
                <a:ea typeface="Malgun Gothic" pitchFamily="34" charset="-127"/>
                <a:cs typeface="Arial" pitchFamily="34" charset="0"/>
              </a:rPr>
              <a:t> s </a:t>
            </a:r>
            <a:r>
              <a:rPr lang="sl-SI" sz="800" b="1" dirty="0" smtClean="0">
                <a:latin typeface="Arial" pitchFamily="34" charset="0"/>
                <a:ea typeface="Malgun Gothic" pitchFamily="34" charset="-127"/>
                <a:cs typeface="Arial" pitchFamily="34" charset="0"/>
              </a:rPr>
              <a:t>skalarjem</a:t>
            </a:r>
          </a:p>
          <a:p>
            <a:pPr marL="228600" indent="-228600">
              <a:buSzPct val="100000"/>
              <a:buFont typeface="+mj-lt"/>
              <a:buAutoNum type="arabicPeriod"/>
            </a:pP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skalarni </a:t>
            </a:r>
            <a:r>
              <a:rPr lang="sl-SI" sz="800" dirty="0" smtClean="0">
                <a:latin typeface="Arial" pitchFamily="34" charset="0"/>
                <a:ea typeface="Malgun Gothic" pitchFamily="34" charset="-127"/>
                <a:cs typeface="Arial" pitchFamily="34" charset="0"/>
              </a:rPr>
              <a:t>produkt</a:t>
            </a:r>
          </a:p>
          <a:p>
            <a:pPr marL="228600" indent="-228600">
              <a:buSzPct val="100000"/>
              <a:buFont typeface="+mj-lt"/>
              <a:buAutoNum type="arabicPeriod"/>
            </a:pP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vektorski</a:t>
            </a:r>
            <a:r>
              <a:rPr lang="sl-SI" sz="800" dirty="0" smtClean="0">
                <a:latin typeface="Arial" pitchFamily="34" charset="0"/>
                <a:ea typeface="Malgun Gothic" pitchFamily="34" charset="-127"/>
                <a:cs typeface="Arial" pitchFamily="34" charset="0"/>
              </a:rPr>
              <a:t> produkt</a:t>
            </a:r>
          </a:p>
          <a:p>
            <a:pPr marL="228600" indent="-228600">
              <a:buSzPct val="100000"/>
              <a:buFont typeface="+mj-lt"/>
              <a:buAutoNum type="arabicPeriod"/>
            </a:pP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mešani</a:t>
            </a:r>
            <a:r>
              <a:rPr lang="sl-SI" sz="800" dirty="0" smtClean="0">
                <a:latin typeface="Arial" pitchFamily="34" charset="0"/>
                <a:ea typeface="Malgun Gothic" pitchFamily="34" charset="-127"/>
                <a:cs typeface="Arial" pitchFamily="34" charset="0"/>
              </a:rPr>
              <a:t> produkt</a:t>
            </a:r>
          </a:p>
        </p:txBody>
      </p:sp>
      <p:sp>
        <p:nvSpPr>
          <p:cNvPr id="17" name="PoljeZBesedilom 2"/>
          <p:cNvSpPr txBox="1"/>
          <p:nvPr/>
        </p:nvSpPr>
        <p:spPr>
          <a:xfrm>
            <a:off x="198128" y="2056323"/>
            <a:ext cx="1332148" cy="307777"/>
          </a:xfrm>
          <a:prstGeom prst="rect">
            <a:avLst/>
          </a:prstGeom>
          <a:solidFill>
            <a:schemeClr val="bg1"/>
          </a:solidFill>
          <a:ln w="6350">
            <a:solidFill>
              <a:schemeClr val="tx1"/>
            </a:solidFill>
          </a:ln>
        </p:spPr>
        <p:txBody>
          <a:bodyPr wrap="square" rtlCol="0">
            <a:spAutoFit/>
          </a:bodyPr>
          <a:lstStyle/>
          <a:p>
            <a:pPr algn="ctr">
              <a:buSzPct val="110000"/>
            </a:pPr>
            <a:r>
              <a:rPr lang="sl-SI" sz="700" dirty="0" smtClean="0">
                <a:latin typeface="Arial" pitchFamily="34" charset="0"/>
                <a:ea typeface="Malgun Gothic" pitchFamily="34" charset="-127"/>
                <a:cs typeface="Arial" pitchFamily="34" charset="0"/>
              </a:rPr>
              <a:t>realna števila so skalarji in vektorji so krajevni vektorji</a:t>
            </a:r>
          </a:p>
        </p:txBody>
      </p:sp>
      <p:sp>
        <p:nvSpPr>
          <p:cNvPr id="18" name="PoljeZBesedilom 2"/>
          <p:cNvSpPr txBox="1"/>
          <p:nvPr/>
        </p:nvSpPr>
        <p:spPr>
          <a:xfrm>
            <a:off x="2147095" y="2176283"/>
            <a:ext cx="288031" cy="200055"/>
          </a:xfrm>
          <a:prstGeom prst="rect">
            <a:avLst/>
          </a:prstGeom>
          <a:solidFill>
            <a:schemeClr val="bg1"/>
          </a:solidFill>
          <a:ln w="6350">
            <a:solidFill>
              <a:schemeClr val="tx1"/>
            </a:solidFill>
          </a:ln>
        </p:spPr>
        <p:txBody>
          <a:bodyPr wrap="square" rtlCol="0">
            <a:spAutoFit/>
          </a:bodyPr>
          <a:lstStyle/>
          <a:p>
            <a:pPr algn="ctr">
              <a:buSzPct val="110000"/>
            </a:pPr>
            <a:r>
              <a:rPr lang="sl-SI" sz="700" dirty="0" smtClean="0">
                <a:latin typeface="Arial" pitchFamily="34" charset="0"/>
                <a:ea typeface="Malgun Gothic" pitchFamily="34" charset="-127"/>
                <a:cs typeface="Arial" pitchFamily="34" charset="0"/>
              </a:rPr>
              <a:t>1. </a:t>
            </a:r>
          </a:p>
        </p:txBody>
      </p:sp>
      <p:pic>
        <p:nvPicPr>
          <p:cNvPr id="1030"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507228" y="2214757"/>
            <a:ext cx="2363867" cy="161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43805"/>
          <a:stretch/>
        </p:blipFill>
        <p:spPr bwMode="auto">
          <a:xfrm>
            <a:off x="5693813" y="2359056"/>
            <a:ext cx="895700" cy="665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2" name="PoljeZBesedilom 2"/>
          <p:cNvSpPr txBox="1"/>
          <p:nvPr/>
        </p:nvSpPr>
        <p:spPr>
          <a:xfrm>
            <a:off x="4987503" y="2096183"/>
            <a:ext cx="977402" cy="415498"/>
          </a:xfrm>
          <a:prstGeom prst="rect">
            <a:avLst/>
          </a:prstGeom>
          <a:solidFill>
            <a:schemeClr val="bg1"/>
          </a:solidFill>
          <a:ln w="6350">
            <a:no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poznamo paralelogramsko in trikotniško pravilo </a:t>
            </a:r>
          </a:p>
        </p:txBody>
      </p:sp>
      <p:sp>
        <p:nvSpPr>
          <p:cNvPr id="23" name="PoljeZBesedilom 2"/>
          <p:cNvSpPr txBox="1"/>
          <p:nvPr/>
        </p:nvSpPr>
        <p:spPr>
          <a:xfrm>
            <a:off x="2147094" y="2429058"/>
            <a:ext cx="288032" cy="200055"/>
          </a:xfrm>
          <a:prstGeom prst="rect">
            <a:avLst/>
          </a:prstGeom>
          <a:solidFill>
            <a:schemeClr val="bg1"/>
          </a:solidFill>
          <a:ln w="6350">
            <a:solidFill>
              <a:schemeClr val="tx1"/>
            </a:solidFill>
          </a:ln>
        </p:spPr>
        <p:txBody>
          <a:bodyPr wrap="square" rtlCol="0">
            <a:spAutoFit/>
          </a:bodyPr>
          <a:lstStyle/>
          <a:p>
            <a:pPr algn="ctr">
              <a:buSzPct val="110000"/>
            </a:pPr>
            <a:r>
              <a:rPr lang="sl-SI" sz="700" dirty="0" smtClean="0">
                <a:latin typeface="Arial" pitchFamily="34" charset="0"/>
                <a:ea typeface="Malgun Gothic" pitchFamily="34" charset="-127"/>
                <a:cs typeface="Arial" pitchFamily="34" charset="0"/>
              </a:rPr>
              <a:t>2. </a:t>
            </a:r>
          </a:p>
        </p:txBody>
      </p:sp>
      <p:pic>
        <p:nvPicPr>
          <p:cNvPr id="1033" name="Picture 9"/>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496933" y="2437193"/>
            <a:ext cx="1441874" cy="154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6" name="PoljeZBesedilom 2"/>
          <p:cNvSpPr txBox="1"/>
          <p:nvPr/>
        </p:nvSpPr>
        <p:spPr>
          <a:xfrm>
            <a:off x="3501008" y="2740939"/>
            <a:ext cx="1047711" cy="523220"/>
          </a:xfrm>
          <a:prstGeom prst="rect">
            <a:avLst/>
          </a:prstGeom>
          <a:solidFill>
            <a:schemeClr val="bg1"/>
          </a:solidFill>
          <a:ln w="6350">
            <a:no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če je </a:t>
            </a:r>
            <a:r>
              <a:rPr lang="el-GR" sz="700" dirty="0" smtClean="0">
                <a:latin typeface="Arial" pitchFamily="34" charset="0"/>
                <a:cs typeface="Arial" pitchFamily="34" charset="0"/>
              </a:rPr>
              <a:t>α</a:t>
            </a:r>
            <a:r>
              <a:rPr lang="sl-SI" sz="700" dirty="0" smtClean="0">
                <a:latin typeface="Arial" pitchFamily="34" charset="0"/>
                <a:cs typeface="Arial" pitchFamily="34" charset="0"/>
              </a:rPr>
              <a:t> negativna potem vektor prezrcalimo čez izhodišče</a:t>
            </a:r>
            <a:endParaRPr lang="sl-SI" sz="700" dirty="0" smtClean="0">
              <a:latin typeface="Arial" pitchFamily="34" charset="0"/>
              <a:ea typeface="Malgun Gothic" pitchFamily="34" charset="-127"/>
              <a:cs typeface="Arial" pitchFamily="34" charset="0"/>
            </a:endParaRPr>
          </a:p>
        </p:txBody>
      </p:sp>
      <p:pic>
        <p:nvPicPr>
          <p:cNvPr id="1035" name="Picture 11"/>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194901" y="2529085"/>
            <a:ext cx="1189681" cy="154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8" name="PoljeZBesedilom 2"/>
          <p:cNvSpPr txBox="1"/>
          <p:nvPr/>
        </p:nvSpPr>
        <p:spPr>
          <a:xfrm>
            <a:off x="4559083" y="2729538"/>
            <a:ext cx="1047711" cy="523220"/>
          </a:xfrm>
          <a:prstGeom prst="rect">
            <a:avLst/>
          </a:prstGeom>
          <a:solidFill>
            <a:schemeClr val="accent2">
              <a:lumMod val="20000"/>
              <a:lumOff val="80000"/>
            </a:schemeClr>
          </a:solidFill>
          <a:ln w="6350">
            <a:no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ker obe operaciji po komponentah jih lahko izpeljemo iz lastnosti realnih števil </a:t>
            </a:r>
          </a:p>
        </p:txBody>
      </p:sp>
      <p:pic>
        <p:nvPicPr>
          <p:cNvPr id="1036" name="Picture 1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928239" y="3420169"/>
            <a:ext cx="1295573" cy="7582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7" name="Picture 13"/>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248961" y="3456557"/>
            <a:ext cx="1277888" cy="726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3" name="Straight Arrow Connector 32"/>
          <p:cNvCxnSpPr/>
          <p:nvPr/>
        </p:nvCxnSpPr>
        <p:spPr>
          <a:xfrm>
            <a:off x="5476204" y="3245085"/>
            <a:ext cx="26491" cy="175084"/>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4869160" y="3261678"/>
            <a:ext cx="72008" cy="395178"/>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207201" y="3296815"/>
            <a:ext cx="3662920" cy="1092607"/>
            <a:chOff x="207201" y="3296815"/>
            <a:chExt cx="3662920" cy="1092607"/>
          </a:xfrm>
        </p:grpSpPr>
        <p:sp>
          <p:nvSpPr>
            <p:cNvPr id="40" name="PoljeZBesedilom 2"/>
            <p:cNvSpPr txBox="1"/>
            <p:nvPr/>
          </p:nvSpPr>
          <p:spPr>
            <a:xfrm>
              <a:off x="207201" y="3296815"/>
              <a:ext cx="3662920" cy="1092607"/>
            </a:xfrm>
            <a:prstGeom prst="rect">
              <a:avLst/>
            </a:prstGeom>
            <a:solidFill>
              <a:schemeClr val="tx2">
                <a:lumMod val="20000"/>
                <a:lumOff val="80000"/>
              </a:schemeClr>
            </a:solidFill>
          </p:spPr>
          <p:txBody>
            <a:bodyPr wrap="square" rtlCol="0">
              <a:spAutoFit/>
            </a:bodyPr>
            <a:lstStyle/>
            <a:p>
              <a:pPr>
                <a:buSzPct val="130000"/>
              </a:pPr>
              <a:r>
                <a:rPr lang="sl-SI" sz="900" b="1" dirty="0" smtClean="0">
                  <a:solidFill>
                    <a:srgbClr val="002060"/>
                  </a:solidFill>
                  <a:latin typeface="Arial" pitchFamily="34" charset="0"/>
                  <a:ea typeface="Malgun Gothic" pitchFamily="34" charset="-127"/>
                  <a:cs typeface="Arial" pitchFamily="34" charset="0"/>
                </a:rPr>
                <a:t>Linearna kombinacija:</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ali je linearna kombinacija: rešimo n linearnih enačb z m neznankami</a:t>
              </a:r>
              <a:endParaRPr lang="sl-SI" sz="800" dirty="0">
                <a:latin typeface="Arial" pitchFamily="34" charset="0"/>
                <a:ea typeface="Malgun Gothic" pitchFamily="34" charset="-127"/>
                <a:cs typeface="Arial" pitchFamily="34" charset="0"/>
              </a:endParaRPr>
            </a:p>
          </p:txBody>
        </p:sp>
        <p:pic>
          <p:nvPicPr>
            <p:cNvPr id="1038" name="Picture 14"/>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a:stretch/>
          </p:blipFill>
          <p:spPr bwMode="auto">
            <a:xfrm>
              <a:off x="274464" y="3567332"/>
              <a:ext cx="3528393" cy="5926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4" name="PoljeZBesedilom 2"/>
          <p:cNvSpPr txBox="1"/>
          <p:nvPr/>
        </p:nvSpPr>
        <p:spPr>
          <a:xfrm>
            <a:off x="207200" y="4448944"/>
            <a:ext cx="3721040" cy="846386"/>
          </a:xfrm>
          <a:prstGeom prst="rect">
            <a:avLst/>
          </a:prstGeom>
          <a:solidFill>
            <a:schemeClr val="tx2">
              <a:lumMod val="20000"/>
              <a:lumOff val="80000"/>
            </a:schemeClr>
          </a:solidFill>
        </p:spPr>
        <p:txBody>
          <a:bodyPr wrap="square" rtlCol="0">
            <a:spAutoFit/>
          </a:bodyPr>
          <a:lstStyle/>
          <a:p>
            <a:pPr>
              <a:buSzPct val="130000"/>
            </a:pPr>
            <a:r>
              <a:rPr lang="sl-SI" sz="900" b="1" dirty="0" smtClean="0">
                <a:solidFill>
                  <a:srgbClr val="002060"/>
                </a:solidFill>
                <a:latin typeface="Arial" pitchFamily="34" charset="0"/>
                <a:ea typeface="Malgun Gothic" pitchFamily="34" charset="-127"/>
                <a:cs typeface="Arial" pitchFamily="34" charset="0"/>
              </a:rPr>
              <a:t>Linearna neodvisnost:</a:t>
            </a: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vektorji so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odvisni</a:t>
            </a:r>
            <a:r>
              <a:rPr lang="sl-SI" sz="800" dirty="0" smtClean="0">
                <a:latin typeface="Arial" pitchFamily="34" charset="0"/>
                <a:ea typeface="Malgun Gothic" pitchFamily="34" charset="-127"/>
                <a:cs typeface="Arial" pitchFamily="34" charset="0"/>
              </a:rPr>
              <a:t> če je eden enak </a:t>
            </a:r>
            <a:r>
              <a:rPr lang="sl-SI" sz="800" b="1" dirty="0" smtClean="0">
                <a:solidFill>
                  <a:schemeClr val="accent5">
                    <a:lumMod val="50000"/>
                  </a:schemeClr>
                </a:solidFill>
                <a:latin typeface="Arial" pitchFamily="34" charset="0"/>
                <a:ea typeface="Malgun Gothic" pitchFamily="34" charset="-127"/>
                <a:cs typeface="Arial" pitchFamily="34" charset="0"/>
              </a:rPr>
              <a:t>linearni</a:t>
            </a:r>
            <a:r>
              <a:rPr lang="sl-SI" sz="800" dirty="0" smtClean="0">
                <a:solidFill>
                  <a:schemeClr val="accent5">
                    <a:lumMod val="50000"/>
                  </a:schemeClr>
                </a:solidFill>
                <a:latin typeface="Arial" pitchFamily="34" charset="0"/>
                <a:ea typeface="Malgun Gothic" pitchFamily="34" charset="-127"/>
                <a:cs typeface="Arial" pitchFamily="34" charset="0"/>
              </a:rPr>
              <a:t> </a:t>
            </a:r>
            <a:r>
              <a:rPr lang="sl-SI" sz="800" b="1" dirty="0" smtClean="0">
                <a:solidFill>
                  <a:schemeClr val="accent5">
                    <a:lumMod val="50000"/>
                  </a:schemeClr>
                </a:solidFill>
                <a:latin typeface="Arial" pitchFamily="34" charset="0"/>
                <a:ea typeface="Malgun Gothic" pitchFamily="34" charset="-127"/>
                <a:cs typeface="Arial" pitchFamily="34" charset="0"/>
              </a:rPr>
              <a:t>kombinaciji</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ostalih</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to ne drži so linearno neodvisni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en vektor: ni enak 0</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dva vektorja: nista na isti premici skozi </a:t>
            </a:r>
            <a:r>
              <a:rPr lang="sl-SI" sz="800" b="1" dirty="0" smtClean="0">
                <a:latin typeface="Arial" pitchFamily="34" charset="0"/>
                <a:ea typeface="Malgun Gothic" pitchFamily="34" charset="-127"/>
                <a:cs typeface="Arial" pitchFamily="34" charset="0"/>
              </a:rPr>
              <a:t>izhodišče </a:t>
            </a:r>
            <a:r>
              <a:rPr lang="sl-SI" sz="800" b="1" dirty="0" smtClean="0">
                <a:solidFill>
                  <a:srgbClr val="C00000"/>
                </a:solidFill>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trije vektorji: niso na isti ravnini skozi izhodišče</a:t>
            </a:r>
            <a:endParaRPr lang="sl-SI" sz="800" dirty="0">
              <a:latin typeface="Arial" pitchFamily="34" charset="0"/>
              <a:ea typeface="Malgun Gothic" pitchFamily="34" charset="-127"/>
              <a:cs typeface="Arial" pitchFamily="34" charset="0"/>
            </a:endParaRPr>
          </a:p>
        </p:txBody>
      </p:sp>
      <p:grpSp>
        <p:nvGrpSpPr>
          <p:cNvPr id="25" name="Group 24"/>
          <p:cNvGrpSpPr/>
          <p:nvPr/>
        </p:nvGrpSpPr>
        <p:grpSpPr>
          <a:xfrm>
            <a:off x="2865597" y="4857676"/>
            <a:ext cx="1426684" cy="1077218"/>
            <a:chOff x="3068961" y="5298864"/>
            <a:chExt cx="1426684" cy="984695"/>
          </a:xfrm>
          <a:solidFill>
            <a:srgbClr val="FDA683"/>
          </a:solidFill>
        </p:grpSpPr>
        <p:sp>
          <p:nvSpPr>
            <p:cNvPr id="47" name="PoljeZBesedilom 2"/>
            <p:cNvSpPr txBox="1"/>
            <p:nvPr/>
          </p:nvSpPr>
          <p:spPr>
            <a:xfrm>
              <a:off x="3068961" y="5298864"/>
              <a:ext cx="1426684" cy="984695"/>
            </a:xfrm>
            <a:prstGeom prst="rect">
              <a:avLst/>
            </a:prstGeom>
            <a:grp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IZREK</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Vektorji so linearno neodvisni natanko tedaj ko ima enačba ima samo eno rešitev in ta je </a:t>
              </a:r>
              <a:r>
                <a:rPr lang="sl-SI" sz="800" b="1" dirty="0" smtClean="0">
                  <a:latin typeface="Arial" pitchFamily="34" charset="0"/>
                  <a:ea typeface="Malgun Gothic" pitchFamily="34" charset="-127"/>
                  <a:cs typeface="Arial" pitchFamily="34" charset="0"/>
                </a:rPr>
                <a:t>trivialna</a:t>
              </a: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p:txBody>
        </p:sp>
        <p:pic>
          <p:nvPicPr>
            <p:cNvPr id="1039" name="Picture 15"/>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135269" y="5837753"/>
              <a:ext cx="1294068" cy="137143"/>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0" name="Picture 16"/>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130953" y="6048815"/>
              <a:ext cx="1172902" cy="140281"/>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50" name="Straight Arrow Connector 49"/>
          <p:cNvCxnSpPr/>
          <p:nvPr/>
        </p:nvCxnSpPr>
        <p:spPr>
          <a:xfrm>
            <a:off x="4292281" y="4953000"/>
            <a:ext cx="283744"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4427918" y="4273857"/>
            <a:ext cx="2332009" cy="1831271"/>
            <a:chOff x="4427919" y="4448944"/>
            <a:chExt cx="2332009" cy="1831271"/>
          </a:xfrm>
        </p:grpSpPr>
        <p:sp>
          <p:nvSpPr>
            <p:cNvPr id="52" name="PoljeZBesedilom 2"/>
            <p:cNvSpPr txBox="1"/>
            <p:nvPr/>
          </p:nvSpPr>
          <p:spPr>
            <a:xfrm>
              <a:off x="4665985" y="4448944"/>
              <a:ext cx="1855878" cy="183127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Očitno je to vedno rešitev – ali </a:t>
              </a:r>
              <a:r>
                <a:rPr lang="sl-SI" sz="700" b="1" dirty="0" smtClean="0">
                  <a:latin typeface="Arial" pitchFamily="34" charset="0"/>
                  <a:ea typeface="Malgun Gothic" pitchFamily="34" charset="-127"/>
                  <a:cs typeface="Arial" pitchFamily="34" charset="0"/>
                </a:rPr>
                <a:t>edina</a:t>
              </a:r>
              <a:r>
                <a:rPr lang="sl-SI" sz="700" dirty="0" smtClean="0">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Predpostavimo da ni. potem za nek </a:t>
              </a:r>
              <a:r>
                <a:rPr lang="el-GR" sz="700" dirty="0">
                  <a:latin typeface="Arial" pitchFamily="34" charset="0"/>
                  <a:ea typeface="Malgun Gothic" pitchFamily="34" charset="-127"/>
                  <a:cs typeface="Arial" pitchFamily="34" charset="0"/>
                </a:rPr>
                <a:t>α</a:t>
              </a:r>
              <a:r>
                <a:rPr lang="sl-SI" sz="800"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velja </a:t>
              </a:r>
              <a:r>
                <a:rPr lang="sl-SI" sz="700" b="1" dirty="0" smtClean="0">
                  <a:latin typeface="Arial" pitchFamily="34" charset="0"/>
                  <a:ea typeface="Malgun Gothic" pitchFamily="34" charset="-127"/>
                  <a:cs typeface="Arial" pitchFamily="34" charset="0"/>
                </a:rPr>
                <a:t>da ni nič</a:t>
              </a:r>
              <a:r>
                <a:rPr lang="sl-SI" sz="700" dirty="0" smtClean="0">
                  <a:latin typeface="Arial" pitchFamily="34" charset="0"/>
                  <a:ea typeface="Malgun Gothic" pitchFamily="34" charset="-127"/>
                  <a:cs typeface="Arial" pitchFamily="34" charset="0"/>
                </a:rPr>
                <a:t>. Torej bi lahko i-ti vektor izrazili z linearno kombinacijo ostalih in bi bil </a:t>
              </a:r>
              <a:r>
                <a:rPr lang="sl-SI" sz="700" b="1" dirty="0" smtClean="0">
                  <a:latin typeface="Arial" pitchFamily="34" charset="0"/>
                  <a:ea typeface="Malgun Gothic" pitchFamily="34" charset="-127"/>
                  <a:cs typeface="Arial" pitchFamily="34" charset="0"/>
                </a:rPr>
                <a:t>linearno odvisen  →←</a:t>
              </a: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V drugo smer velja: če so linearno odvisni lahko enega </a:t>
              </a:r>
              <a:r>
                <a:rPr lang="sl-SI" sz="700" b="1" dirty="0" smtClean="0">
                  <a:latin typeface="Arial" pitchFamily="34" charset="0"/>
                  <a:ea typeface="Malgun Gothic" pitchFamily="34" charset="-127"/>
                  <a:cs typeface="Arial" pitchFamily="34" charset="0"/>
                </a:rPr>
                <a:t>izrazimo</a:t>
              </a:r>
              <a:r>
                <a:rPr lang="sl-SI" sz="700" dirty="0" smtClean="0">
                  <a:latin typeface="Arial" pitchFamily="34" charset="0"/>
                  <a:ea typeface="Malgun Gothic" pitchFamily="34" charset="-127"/>
                  <a:cs typeface="Arial" pitchFamily="34" charset="0"/>
                </a:rPr>
                <a:t> z linearno kombinacijo ostalih. In bi bila </a:t>
              </a:r>
              <a:r>
                <a:rPr lang="el-GR" sz="700" dirty="0">
                  <a:latin typeface="Arial" pitchFamily="34" charset="0"/>
                  <a:ea typeface="Malgun Gothic" pitchFamily="34" charset="-127"/>
                  <a:cs typeface="Arial" pitchFamily="34" charset="0"/>
                </a:rPr>
                <a:t>α</a:t>
              </a:r>
              <a:r>
                <a:rPr lang="sl-SI" sz="700" baseline="-25000"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enaka -1</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1041" name="Picture 17"/>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4701277" y="5817096"/>
              <a:ext cx="1366609" cy="168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2" name="Picture 18"/>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6141665" y="5846016"/>
              <a:ext cx="514887" cy="1397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3" name="Picture 19"/>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4701277" y="6033120"/>
              <a:ext cx="1476164" cy="144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4" name="Picture 20"/>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4427919" y="5630667"/>
              <a:ext cx="2332009" cy="1391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58" name="Straight Arrow Connector 57"/>
          <p:cNvCxnSpPr/>
          <p:nvPr/>
        </p:nvCxnSpPr>
        <p:spPr>
          <a:xfrm>
            <a:off x="3578939" y="5934894"/>
            <a:ext cx="0" cy="212759"/>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60" name="PoljeZBesedilom 2"/>
          <p:cNvSpPr txBox="1"/>
          <p:nvPr/>
        </p:nvSpPr>
        <p:spPr>
          <a:xfrm>
            <a:off x="2887563" y="6249144"/>
            <a:ext cx="3047174" cy="461665"/>
          </a:xfrm>
          <a:prstGeom prst="rect">
            <a:avLst/>
          </a:prstGeom>
          <a:solidFill>
            <a:srgbClr val="FEEDC2"/>
          </a:solidFill>
          <a:ln w="6350">
            <a:solidFill>
              <a:schemeClr val="tx1"/>
            </a:solidFill>
          </a:ln>
        </p:spPr>
        <p:txBody>
          <a:bodyPr wrap="square" rtlCol="0">
            <a:spAutoFit/>
          </a:bodyPr>
          <a:lstStyle/>
          <a:p>
            <a:pPr>
              <a:buSzPct val="110000"/>
            </a:pPr>
            <a:r>
              <a:rPr lang="sl-SI" sz="800" b="1" dirty="0" smtClean="0">
                <a:solidFill>
                  <a:srgbClr val="994A09"/>
                </a:solidFill>
                <a:latin typeface="Arial" pitchFamily="34" charset="0"/>
                <a:ea typeface="Malgun Gothic" pitchFamily="34" charset="-127"/>
                <a:cs typeface="Arial" pitchFamily="34" charset="0"/>
              </a:rPr>
              <a:t>POSLEDICA</a:t>
            </a:r>
            <a:r>
              <a:rPr lang="sl-SI" sz="800" dirty="0">
                <a:latin typeface="Arial" pitchFamily="34" charset="0"/>
                <a:ea typeface="Malgun Gothic" pitchFamily="34" charset="-127"/>
                <a:cs typeface="Arial" pitchFamily="34" charset="0"/>
              </a:rPr>
              <a:t>: vektorji v</a:t>
            </a:r>
            <a:r>
              <a:rPr lang="sl-SI" sz="900"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v</a:t>
            </a:r>
            <a:r>
              <a:rPr lang="sl-SI" sz="900" baseline="-25000"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so linearno neodvisni natanko tedaj ko se da </a:t>
            </a:r>
            <a:r>
              <a:rPr lang="sl-SI" sz="800" b="1" dirty="0" smtClean="0">
                <a:latin typeface="Arial" pitchFamily="34" charset="0"/>
                <a:ea typeface="Malgun Gothic" pitchFamily="34" charset="-127"/>
                <a:cs typeface="Arial" pitchFamily="34" charset="0"/>
              </a:rPr>
              <a:t>vsak</a:t>
            </a:r>
            <a:r>
              <a:rPr lang="sl-SI" sz="800" dirty="0" smtClean="0">
                <a:latin typeface="Arial" pitchFamily="34" charset="0"/>
                <a:ea typeface="Malgun Gothic" pitchFamily="34" charset="-127"/>
                <a:cs typeface="Arial" pitchFamily="34" charset="0"/>
              </a:rPr>
              <a:t> vektor iz R</a:t>
            </a:r>
            <a:r>
              <a:rPr lang="sl-SI" sz="1000" baseline="30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na </a:t>
            </a:r>
            <a:r>
              <a:rPr lang="sl-SI" sz="800" b="1" dirty="0" smtClean="0">
                <a:latin typeface="Arial" pitchFamily="34" charset="0"/>
                <a:ea typeface="Malgun Gothic" pitchFamily="34" charset="-127"/>
                <a:cs typeface="Arial" pitchFamily="34" charset="0"/>
              </a:rPr>
              <a:t>največ en </a:t>
            </a:r>
            <a:r>
              <a:rPr lang="sl-SI" sz="800" dirty="0" smtClean="0">
                <a:latin typeface="Arial" pitchFamily="34" charset="0"/>
                <a:ea typeface="Malgun Gothic" pitchFamily="34" charset="-127"/>
                <a:cs typeface="Arial" pitchFamily="34" charset="0"/>
              </a:rPr>
              <a:t>način izraziti kot linearna </a:t>
            </a:r>
            <a:r>
              <a:rPr lang="sl-SI" sz="800" dirty="0">
                <a:latin typeface="Arial" pitchFamily="34" charset="0"/>
                <a:ea typeface="Malgun Gothic" pitchFamily="34" charset="-127"/>
                <a:cs typeface="Arial" pitchFamily="34" charset="0"/>
              </a:rPr>
              <a:t>kombinacija v</a:t>
            </a:r>
            <a:r>
              <a:rPr lang="sl-SI" sz="900" baseline="-25000" dirty="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,..,v</a:t>
            </a:r>
            <a:r>
              <a:rPr lang="sl-SI" sz="900" baseline="-25000" dirty="0" smtClean="0">
                <a:latin typeface="Arial" pitchFamily="34" charset="0"/>
                <a:ea typeface="Malgun Gothic" pitchFamily="34" charset="-127"/>
                <a:cs typeface="Arial" pitchFamily="34" charset="0"/>
              </a:rPr>
              <a:t>m</a:t>
            </a:r>
            <a:r>
              <a:rPr lang="sl-SI" sz="800" baseline="-25000" dirty="0" smtClean="0">
                <a:latin typeface="Arial" pitchFamily="34" charset="0"/>
                <a:ea typeface="Malgun Gothic" pitchFamily="34" charset="-127"/>
                <a:cs typeface="Arial" pitchFamily="34" charset="0"/>
              </a:rPr>
              <a:t> </a:t>
            </a:r>
          </a:p>
        </p:txBody>
      </p:sp>
      <p:cxnSp>
        <p:nvCxnSpPr>
          <p:cNvPr id="63" name="Straight Arrow Connector 62"/>
          <p:cNvCxnSpPr/>
          <p:nvPr/>
        </p:nvCxnSpPr>
        <p:spPr>
          <a:xfrm flipH="1">
            <a:off x="2636912" y="6393160"/>
            <a:ext cx="250651"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184614" y="5484541"/>
            <a:ext cx="2452298" cy="2139047"/>
            <a:chOff x="184614" y="5519808"/>
            <a:chExt cx="2452298" cy="2139047"/>
          </a:xfrm>
        </p:grpSpPr>
        <p:sp>
          <p:nvSpPr>
            <p:cNvPr id="65" name="PoljeZBesedilom 2"/>
            <p:cNvSpPr txBox="1"/>
            <p:nvPr/>
          </p:nvSpPr>
          <p:spPr>
            <a:xfrm>
              <a:off x="271052" y="5519808"/>
              <a:ext cx="2236176" cy="2139047"/>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Predpostavimo, da so linearno neodvisni in obratno, da se da na </a:t>
              </a:r>
              <a:r>
                <a:rPr lang="sl-SI" sz="700" b="1" dirty="0" smtClean="0">
                  <a:latin typeface="Arial" pitchFamily="34" charset="0"/>
                  <a:ea typeface="Malgun Gothic" pitchFamily="34" charset="-127"/>
                  <a:cs typeface="Arial" pitchFamily="34" charset="0"/>
                </a:rPr>
                <a:t>dva</a:t>
              </a:r>
              <a:r>
                <a:rPr lang="sl-SI" sz="700" dirty="0" smtClean="0">
                  <a:latin typeface="Arial" pitchFamily="34" charset="0"/>
                  <a:ea typeface="Malgun Gothic" pitchFamily="34" charset="-127"/>
                  <a:cs typeface="Arial" pitchFamily="34" charset="0"/>
                </a:rPr>
                <a:t> načina.</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prenesemo vektorje na drugo stran dobimo:</a:t>
              </a:r>
            </a:p>
            <a:p>
              <a:pPr>
                <a:buSzPct val="110000"/>
              </a:pPr>
              <a:endParaRPr lang="sl-SI" sz="6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Ker so vektorji </a:t>
              </a:r>
              <a:r>
                <a:rPr lang="sl-SI" sz="700" b="1" dirty="0" smtClean="0">
                  <a:latin typeface="Arial" pitchFamily="34" charset="0"/>
                  <a:ea typeface="Malgun Gothic" pitchFamily="34" charset="-127"/>
                  <a:cs typeface="Arial" pitchFamily="34" charset="0"/>
                </a:rPr>
                <a:t>linearno neodvisni </a:t>
              </a:r>
              <a:r>
                <a:rPr lang="sl-SI" sz="700" dirty="0" smtClean="0">
                  <a:latin typeface="Arial" pitchFamily="34" charset="0"/>
                  <a:ea typeface="Malgun Gothic" pitchFamily="34" charset="-127"/>
                  <a:cs typeface="Arial" pitchFamily="34" charset="0"/>
                </a:rPr>
                <a:t>obstaja samo trivialna rešitev torej </a:t>
              </a:r>
              <a:r>
                <a:rPr lang="el-GR" sz="700" dirty="0">
                  <a:latin typeface="Arial" pitchFamily="34" charset="0"/>
                  <a:ea typeface="Malgun Gothic" pitchFamily="34" charset="-127"/>
                  <a:cs typeface="Arial" pitchFamily="34" charset="0"/>
                </a:rPr>
                <a:t>α</a:t>
              </a:r>
              <a:r>
                <a:rPr lang="sl-SI" sz="800" baseline="-25000"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 </a:t>
              </a:r>
              <a:r>
                <a:rPr lang="el-GR" sz="700" dirty="0">
                  <a:latin typeface="Arial" pitchFamily="34" charset="0"/>
                  <a:ea typeface="Malgun Gothic" pitchFamily="34" charset="-127"/>
                  <a:cs typeface="Arial" pitchFamily="34" charset="0"/>
                </a:rPr>
                <a:t>β</a:t>
              </a:r>
              <a:r>
                <a:rPr lang="sl-SI" sz="800" baseline="-25000"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 </a:t>
              </a:r>
              <a:r>
                <a:rPr lang="sl-SI" sz="700" dirty="0" smtClean="0">
                  <a:latin typeface="Arial" pitchFamily="34" charset="0"/>
                  <a:ea typeface="Malgun Gothic" pitchFamily="34" charset="-127"/>
                  <a:cs typeface="Arial" pitchFamily="34" charset="0"/>
                </a:rPr>
                <a:t>0</a:t>
              </a:r>
            </a:p>
            <a:p>
              <a:pPr>
                <a:buSzPct val="110000"/>
              </a:pPr>
              <a:r>
                <a:rPr lang="sl-SI" sz="700" dirty="0" smtClean="0">
                  <a:latin typeface="Arial" pitchFamily="34" charset="0"/>
                  <a:ea typeface="Malgun Gothic" pitchFamily="34" charset="-127"/>
                  <a:cs typeface="Arial" pitchFamily="34" charset="0"/>
                </a:rPr>
                <a:t>To pomeni da je </a:t>
              </a:r>
              <a:r>
                <a:rPr lang="el-GR" sz="700" dirty="0">
                  <a:latin typeface="Arial" pitchFamily="34" charset="0"/>
                  <a:ea typeface="Malgun Gothic" pitchFamily="34" charset="-127"/>
                  <a:cs typeface="Arial" pitchFamily="34" charset="0"/>
                </a:rPr>
                <a:t>α</a:t>
              </a:r>
              <a:r>
                <a:rPr lang="sl-SI" sz="700" dirty="0">
                  <a:latin typeface="Arial" pitchFamily="34" charset="0"/>
                  <a:ea typeface="Malgun Gothic" pitchFamily="34" charset="-127"/>
                  <a:cs typeface="Arial" pitchFamily="34" charset="0"/>
                </a:rPr>
                <a:t>i </a:t>
              </a:r>
              <a:r>
                <a:rPr lang="sl-SI" sz="700" b="1" dirty="0" smtClean="0">
                  <a:latin typeface="Arial" pitchFamily="34" charset="0"/>
                  <a:ea typeface="Malgun Gothic" pitchFamily="34" charset="-127"/>
                  <a:cs typeface="Arial" pitchFamily="34" charset="0"/>
                </a:rPr>
                <a:t>enak</a:t>
              </a:r>
              <a:r>
                <a:rPr lang="sl-SI" sz="700" dirty="0" smtClean="0">
                  <a:latin typeface="Arial" pitchFamily="34" charset="0"/>
                  <a:ea typeface="Malgun Gothic" pitchFamily="34" charset="-127"/>
                  <a:cs typeface="Arial" pitchFamily="34" charset="0"/>
                </a:rPr>
                <a:t> </a:t>
              </a:r>
              <a:r>
                <a:rPr lang="el-GR" sz="700" dirty="0">
                  <a:latin typeface="Arial" pitchFamily="34" charset="0"/>
                  <a:ea typeface="Malgun Gothic" pitchFamily="34" charset="-127"/>
                  <a:cs typeface="Arial" pitchFamily="34" charset="0"/>
                </a:rPr>
                <a:t>β</a:t>
              </a:r>
              <a:r>
                <a:rPr lang="sl-SI" sz="700" dirty="0">
                  <a:latin typeface="Arial" pitchFamily="34" charset="0"/>
                  <a:ea typeface="Malgun Gothic" pitchFamily="34" charset="-127"/>
                  <a:cs typeface="Arial" pitchFamily="34" charset="0"/>
                </a:rPr>
                <a:t>i </a:t>
              </a:r>
              <a:r>
                <a:rPr lang="sl-SI" sz="700" dirty="0" smtClean="0">
                  <a:latin typeface="Arial" pitchFamily="34" charset="0"/>
                  <a:ea typeface="Malgun Gothic" pitchFamily="34" charset="-127"/>
                  <a:cs typeface="Arial" pitchFamily="34" charset="0"/>
                </a:rPr>
                <a:t>za vsak i, obstaja torej kvečjemu ena rešitev.</a:t>
              </a: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Obratno, če se da </a:t>
              </a:r>
              <a:r>
                <a:rPr lang="sl-SI" sz="700" b="1" dirty="0" smtClean="0">
                  <a:latin typeface="Arial" pitchFamily="34" charset="0"/>
                  <a:ea typeface="Malgun Gothic" pitchFamily="34" charset="-127"/>
                  <a:cs typeface="Arial" pitchFamily="34" charset="0"/>
                </a:rPr>
                <a:t>vsak</a:t>
              </a:r>
              <a:r>
                <a:rPr lang="sl-SI" sz="700" dirty="0" smtClean="0">
                  <a:latin typeface="Arial" pitchFamily="34" charset="0"/>
                  <a:ea typeface="Malgun Gothic" pitchFamily="34" charset="-127"/>
                  <a:cs typeface="Arial" pitchFamily="34" charset="0"/>
                </a:rPr>
                <a:t> vektor izraziti na največ en način mora to veljati tudi za vektor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P</a:t>
              </a:r>
              <a:r>
                <a:rPr lang="sl-SI" sz="700" dirty="0" smtClean="0">
                  <a:latin typeface="Arial" pitchFamily="34" charset="0"/>
                  <a:ea typeface="Malgun Gothic" pitchFamily="34" charset="-127"/>
                  <a:cs typeface="Arial" pitchFamily="34" charset="0"/>
                </a:rPr>
                <a:t>otem je vsaka </a:t>
              </a:r>
              <a:r>
                <a:rPr lang="el-GR" sz="700" dirty="0" smtClean="0">
                  <a:latin typeface="Arial" pitchFamily="34" charset="0"/>
                  <a:ea typeface="Malgun Gothic" pitchFamily="34" charset="-127"/>
                  <a:cs typeface="Arial" pitchFamily="34" charset="0"/>
                </a:rPr>
                <a:t>α</a:t>
              </a:r>
              <a:r>
                <a:rPr lang="sl-SI" sz="700" dirty="0" smtClean="0">
                  <a:latin typeface="Arial" pitchFamily="34" charset="0"/>
                  <a:ea typeface="Malgun Gothic" pitchFamily="34" charset="-127"/>
                  <a:cs typeface="Arial" pitchFamily="34" charset="0"/>
                </a:rPr>
                <a:t> enaka 0 torej so vektorji linearno neodvisni.</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1047" name="Picture 23"/>
            <p:cNvPicPr>
              <a:picLocks noChangeAspect="1" noChangeArrowheads="1"/>
            </p:cNvPicPr>
            <p:nvPr/>
          </p:nvPicPr>
          <p:blipFill rotWithShape="1">
            <a:blip r:embed="rId19" cstate="print">
              <a:extLst>
                <a:ext uri="{28A0092B-C50C-407E-A947-70E740481C1C}">
                  <a14:useLocalDpi xmlns:a14="http://schemas.microsoft.com/office/drawing/2010/main" val="0"/>
                </a:ext>
              </a:extLst>
            </a:blip>
            <a:srcRect l="-1" r="905"/>
            <a:stretch/>
          </p:blipFill>
          <p:spPr bwMode="auto">
            <a:xfrm>
              <a:off x="184614" y="5943927"/>
              <a:ext cx="2452298" cy="149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8" name="Picture 24"/>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339660" y="6280400"/>
              <a:ext cx="2081227" cy="15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9" name="Picture 25"/>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246969" y="7423189"/>
              <a:ext cx="2327587" cy="151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70" name="PoljeZBesedilom 2"/>
          <p:cNvSpPr txBox="1"/>
          <p:nvPr/>
        </p:nvSpPr>
        <p:spPr>
          <a:xfrm>
            <a:off x="4585339" y="6800755"/>
            <a:ext cx="1556324" cy="600164"/>
          </a:xfrm>
          <a:prstGeom prst="rect">
            <a:avLst/>
          </a:prstGeom>
          <a:solidFill>
            <a:srgbClr val="E5DFFD"/>
          </a:solidFill>
        </p:spPr>
        <p:txBody>
          <a:bodyPr wrap="square" rtlCol="0">
            <a:spAutoFit/>
          </a:bodyPr>
          <a:lstStyle/>
          <a:p>
            <a:pPr>
              <a:buSzPct val="130000"/>
            </a:pPr>
            <a:r>
              <a:rPr lang="sl-SI" sz="900" b="1" dirty="0" smtClean="0">
                <a:solidFill>
                  <a:srgbClr val="C00000"/>
                </a:solidFill>
                <a:latin typeface="Arial" pitchFamily="34" charset="0"/>
                <a:ea typeface="Malgun Gothic" pitchFamily="34" charset="-127"/>
                <a:cs typeface="Arial" pitchFamily="34" charset="0"/>
              </a:rPr>
              <a:t>Baza:</a:t>
            </a:r>
            <a:endParaRPr lang="sl-SI" sz="800" dirty="0" smtClean="0">
              <a:solidFill>
                <a:srgbClr val="C00000"/>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vektorji </a:t>
            </a:r>
            <a:r>
              <a:rPr lang="sl-SI" sz="800" b="1" dirty="0">
                <a:latin typeface="Arial" pitchFamily="34" charset="0"/>
                <a:ea typeface="Malgun Gothic" pitchFamily="34" charset="-127"/>
                <a:cs typeface="Arial" pitchFamily="34" charset="0"/>
              </a:rPr>
              <a:t>v</a:t>
            </a:r>
            <a:r>
              <a:rPr lang="sl-SI" sz="90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v</a:t>
            </a:r>
            <a:r>
              <a:rPr lang="sl-SI" sz="900" b="1" baseline="-25000" dirty="0">
                <a:latin typeface="Arial" pitchFamily="34" charset="0"/>
                <a:ea typeface="Malgun Gothic" pitchFamily="34" charset="-127"/>
                <a:cs typeface="Arial" pitchFamily="34" charset="0"/>
              </a:rPr>
              <a:t>m </a:t>
            </a:r>
            <a:r>
              <a:rPr lang="sl-SI" sz="800" dirty="0"/>
              <a:t>∈</a:t>
            </a:r>
            <a:r>
              <a:rPr lang="sl-SI" sz="800" b="1" dirty="0"/>
              <a:t> </a:t>
            </a:r>
            <a:r>
              <a:rPr lang="sl-SI" sz="800" b="1" dirty="0">
                <a:latin typeface="Arial" pitchFamily="34" charset="0"/>
                <a:ea typeface="Malgun Gothic" pitchFamily="34" charset="-127"/>
                <a:cs typeface="Arial" pitchFamily="34" charset="0"/>
              </a:rPr>
              <a:t>R</a:t>
            </a:r>
            <a:r>
              <a:rPr lang="sl-SI" sz="1000" b="1" baseline="30000" dirty="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so </a:t>
            </a:r>
            <a:r>
              <a:rPr lang="sl-SI" sz="800" b="1" dirty="0" smtClean="0">
                <a:latin typeface="Arial" pitchFamily="34" charset="0"/>
                <a:ea typeface="Malgun Gothic" pitchFamily="34" charset="-127"/>
                <a:cs typeface="Arial" pitchFamily="34" charset="0"/>
              </a:rPr>
              <a:t>ogrodje</a:t>
            </a:r>
            <a:r>
              <a:rPr lang="sl-SI" sz="800"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so </a:t>
            </a:r>
            <a:r>
              <a:rPr lang="sl-SI" sz="800" b="1" dirty="0" smtClean="0">
                <a:latin typeface="Arial" pitchFamily="34" charset="0"/>
                <a:ea typeface="Malgun Gothic" pitchFamily="34" charset="-127"/>
                <a:cs typeface="Arial" pitchFamily="34" charset="0"/>
              </a:rPr>
              <a:t>linearno neodvisni</a:t>
            </a:r>
            <a:endParaRPr lang="sl-SI" sz="800" b="1" dirty="0">
              <a:latin typeface="Arial" pitchFamily="34" charset="0"/>
              <a:ea typeface="Malgun Gothic" pitchFamily="34" charset="-127"/>
              <a:cs typeface="Arial" pitchFamily="34" charset="0"/>
            </a:endParaRPr>
          </a:p>
        </p:txBody>
      </p:sp>
      <p:sp>
        <p:nvSpPr>
          <p:cNvPr id="71" name="PoljeZBesedilom 2"/>
          <p:cNvSpPr txBox="1"/>
          <p:nvPr/>
        </p:nvSpPr>
        <p:spPr>
          <a:xfrm>
            <a:off x="2727047" y="6800755"/>
            <a:ext cx="1768597" cy="723275"/>
          </a:xfrm>
          <a:prstGeom prst="rect">
            <a:avLst/>
          </a:prstGeom>
          <a:solidFill>
            <a:srgbClr val="E5DFFD"/>
          </a:solidFill>
        </p:spPr>
        <p:txBody>
          <a:bodyPr wrap="square" rtlCol="0">
            <a:spAutoFit/>
          </a:bodyPr>
          <a:lstStyle/>
          <a:p>
            <a:pPr>
              <a:buSzPct val="130000"/>
            </a:pPr>
            <a:r>
              <a:rPr lang="sl-SI" sz="900" b="1" dirty="0" smtClean="0">
                <a:solidFill>
                  <a:srgbClr val="C00000"/>
                </a:solidFill>
                <a:latin typeface="Arial" pitchFamily="34" charset="0"/>
                <a:ea typeface="Malgun Gothic" pitchFamily="34" charset="-127"/>
                <a:cs typeface="Arial" pitchFamily="34" charset="0"/>
              </a:rPr>
              <a:t>Ogrodje:</a:t>
            </a:r>
            <a:endParaRPr lang="sl-SI" sz="800" dirty="0" smtClean="0">
              <a:solidFill>
                <a:srgbClr val="C00000"/>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vektorji </a:t>
            </a:r>
            <a:r>
              <a:rPr lang="sl-SI" sz="800" b="1" dirty="0">
                <a:latin typeface="Arial" pitchFamily="34" charset="0"/>
                <a:ea typeface="Malgun Gothic" pitchFamily="34" charset="-127"/>
                <a:cs typeface="Arial" pitchFamily="34" charset="0"/>
              </a:rPr>
              <a:t>v</a:t>
            </a:r>
            <a:r>
              <a:rPr lang="sl-SI" sz="90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v</a:t>
            </a:r>
            <a:r>
              <a:rPr lang="sl-SI" sz="900" b="1" baseline="-25000" dirty="0">
                <a:latin typeface="Arial" pitchFamily="34" charset="0"/>
                <a:ea typeface="Malgun Gothic" pitchFamily="34" charset="-127"/>
                <a:cs typeface="Arial" pitchFamily="34" charset="0"/>
              </a:rPr>
              <a:t>m </a:t>
            </a:r>
            <a:r>
              <a:rPr lang="sl-SI" sz="800" dirty="0"/>
              <a:t>∈</a:t>
            </a:r>
            <a:r>
              <a:rPr lang="sl-SI" sz="800" b="1" dirty="0"/>
              <a:t> </a:t>
            </a:r>
            <a:r>
              <a:rPr lang="sl-SI" sz="800" b="1" dirty="0" smtClean="0">
                <a:latin typeface="Arial" pitchFamily="34" charset="0"/>
                <a:ea typeface="Malgun Gothic" pitchFamily="34" charset="-127"/>
                <a:cs typeface="Arial" pitchFamily="34" charset="0"/>
              </a:rPr>
              <a:t>R</a:t>
            </a:r>
            <a:r>
              <a:rPr lang="sl-SI" sz="1000" b="1" baseline="300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 </a:t>
            </a:r>
            <a:r>
              <a:rPr lang="sl-SI" sz="800" dirty="0">
                <a:latin typeface="Arial" pitchFamily="34" charset="0"/>
                <a:ea typeface="Malgun Gothic" pitchFamily="34" charset="-127"/>
                <a:cs typeface="Arial" pitchFamily="34" charset="0"/>
              </a:rPr>
              <a:t>vektor iz R</a:t>
            </a:r>
            <a:r>
              <a:rPr lang="sl-SI" sz="1000" baseline="30000"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lahko na </a:t>
            </a:r>
            <a:r>
              <a:rPr lang="sl-SI" sz="800" b="1" dirty="0">
                <a:latin typeface="Arial" pitchFamily="34" charset="0"/>
                <a:ea typeface="Malgun Gothic" pitchFamily="34" charset="-127"/>
                <a:cs typeface="Arial" pitchFamily="34" charset="0"/>
              </a:rPr>
              <a:t>vsaj en </a:t>
            </a:r>
            <a:r>
              <a:rPr lang="sl-SI" sz="800" dirty="0">
                <a:latin typeface="Arial" pitchFamily="34" charset="0"/>
                <a:ea typeface="Malgun Gothic" pitchFamily="34" charset="-127"/>
                <a:cs typeface="Arial" pitchFamily="34" charset="0"/>
              </a:rPr>
              <a:t>način izraziti </a:t>
            </a:r>
            <a:r>
              <a:rPr lang="sl-SI" sz="800" dirty="0" smtClean="0">
                <a:latin typeface="Arial" pitchFamily="34" charset="0"/>
                <a:ea typeface="Malgun Gothic" pitchFamily="34" charset="-127"/>
                <a:cs typeface="Arial" pitchFamily="34" charset="0"/>
              </a:rPr>
              <a:t>kot njihova </a:t>
            </a:r>
            <a:r>
              <a:rPr lang="sl-SI" sz="800" b="1" dirty="0" smtClean="0">
                <a:latin typeface="Arial" pitchFamily="34" charset="0"/>
                <a:ea typeface="Malgun Gothic" pitchFamily="34" charset="-127"/>
                <a:cs typeface="Arial" pitchFamily="34" charset="0"/>
              </a:rPr>
              <a:t>linearna kombinacija</a:t>
            </a:r>
            <a:endParaRPr lang="sl-SI" sz="800" b="1" dirty="0">
              <a:latin typeface="Arial" pitchFamily="34" charset="0"/>
              <a:ea typeface="Malgun Gothic" pitchFamily="34" charset="-127"/>
              <a:cs typeface="Arial" pitchFamily="34" charset="0"/>
            </a:endParaRPr>
          </a:p>
        </p:txBody>
      </p:sp>
      <p:sp>
        <p:nvSpPr>
          <p:cNvPr id="72" name="PoljeZBesedilom 2"/>
          <p:cNvSpPr txBox="1"/>
          <p:nvPr/>
        </p:nvSpPr>
        <p:spPr>
          <a:xfrm>
            <a:off x="5865645" y="6593006"/>
            <a:ext cx="877248" cy="415498"/>
          </a:xfrm>
          <a:prstGeom prst="rect">
            <a:avLst/>
          </a:prstGeom>
          <a:solidFill>
            <a:schemeClr val="bg1"/>
          </a:solidFill>
          <a:ln w="6350">
            <a:solidFill>
              <a:schemeClr val="tx1"/>
            </a:solidFill>
          </a:ln>
        </p:spPr>
        <p:txBody>
          <a:bodyPr wrap="square" rtlCol="0">
            <a:spAutoFit/>
          </a:bodyPr>
          <a:lstStyle/>
          <a:p>
            <a:pPr algn="ctr">
              <a:buSzPct val="110000"/>
            </a:pPr>
            <a:r>
              <a:rPr lang="sl-SI" sz="700" dirty="0" smtClean="0">
                <a:latin typeface="Arial" pitchFamily="34" charset="0"/>
                <a:ea typeface="Malgun Gothic" pitchFamily="34" charset="-127"/>
                <a:cs typeface="Arial" pitchFamily="34" charset="0"/>
              </a:rPr>
              <a:t>vsaka baza v </a:t>
            </a:r>
            <a:r>
              <a:rPr lang="sl-SI" sz="600" b="1" dirty="0">
                <a:latin typeface="Arial" pitchFamily="34" charset="0"/>
                <a:ea typeface="Malgun Gothic" pitchFamily="34" charset="-127"/>
                <a:cs typeface="Arial" pitchFamily="34" charset="0"/>
              </a:rPr>
              <a:t>R</a:t>
            </a:r>
            <a:r>
              <a:rPr lang="sl-SI" sz="800" b="1" baseline="30000" dirty="0">
                <a:latin typeface="Arial" pitchFamily="34" charset="0"/>
                <a:ea typeface="Malgun Gothic" pitchFamily="34" charset="-127"/>
                <a:cs typeface="Arial" pitchFamily="34" charset="0"/>
              </a:rPr>
              <a:t>n</a:t>
            </a:r>
          </a:p>
          <a:p>
            <a:pPr algn="ctr">
              <a:buSzPct val="110000"/>
            </a:pPr>
            <a:r>
              <a:rPr lang="sl-SI" sz="700" dirty="0" smtClean="0">
                <a:latin typeface="Arial" pitchFamily="34" charset="0"/>
                <a:ea typeface="Malgun Gothic" pitchFamily="34" charset="-127"/>
                <a:cs typeface="Arial" pitchFamily="34" charset="0"/>
              </a:rPr>
              <a:t>ima natanko </a:t>
            </a:r>
            <a:r>
              <a:rPr lang="sl-SI"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elementov</a:t>
            </a:r>
          </a:p>
        </p:txBody>
      </p:sp>
      <p:grpSp>
        <p:nvGrpSpPr>
          <p:cNvPr id="35" name="Group 34"/>
          <p:cNvGrpSpPr/>
          <p:nvPr/>
        </p:nvGrpSpPr>
        <p:grpSpPr>
          <a:xfrm>
            <a:off x="292252" y="7701733"/>
            <a:ext cx="2776708" cy="969496"/>
            <a:chOff x="292252" y="7701733"/>
            <a:chExt cx="2776708" cy="969496"/>
          </a:xfrm>
        </p:grpSpPr>
        <p:sp>
          <p:nvSpPr>
            <p:cNvPr id="73" name="PoljeZBesedilom 2"/>
            <p:cNvSpPr txBox="1"/>
            <p:nvPr/>
          </p:nvSpPr>
          <p:spPr>
            <a:xfrm>
              <a:off x="292252" y="7701733"/>
              <a:ext cx="2776708" cy="969496"/>
            </a:xfrm>
            <a:prstGeom prst="rect">
              <a:avLst/>
            </a:prstGeom>
            <a:solidFill>
              <a:srgbClr val="E5DFFD"/>
            </a:solidFill>
          </p:spPr>
          <p:txBody>
            <a:bodyPr wrap="square" rtlCol="0">
              <a:spAutoFit/>
            </a:bodyPr>
            <a:lstStyle/>
            <a:p>
              <a:pPr>
                <a:buSzPct val="130000"/>
              </a:pPr>
              <a:r>
                <a:rPr lang="sl-SI" sz="900" b="1" dirty="0" smtClean="0">
                  <a:solidFill>
                    <a:srgbClr val="C00000"/>
                  </a:solidFill>
                  <a:latin typeface="Arial" pitchFamily="34" charset="0"/>
                  <a:ea typeface="Malgun Gothic" pitchFamily="34" charset="-127"/>
                  <a:cs typeface="Arial" pitchFamily="34" charset="0"/>
                </a:rPr>
                <a:t>Norma: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x</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(x</a:t>
              </a:r>
              <a:r>
                <a:rPr lang="sl-SI" sz="900"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,..,x</a:t>
              </a:r>
              <a:r>
                <a:rPr lang="sl-SI" sz="900" baseline="-25000" dirty="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dirty="0" smtClean="0"/>
                <a:t>∈</a:t>
              </a:r>
              <a:r>
                <a:rPr lang="sl-SI" sz="800" b="1" dirty="0" smtClean="0"/>
                <a:t> </a:t>
              </a:r>
              <a:r>
                <a:rPr lang="sl-SI" sz="800" dirty="0">
                  <a:latin typeface="Arial" pitchFamily="34" charset="0"/>
                  <a:ea typeface="Malgun Gothic" pitchFamily="34" charset="-127"/>
                  <a:cs typeface="Arial" pitchFamily="34" charset="0"/>
                </a:rPr>
                <a:t>R</a:t>
              </a:r>
              <a:r>
                <a:rPr lang="sl-SI" sz="1000" baseline="30000" dirty="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norma je </a:t>
              </a:r>
              <a:r>
                <a:rPr lang="sl-SI" sz="800" b="1" dirty="0" smtClean="0">
                  <a:latin typeface="Arial" pitchFamily="34" charset="0"/>
                  <a:ea typeface="Malgun Gothic" pitchFamily="34" charset="-127"/>
                  <a:cs typeface="Arial" pitchFamily="34" charset="0"/>
                </a:rPr>
                <a:t>skalar</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geometrijski pomen</a:t>
              </a:r>
              <a:r>
                <a:rPr lang="sl-SI" sz="800" dirty="0" smtClean="0">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      po Pitagorovem izreku je to </a:t>
              </a:r>
            </a:p>
            <a:p>
              <a:pPr>
                <a:buSzPct val="110000"/>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oddaljenost</a:t>
              </a:r>
              <a:r>
                <a:rPr lang="sl-SI" sz="800" dirty="0" smtClean="0">
                  <a:latin typeface="Arial" pitchFamily="34" charset="0"/>
                  <a:ea typeface="Malgun Gothic" pitchFamily="34" charset="-127"/>
                  <a:cs typeface="Arial" pitchFamily="34" charset="0"/>
                </a:rPr>
                <a:t> x od izhodišča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razdalja med dvema točkama || x – y ||</a:t>
              </a:r>
            </a:p>
          </p:txBody>
        </p:sp>
        <p:pic>
          <p:nvPicPr>
            <p:cNvPr id="1050" name="Picture 26"/>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1593951" y="7729844"/>
              <a:ext cx="769105" cy="4626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1051" name="Picture 27"/>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2435163" y="7809131"/>
            <a:ext cx="1028458" cy="1520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2" name="Picture 28"/>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2435163" y="8023020"/>
            <a:ext cx="699243" cy="169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3" name="Picture 29"/>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1969051" y="8266730"/>
            <a:ext cx="987794" cy="159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1" name="PoljeZBesedilom 2"/>
          <p:cNvSpPr txBox="1"/>
          <p:nvPr/>
        </p:nvSpPr>
        <p:spPr>
          <a:xfrm>
            <a:off x="3591502" y="7701733"/>
            <a:ext cx="288031" cy="200055"/>
          </a:xfrm>
          <a:prstGeom prst="rect">
            <a:avLst/>
          </a:prstGeom>
          <a:solidFill>
            <a:schemeClr val="bg1"/>
          </a:solidFill>
          <a:ln w="6350">
            <a:solidFill>
              <a:schemeClr val="tx1"/>
            </a:solidFill>
          </a:ln>
        </p:spPr>
        <p:txBody>
          <a:bodyPr wrap="square" rtlCol="0">
            <a:spAutoFit/>
          </a:bodyPr>
          <a:lstStyle/>
          <a:p>
            <a:pPr algn="ctr">
              <a:buSzPct val="110000"/>
            </a:pPr>
            <a:r>
              <a:rPr lang="sl-SI" sz="700" dirty="0">
                <a:latin typeface="Arial" pitchFamily="34" charset="0"/>
                <a:ea typeface="Malgun Gothic" pitchFamily="34" charset="-127"/>
                <a:cs typeface="Arial" pitchFamily="34" charset="0"/>
              </a:rPr>
              <a:t>3</a:t>
            </a:r>
            <a:r>
              <a:rPr lang="sl-SI" sz="700" dirty="0" smtClean="0">
                <a:latin typeface="Arial" pitchFamily="34" charset="0"/>
                <a:ea typeface="Malgun Gothic" pitchFamily="34" charset="-127"/>
                <a:cs typeface="Arial" pitchFamily="34" charset="0"/>
              </a:rPr>
              <a:t>. </a:t>
            </a:r>
          </a:p>
        </p:txBody>
      </p:sp>
      <p:grpSp>
        <p:nvGrpSpPr>
          <p:cNvPr id="36" name="Group 35"/>
          <p:cNvGrpSpPr/>
          <p:nvPr/>
        </p:nvGrpSpPr>
        <p:grpSpPr>
          <a:xfrm>
            <a:off x="3911042" y="7524030"/>
            <a:ext cx="2533910" cy="898184"/>
            <a:chOff x="3911042" y="7524030"/>
            <a:chExt cx="2533910" cy="898184"/>
          </a:xfrm>
        </p:grpSpPr>
        <p:sp>
          <p:nvSpPr>
            <p:cNvPr id="82" name="PoljeZBesedilom 2"/>
            <p:cNvSpPr txBox="1"/>
            <p:nvPr/>
          </p:nvSpPr>
          <p:spPr>
            <a:xfrm>
              <a:off x="3911042" y="7683550"/>
              <a:ext cx="2440393" cy="738664"/>
            </a:xfrm>
            <a:prstGeom prst="rect">
              <a:avLst/>
            </a:prstGeom>
            <a:solidFill>
              <a:schemeClr val="accent2">
                <a:lumMod val="20000"/>
                <a:lumOff val="80000"/>
              </a:schemeClr>
            </a:solidFill>
            <a:ln w="6350">
              <a:noFill/>
            </a:ln>
          </p:spPr>
          <p:txBody>
            <a:bodyPr wrap="square" rtlCol="0">
              <a:spAutoFit/>
            </a:bodyPr>
            <a:lstStyle/>
            <a:p>
              <a:pPr marL="171450" indent="-171450">
                <a:buSzPct val="110000"/>
                <a:buFont typeface="Arial" pitchFamily="34" charset="0"/>
                <a:buChar char="→"/>
              </a:pPr>
              <a:r>
                <a:rPr lang="sl-SI" sz="800" b="1" dirty="0">
                  <a:latin typeface="Arial" pitchFamily="34" charset="0"/>
                  <a:ea typeface="Malgun Gothic" pitchFamily="34" charset="-127"/>
                  <a:cs typeface="Arial" pitchFamily="34" charset="0"/>
                </a:rPr>
                <a:t>x </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x</a:t>
              </a:r>
              <a:r>
                <a:rPr lang="sl-SI" sz="90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x</a:t>
              </a:r>
              <a:r>
                <a:rPr lang="sl-SI" sz="900" b="1" baseline="-25000" dirty="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y</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y</a:t>
              </a:r>
              <a:r>
                <a:rPr lang="sl-SI" sz="9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y</a:t>
              </a:r>
              <a:r>
                <a:rPr lang="sl-SI" sz="90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skalarni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produkt</a:t>
              </a:r>
              <a:r>
                <a:rPr lang="sl-SI" sz="800" dirty="0" smtClean="0">
                  <a:latin typeface="Arial" pitchFamily="34" charset="0"/>
                  <a:ea typeface="Malgun Gothic" pitchFamily="34" charset="-127"/>
                  <a:cs typeface="Arial" pitchFamily="34" charset="0"/>
                </a:rPr>
                <a:t> je skalar</a:t>
              </a:r>
            </a:p>
            <a:p>
              <a:pPr>
                <a:buSzPct val="110000"/>
              </a:pPr>
              <a:r>
                <a:rPr lang="sl-SI" sz="800"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endParaRPr lang="sl-SI" sz="10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p:txBody>
        </p:sp>
        <p:pic>
          <p:nvPicPr>
            <p:cNvPr id="1054" name="Picture 30"/>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5536406" y="7524030"/>
              <a:ext cx="908546" cy="4416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1055" name="Picture 31"/>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3958105" y="8016629"/>
            <a:ext cx="692840" cy="163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6" name="Picture 32"/>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3961863" y="8204722"/>
            <a:ext cx="763273" cy="172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7" name="Picture 33"/>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4675720" y="8016629"/>
            <a:ext cx="1723387" cy="1705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8" name="Picture 34"/>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4764546" y="8204722"/>
            <a:ext cx="1757316" cy="1633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7" name="Group 36"/>
          <p:cNvGrpSpPr/>
          <p:nvPr/>
        </p:nvGrpSpPr>
        <p:grpSpPr>
          <a:xfrm>
            <a:off x="274464" y="8790794"/>
            <a:ext cx="1527436" cy="584775"/>
            <a:chOff x="3197700" y="8671229"/>
            <a:chExt cx="1527436" cy="584775"/>
          </a:xfrm>
        </p:grpSpPr>
        <p:sp>
          <p:nvSpPr>
            <p:cNvPr id="90" name="PoljeZBesedilom 2"/>
            <p:cNvSpPr txBox="1"/>
            <p:nvPr/>
          </p:nvSpPr>
          <p:spPr>
            <a:xfrm>
              <a:off x="3197700" y="8671229"/>
              <a:ext cx="1527436"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Naj </a:t>
              </a:r>
              <a:r>
                <a:rPr lang="sl-SI" sz="800" dirty="0">
                  <a:latin typeface="Arial" pitchFamily="34" charset="0"/>
                  <a:ea typeface="Malgun Gothic" pitchFamily="34" charset="-127"/>
                  <a:cs typeface="Arial" pitchFamily="34" charset="0"/>
                </a:rPr>
                <a:t>bo </a:t>
              </a:r>
              <a:r>
                <a:rPr lang="el-GR" sz="800" dirty="0">
                  <a:latin typeface="Arial" pitchFamily="34" charset="0"/>
                  <a:ea typeface="Malgun Gothic" pitchFamily="34" charset="-127"/>
                  <a:cs typeface="Arial" pitchFamily="34" charset="0"/>
                </a:rPr>
                <a:t>φ </a:t>
              </a:r>
              <a:r>
                <a:rPr lang="sl-SI" sz="800" b="1" dirty="0">
                  <a:latin typeface="Arial" pitchFamily="34" charset="0"/>
                  <a:ea typeface="Malgun Gothic" pitchFamily="34" charset="-127"/>
                  <a:cs typeface="Arial" pitchFamily="34" charset="0"/>
                </a:rPr>
                <a:t>kot</a:t>
              </a:r>
              <a:r>
                <a:rPr lang="sl-SI" sz="800" dirty="0">
                  <a:latin typeface="Arial" pitchFamily="34" charset="0"/>
                  <a:ea typeface="Malgun Gothic" pitchFamily="34" charset="-127"/>
                  <a:cs typeface="Arial" pitchFamily="34" charset="0"/>
                </a:rPr>
                <a:t> med </a:t>
              </a:r>
              <a:r>
                <a:rPr lang="sl-SI" sz="800" dirty="0" smtClean="0">
                  <a:latin typeface="Arial" pitchFamily="34" charset="0"/>
                  <a:ea typeface="Malgun Gothic" pitchFamily="34" charset="-127"/>
                  <a:cs typeface="Arial" pitchFamily="34" charset="0"/>
                </a:rPr>
                <a:t>vektorjema. Potem velja</a:t>
              </a:r>
              <a:r>
                <a:rPr lang="sl-SI" sz="800" dirty="0" smtClean="0">
                  <a:solidFill>
                    <a:srgbClr val="C00000"/>
                  </a:solidFill>
                  <a:latin typeface="Arial" pitchFamily="34" charset="0"/>
                  <a:ea typeface="Malgun Gothic" pitchFamily="34" charset="-127"/>
                  <a:cs typeface="Arial" pitchFamily="34" charset="0"/>
                </a:rPr>
                <a:t> </a:t>
              </a:r>
              <a:endParaRPr lang="sl-SI" sz="800" b="1"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p:txBody>
        </p:sp>
        <p:pic>
          <p:nvPicPr>
            <p:cNvPr id="1059" name="Picture 35"/>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3354833" y="9006949"/>
              <a:ext cx="1146814" cy="1524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96" name="PoljeZBesedilom 2"/>
          <p:cNvSpPr txBox="1"/>
          <p:nvPr/>
        </p:nvSpPr>
        <p:spPr>
          <a:xfrm>
            <a:off x="2197976" y="8790794"/>
            <a:ext cx="2933261"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V sinusni izrek vstavimo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je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 je ||</a:t>
            </a:r>
            <a:r>
              <a:rPr lang="sl-SI" sz="700" b="1" dirty="0" smtClean="0">
                <a:latin typeface="Arial" pitchFamily="34" charset="0"/>
                <a:ea typeface="Malgun Gothic" pitchFamily="34" charset="-127"/>
                <a:cs typeface="Arial" pitchFamily="34" charset="0"/>
              </a:rPr>
              <a:t>y</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c</a:t>
            </a:r>
            <a:r>
              <a:rPr lang="sl-SI" sz="700" dirty="0" smtClean="0">
                <a:latin typeface="Arial" pitchFamily="34" charset="0"/>
                <a:ea typeface="Malgun Gothic" pitchFamily="34" charset="-127"/>
                <a:cs typeface="Arial" pitchFamily="34" charset="0"/>
              </a:rPr>
              <a:t> je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y</a:t>
            </a:r>
            <a:r>
              <a:rPr lang="sl-SI" sz="700" dirty="0" smtClean="0">
                <a:latin typeface="Arial" pitchFamily="34" charset="0"/>
                <a:ea typeface="Malgun Gothic" pitchFamily="34" charset="-127"/>
                <a:cs typeface="Arial" pitchFamily="34" charset="0"/>
              </a:rPr>
              <a:t>|| in </a:t>
            </a:r>
            <a:r>
              <a:rPr lang="el-GR" sz="700" b="1" dirty="0">
                <a:latin typeface="Arial" pitchFamily="34" charset="0"/>
                <a:ea typeface="Malgun Gothic" pitchFamily="34" charset="-127"/>
                <a:cs typeface="Arial" pitchFamily="34" charset="0"/>
              </a:rPr>
              <a:t>γ</a:t>
            </a:r>
            <a:r>
              <a:rPr lang="el-GR" sz="700" dirty="0">
                <a:latin typeface="Arial" pitchFamily="34" charset="0"/>
                <a:ea typeface="Malgun Gothic" pitchFamily="34" charset="-127"/>
                <a:cs typeface="Arial" pitchFamily="34" charset="0"/>
              </a:rPr>
              <a:t> = </a:t>
            </a:r>
            <a:r>
              <a:rPr lang="el-GR" sz="700" b="1" dirty="0">
                <a:latin typeface="Arial" pitchFamily="34" charset="0"/>
                <a:ea typeface="Malgun Gothic" pitchFamily="34" charset="-127"/>
                <a:cs typeface="Arial" pitchFamily="34" charset="0"/>
              </a:rPr>
              <a:t>φ</a:t>
            </a:r>
            <a:r>
              <a:rPr lang="sl-SI" sz="700" b="1" dirty="0" smtClean="0">
                <a:latin typeface="Arial" pitchFamily="34" charset="0"/>
                <a:ea typeface="Malgun Gothic" pitchFamily="34" charset="-127"/>
                <a:cs typeface="Arial" pitchFamily="34" charset="0"/>
              </a:rPr>
              <a:t> </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1060" name="Picture 36"/>
          <p:cNvPicPr>
            <a:picLocks noChangeAspect="1" noChangeArrowheads="1"/>
          </p:cNvPicPr>
          <p:nvPr/>
        </p:nvPicPr>
        <p:blipFill>
          <a:blip r:embed="rId32" cstate="print">
            <a:extLst>
              <a:ext uri="{28A0092B-C50C-407E-A947-70E740481C1C}">
                <a14:useLocalDpi xmlns:a14="http://schemas.microsoft.com/office/drawing/2010/main" val="0"/>
              </a:ext>
            </a:extLst>
          </a:blip>
          <a:srcRect/>
          <a:stretch>
            <a:fillRect/>
          </a:stretch>
        </p:blipFill>
        <p:spPr bwMode="auto">
          <a:xfrm>
            <a:off x="2290573" y="9084745"/>
            <a:ext cx="2001171" cy="155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61" name="Picture 37"/>
          <p:cNvPicPr>
            <a:picLocks noChangeAspect="1" noChangeArrowheads="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2290573" y="9277134"/>
            <a:ext cx="3472829" cy="158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63" name="Picture 39" descr="Law of Cosines Calculator"/>
          <p:cNvPicPr>
            <a:picLocks noChangeAspect="1" noChangeArrowheads="1"/>
          </p:cNvPicPr>
          <p:nvPr/>
        </p:nvPicPr>
        <p:blipFill>
          <a:blip r:embed="rId34" cstate="print">
            <a:extLst>
              <a:ext uri="{28A0092B-C50C-407E-A947-70E740481C1C}">
                <a14:useLocalDpi xmlns:a14="http://schemas.microsoft.com/office/drawing/2010/main" val="0"/>
              </a:ext>
            </a:extLst>
          </a:blip>
          <a:srcRect/>
          <a:stretch>
            <a:fillRect/>
          </a:stretch>
        </p:blipFill>
        <p:spPr bwMode="auto">
          <a:xfrm>
            <a:off x="5206813" y="8536533"/>
            <a:ext cx="1527558" cy="703859"/>
          </a:xfrm>
          <a:prstGeom prst="rect">
            <a:avLst/>
          </a:prstGeom>
          <a:noFill/>
          <a:extLst>
            <a:ext uri="{909E8E84-426E-40DD-AFC4-6F175D3DCCD1}">
              <a14:hiddenFill xmlns:a14="http://schemas.microsoft.com/office/drawing/2010/main">
                <a:solidFill>
                  <a:srgbClr val="FFFFFF"/>
                </a:solidFill>
              </a14:hiddenFill>
            </a:ext>
          </a:extLst>
        </p:spPr>
      </p:pic>
      <p:cxnSp>
        <p:nvCxnSpPr>
          <p:cNvPr id="95" name="Straight Arrow Connector 94"/>
          <p:cNvCxnSpPr/>
          <p:nvPr/>
        </p:nvCxnSpPr>
        <p:spPr>
          <a:xfrm>
            <a:off x="1801900" y="8913440"/>
            <a:ext cx="661048"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90745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oljeZBesedilom 2"/>
          <p:cNvSpPr txBox="1"/>
          <p:nvPr/>
        </p:nvSpPr>
        <p:spPr>
          <a:xfrm>
            <a:off x="188640" y="200472"/>
            <a:ext cx="2736304" cy="1384995"/>
          </a:xfrm>
          <a:prstGeom prst="rect">
            <a:avLst/>
          </a:prstGeom>
          <a:solidFill>
            <a:srgbClr val="CDE88A"/>
          </a:solidFill>
          <a:ln w="6350">
            <a:noFill/>
          </a:ln>
        </p:spPr>
        <p:txBody>
          <a:bodyPr wrap="square" rtlCol="0">
            <a:spAutoFit/>
          </a:bodyPr>
          <a:lstStyle/>
          <a:p>
            <a:pPr>
              <a:buSzPct val="110000"/>
            </a:pPr>
            <a:r>
              <a:rPr lang="sl-SI" sz="900" b="1" dirty="0" smtClean="0">
                <a:solidFill>
                  <a:schemeClr val="accent3">
                    <a:lumMod val="50000"/>
                  </a:schemeClr>
                </a:solidFill>
                <a:latin typeface="Arial" pitchFamily="34" charset="0"/>
                <a:ea typeface="Malgun Gothic" pitchFamily="34" charset="-127"/>
                <a:cs typeface="Arial" pitchFamily="34" charset="0"/>
              </a:rPr>
              <a:t>HOMOMORFIZMI KOLOBARJEV</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taka preslikava da ustreza:</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bijektivni homomorfizem je </a:t>
            </a:r>
            <a:r>
              <a:rPr lang="sl-SI" sz="800" b="1" dirty="0" smtClean="0">
                <a:latin typeface="Arial" pitchFamily="34" charset="0"/>
                <a:ea typeface="Malgun Gothic" pitchFamily="34" charset="-127"/>
                <a:cs typeface="Arial" pitchFamily="34" charset="0"/>
              </a:rPr>
              <a:t>izomorfizem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pri </a:t>
            </a:r>
            <a:r>
              <a:rPr lang="sl-SI" sz="800" b="1" dirty="0" smtClean="0">
                <a:latin typeface="Arial" pitchFamily="34" charset="0"/>
                <a:ea typeface="Malgun Gothic" pitchFamily="34" charset="-127"/>
                <a:cs typeface="Arial" pitchFamily="34" charset="0"/>
              </a:rPr>
              <a:t>kolobarjih z enoto </a:t>
            </a:r>
            <a:r>
              <a:rPr lang="sl-SI" sz="800" dirty="0" smtClean="0">
                <a:latin typeface="Arial" pitchFamily="34" charset="0"/>
                <a:ea typeface="Malgun Gothic" pitchFamily="34" charset="-127"/>
                <a:cs typeface="Arial" pitchFamily="34" charset="0"/>
              </a:rPr>
              <a:t>multiplikativna </a:t>
            </a:r>
            <a:r>
              <a:rPr lang="sl-SI" sz="800" b="1" dirty="0" smtClean="0">
                <a:latin typeface="Arial" pitchFamily="34" charset="0"/>
                <a:ea typeface="Malgun Gothic" pitchFamily="34" charset="-127"/>
                <a:cs typeface="Arial" pitchFamily="34" charset="0"/>
              </a:rPr>
              <a:t>enota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multiplikativno </a:t>
            </a:r>
            <a:r>
              <a:rPr lang="sl-SI" sz="800" b="1" dirty="0" smtClean="0">
                <a:latin typeface="Arial" pitchFamily="34" charset="0"/>
                <a:ea typeface="Malgun Gothic" pitchFamily="34" charset="-127"/>
                <a:cs typeface="Arial" pitchFamily="34" charset="0"/>
              </a:rPr>
              <a:t>enoto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kompozitum </a:t>
            </a:r>
            <a:r>
              <a:rPr lang="sl-SI" sz="800" dirty="0" smtClean="0">
                <a:latin typeface="Arial" pitchFamily="34" charset="0"/>
                <a:ea typeface="Malgun Gothic" pitchFamily="34" charset="-127"/>
                <a:cs typeface="Arial" pitchFamily="34" charset="0"/>
              </a:rPr>
              <a:t>dveh homomorfizmov oz. izomorfizmov je spet homomorfizem oz. izomorfizem</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inverz </a:t>
            </a:r>
            <a:r>
              <a:rPr lang="sl-SI" sz="800" dirty="0" smtClean="0">
                <a:latin typeface="Arial" pitchFamily="34" charset="0"/>
                <a:ea typeface="Malgun Gothic" pitchFamily="34" charset="-127"/>
                <a:cs typeface="Arial" pitchFamily="34" charset="0"/>
              </a:rPr>
              <a:t>izomorfizma je </a:t>
            </a:r>
            <a:r>
              <a:rPr lang="sl-SI" sz="800" b="1" dirty="0" smtClean="0">
                <a:latin typeface="Arial" pitchFamily="34" charset="0"/>
                <a:ea typeface="Malgun Gothic" pitchFamily="34" charset="-127"/>
                <a:cs typeface="Arial" pitchFamily="34" charset="0"/>
              </a:rPr>
              <a:t>izomorfizem</a:t>
            </a: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178" y="581400"/>
            <a:ext cx="1172216" cy="1669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28800" y="575274"/>
            <a:ext cx="1168203" cy="1730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PoljeZBesedilom 2"/>
          <p:cNvSpPr txBox="1"/>
          <p:nvPr/>
        </p:nvSpPr>
        <p:spPr>
          <a:xfrm>
            <a:off x="3068960" y="200472"/>
            <a:ext cx="3600400" cy="230832"/>
          </a:xfrm>
          <a:prstGeom prst="rect">
            <a:avLst/>
          </a:prstGeom>
          <a:solidFill>
            <a:srgbClr val="C7D260"/>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Obsegi in polja</a:t>
            </a:r>
            <a:endParaRPr lang="sl-SI" sz="1000" dirty="0">
              <a:latin typeface="Cascadia Mono SemiBold" pitchFamily="49" charset="0"/>
              <a:cs typeface="Cascadia Mono SemiBold" pitchFamily="49" charset="0"/>
            </a:endParaRPr>
          </a:p>
        </p:txBody>
      </p:sp>
      <p:sp>
        <p:nvSpPr>
          <p:cNvPr id="6" name="PoljeZBesedilom 2"/>
          <p:cNvSpPr txBox="1"/>
          <p:nvPr/>
        </p:nvSpPr>
        <p:spPr>
          <a:xfrm>
            <a:off x="3068960" y="514711"/>
            <a:ext cx="3600400" cy="1631216"/>
          </a:xfrm>
          <a:prstGeom prst="rect">
            <a:avLst/>
          </a:prstGeom>
          <a:solidFill>
            <a:schemeClr val="accent3">
              <a:lumMod val="60000"/>
              <a:lumOff val="40000"/>
            </a:schemeClr>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 obsegih lahko elemente tudi delimo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množica neničelnih elementov je </a:t>
            </a:r>
            <a:r>
              <a:rPr lang="sl-SI" sz="800" b="1" dirty="0" smtClean="0">
                <a:latin typeface="Arial" pitchFamily="34" charset="0"/>
                <a:ea typeface="Malgun Gothic" pitchFamily="34" charset="-127"/>
                <a:cs typeface="Arial" pitchFamily="34" charset="0"/>
              </a:rPr>
              <a:t>grupa </a:t>
            </a:r>
            <a:r>
              <a:rPr lang="sl-SI" sz="800" dirty="0" smtClean="0">
                <a:latin typeface="Arial" pitchFamily="34" charset="0"/>
                <a:ea typeface="Malgun Gothic" pitchFamily="34" charset="-127"/>
                <a:cs typeface="Arial" pitchFamily="34" charset="0"/>
              </a:rPr>
              <a:t>za množenje</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polje: </a:t>
            </a:r>
            <a:r>
              <a:rPr lang="sl-SI" sz="800" dirty="0" smtClean="0">
                <a:latin typeface="Arial" pitchFamily="34" charset="0"/>
                <a:ea typeface="Malgun Gothic" pitchFamily="34" charset="-127"/>
                <a:cs typeface="Arial" pitchFamily="34" charset="0"/>
              </a:rPr>
              <a:t>komutativen obseg</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drugačna definicija: </a:t>
            </a:r>
            <a:r>
              <a:rPr lang="sl-SI" sz="800" b="1" dirty="0" smtClean="0">
                <a:latin typeface="Arial" pitchFamily="34" charset="0"/>
                <a:ea typeface="Malgun Gothic" pitchFamily="34" charset="-127"/>
                <a:cs typeface="Arial" pitchFamily="34" charset="0"/>
              </a:rPr>
              <a:t>asociativen</a:t>
            </a:r>
            <a:r>
              <a:rPr lang="sl-SI" sz="800" dirty="0" smtClean="0">
                <a:latin typeface="Arial" pitchFamily="34" charset="0"/>
                <a:ea typeface="Malgun Gothic" pitchFamily="34" charset="-127"/>
                <a:cs typeface="Arial" pitchFamily="34" charset="0"/>
              </a:rPr>
              <a:t> kolobar z </a:t>
            </a:r>
            <a:r>
              <a:rPr lang="sl-SI" sz="800" b="1" dirty="0" smtClean="0">
                <a:latin typeface="Arial" pitchFamily="34" charset="0"/>
                <a:ea typeface="Malgun Gothic" pitchFamily="34" charset="-127"/>
                <a:cs typeface="Arial" pitchFamily="34" charset="0"/>
              </a:rPr>
              <a:t>enoto</a:t>
            </a:r>
            <a:r>
              <a:rPr lang="sl-SI" sz="800" dirty="0" smtClean="0">
                <a:latin typeface="Arial" pitchFamily="34" charset="0"/>
                <a:ea typeface="Malgun Gothic" pitchFamily="34" charset="-127"/>
                <a:cs typeface="Arial" pitchFamily="34" charset="0"/>
              </a:rPr>
              <a:t> kjer je vsak neničelen element </a:t>
            </a:r>
            <a:r>
              <a:rPr lang="sl-SI" sz="800" b="1" dirty="0" smtClean="0">
                <a:latin typeface="Arial" pitchFamily="34" charset="0"/>
                <a:ea typeface="Malgun Gothic" pitchFamily="34" charset="-127"/>
                <a:cs typeface="Arial" pitchFamily="34" charset="0"/>
              </a:rPr>
              <a:t>obrnljiv</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podobseg: </a:t>
            </a:r>
            <a:r>
              <a:rPr lang="sl-SI" sz="800" dirty="0" smtClean="0">
                <a:latin typeface="Arial" pitchFamily="34" charset="0"/>
                <a:ea typeface="Malgun Gothic" pitchFamily="34" charset="-127"/>
                <a:cs typeface="Arial" pitchFamily="34" charset="0"/>
              </a:rPr>
              <a:t>taka podmnožica ki je zaprta za odštevanje in deljenje</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podpolje:  </a:t>
            </a:r>
            <a:r>
              <a:rPr lang="sl-SI" sz="800" dirty="0" smtClean="0">
                <a:latin typeface="Arial" pitchFamily="34" charset="0"/>
                <a:ea typeface="Malgun Gothic" pitchFamily="34" charset="-127"/>
                <a:cs typeface="Arial" pitchFamily="34" charset="0"/>
              </a:rPr>
              <a:t>komutativen podobseg</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imamo </a:t>
            </a:r>
            <a:r>
              <a:rPr lang="sl-SI" sz="800" b="1" dirty="0" smtClean="0">
                <a:latin typeface="Arial" pitchFamily="34" charset="0"/>
                <a:ea typeface="Malgun Gothic" pitchFamily="34" charset="-127"/>
                <a:cs typeface="Arial" pitchFamily="34" charset="0"/>
              </a:rPr>
              <a:t>homomorfizem </a:t>
            </a:r>
            <a:r>
              <a:rPr lang="sl-SI" sz="800" dirty="0" smtClean="0">
                <a:latin typeface="Arial" pitchFamily="34" charset="0"/>
                <a:ea typeface="Malgun Gothic" pitchFamily="34" charset="-127"/>
                <a:cs typeface="Arial" pitchFamily="34" charset="0"/>
              </a:rPr>
              <a:t>polj in obsegov ki slika iz obsega v obseg</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bijektivni homomorfizem je </a:t>
            </a:r>
            <a:r>
              <a:rPr lang="sl-SI" sz="800" b="1" dirty="0" smtClean="0">
                <a:latin typeface="Arial" pitchFamily="34" charset="0"/>
                <a:ea typeface="Malgun Gothic" pitchFamily="34" charset="-127"/>
                <a:cs typeface="Arial" pitchFamily="34" charset="0"/>
              </a:rPr>
              <a:t>izomorfizem</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inverz </a:t>
            </a:r>
            <a:r>
              <a:rPr lang="sl-SI" sz="800" dirty="0" smtClean="0">
                <a:latin typeface="Arial" pitchFamily="34" charset="0"/>
                <a:ea typeface="Malgun Gothic" pitchFamily="34" charset="-127"/>
                <a:cs typeface="Arial" pitchFamily="34" charset="0"/>
              </a:rPr>
              <a:t>izomorfizma je </a:t>
            </a:r>
            <a:r>
              <a:rPr lang="sl-SI" sz="800" b="1" dirty="0" smtClean="0">
                <a:latin typeface="Arial" pitchFamily="34" charset="0"/>
                <a:ea typeface="Malgun Gothic" pitchFamily="34" charset="-127"/>
                <a:cs typeface="Arial" pitchFamily="34" charset="0"/>
              </a:rPr>
              <a:t>izomorfizem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je </a:t>
            </a:r>
            <a:r>
              <a:rPr lang="sl-SI" sz="800" b="1" dirty="0" smtClean="0">
                <a:latin typeface="Arial" pitchFamily="34" charset="0"/>
                <a:ea typeface="Malgun Gothic" pitchFamily="34" charset="-127"/>
                <a:cs typeface="Arial" pitchFamily="34" charset="0"/>
              </a:rPr>
              <a:t>f</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K</a:t>
            </a:r>
            <a:r>
              <a:rPr lang="sl-SI" sz="800" dirty="0" smtClean="0">
                <a:latin typeface="Arial" pitchFamily="34" charset="0"/>
                <a:ea typeface="Malgun Gothic" pitchFamily="34" charset="-127"/>
                <a:cs typeface="Arial" pitchFamily="34" charset="0"/>
              </a:rPr>
              <a:t> </a:t>
            </a:r>
            <a:r>
              <a:rPr lang="sl-SI" sz="9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L</a:t>
            </a:r>
            <a:r>
              <a:rPr lang="sl-SI" sz="800" dirty="0" smtClean="0">
                <a:latin typeface="Arial" pitchFamily="34" charset="0"/>
                <a:ea typeface="Malgun Gothic" pitchFamily="34" charset="-127"/>
                <a:cs typeface="Arial" pitchFamily="34" charset="0"/>
              </a:rPr>
              <a:t> homomorfizem potem je </a:t>
            </a:r>
            <a:r>
              <a:rPr lang="sl-SI" sz="800" b="1" dirty="0" smtClean="0">
                <a:latin typeface="Arial" pitchFamily="34" charset="0"/>
                <a:ea typeface="Malgun Gothic" pitchFamily="34" charset="-127"/>
                <a:cs typeface="Arial" pitchFamily="34" charset="0"/>
              </a:rPr>
              <a:t>f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podobseg</a:t>
            </a:r>
            <a:r>
              <a:rPr lang="sl-SI" sz="800" dirty="0" smtClean="0">
                <a:latin typeface="Arial" pitchFamily="34" charset="0"/>
                <a:ea typeface="Malgun Gothic" pitchFamily="34" charset="-127"/>
                <a:cs typeface="Arial" pitchFamily="34" charset="0"/>
              </a:rPr>
              <a:t> v </a:t>
            </a:r>
            <a:r>
              <a:rPr lang="sl-SI" sz="800" b="1" dirty="0" smtClean="0">
                <a:latin typeface="Arial" pitchFamily="34" charset="0"/>
                <a:ea typeface="Malgun Gothic" pitchFamily="34" charset="-127"/>
                <a:cs typeface="Arial" pitchFamily="34" charset="0"/>
              </a:rPr>
              <a:t>L </a:t>
            </a:r>
            <a:r>
              <a:rPr lang="sl-SI" sz="800" dirty="0" smtClean="0">
                <a:latin typeface="Arial" pitchFamily="34" charset="0"/>
                <a:ea typeface="Malgun Gothic" pitchFamily="34" charset="-127"/>
                <a:cs typeface="Arial" pitchFamily="34" charset="0"/>
              </a:rPr>
              <a:t>in če je homomofrizem bijektiven je to izomorfizem torej je </a:t>
            </a:r>
            <a:r>
              <a:rPr lang="sl-SI" sz="800" b="1" dirty="0" smtClean="0">
                <a:latin typeface="Arial" pitchFamily="34" charset="0"/>
                <a:ea typeface="Malgun Gothic" pitchFamily="34" charset="-127"/>
                <a:cs typeface="Arial" pitchFamily="34" charset="0"/>
              </a:rPr>
              <a:t>K</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podobseg</a:t>
            </a:r>
            <a:r>
              <a:rPr lang="sl-SI" sz="800" dirty="0" smtClean="0">
                <a:latin typeface="Arial" pitchFamily="34" charset="0"/>
                <a:ea typeface="Malgun Gothic" pitchFamily="34" charset="-127"/>
                <a:cs typeface="Arial" pitchFamily="34" charset="0"/>
              </a:rPr>
              <a:t> v </a:t>
            </a:r>
            <a:r>
              <a:rPr lang="sl-SI" sz="800" b="1" dirty="0" smtClean="0">
                <a:latin typeface="Arial" pitchFamily="34" charset="0"/>
                <a:ea typeface="Malgun Gothic" pitchFamily="34" charset="-127"/>
                <a:cs typeface="Arial" pitchFamily="34" charset="0"/>
              </a:rPr>
              <a:t>L</a:t>
            </a:r>
          </a:p>
        </p:txBody>
      </p:sp>
      <p:sp>
        <p:nvSpPr>
          <p:cNvPr id="7" name="PoljeZBesedilom 2"/>
          <p:cNvSpPr txBox="1"/>
          <p:nvPr/>
        </p:nvSpPr>
        <p:spPr>
          <a:xfrm>
            <a:off x="4537262" y="2288704"/>
            <a:ext cx="2132098"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vsak homomorfizem obsegov je </a:t>
            </a:r>
            <a:r>
              <a:rPr lang="sl-SI" sz="800" b="1" dirty="0" smtClean="0">
                <a:latin typeface="Arial" pitchFamily="34" charset="0"/>
                <a:ea typeface="Malgun Gothic" pitchFamily="34" charset="-127"/>
                <a:cs typeface="Arial" pitchFamily="34" charset="0"/>
              </a:rPr>
              <a:t>injektiven</a:t>
            </a:r>
          </a:p>
        </p:txBody>
      </p:sp>
      <p:cxnSp>
        <p:nvCxnSpPr>
          <p:cNvPr id="8" name="Straight Arrow Connector 7"/>
          <p:cNvCxnSpPr/>
          <p:nvPr/>
        </p:nvCxnSpPr>
        <p:spPr>
          <a:xfrm>
            <a:off x="4941168" y="2627258"/>
            <a:ext cx="0" cy="192361"/>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889189" y="2936776"/>
            <a:ext cx="2808311" cy="969496"/>
            <a:chOff x="3889189" y="2936776"/>
            <a:chExt cx="2808311" cy="969496"/>
          </a:xfrm>
        </p:grpSpPr>
        <p:sp>
          <p:nvSpPr>
            <p:cNvPr id="10" name="PoljeZBesedilom 2"/>
            <p:cNvSpPr txBox="1"/>
            <p:nvPr/>
          </p:nvSpPr>
          <p:spPr>
            <a:xfrm>
              <a:off x="3889189" y="2936776"/>
              <a:ext cx="2808311" cy="96949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b="1"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205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41062" y="3152799"/>
              <a:ext cx="2704563" cy="710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3" name="PoljeZBesedilom 2"/>
          <p:cNvSpPr txBox="1"/>
          <p:nvPr/>
        </p:nvSpPr>
        <p:spPr>
          <a:xfrm>
            <a:off x="188640" y="1701404"/>
            <a:ext cx="2736304" cy="230832"/>
          </a:xfrm>
          <a:prstGeom prst="rect">
            <a:avLst/>
          </a:prstGeom>
          <a:solidFill>
            <a:srgbClr val="C7D260"/>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Kolobarji v Z</a:t>
            </a:r>
            <a:r>
              <a:rPr lang="sl-SI" sz="1200" baseline="-25000" dirty="0" smtClean="0">
                <a:latin typeface="Cascadia Mono SemiBold" pitchFamily="49" charset="0"/>
                <a:cs typeface="Cascadia Mono SemiBold" pitchFamily="49" charset="0"/>
              </a:rPr>
              <a:t>n</a:t>
            </a:r>
            <a:r>
              <a:rPr lang="sl-SI" sz="900" dirty="0" smtClean="0">
                <a:latin typeface="Cascadia Mono SemiBold" pitchFamily="49" charset="0"/>
                <a:cs typeface="Cascadia Mono SemiBold" pitchFamily="49" charset="0"/>
              </a:rPr>
              <a:t> in F[x]/(p)</a:t>
            </a:r>
            <a:endParaRPr lang="sl-SI" sz="1000" dirty="0">
              <a:latin typeface="Cascadia Mono SemiBold" pitchFamily="49" charset="0"/>
              <a:cs typeface="Cascadia Mono SemiBold" pitchFamily="49" charset="0"/>
            </a:endParaRPr>
          </a:p>
        </p:txBody>
      </p:sp>
      <p:sp>
        <p:nvSpPr>
          <p:cNvPr id="14" name="PoljeZBesedilom 2"/>
          <p:cNvSpPr txBox="1"/>
          <p:nvPr/>
        </p:nvSpPr>
        <p:spPr>
          <a:xfrm>
            <a:off x="188640" y="2000672"/>
            <a:ext cx="1800200" cy="200055"/>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oba sta bolj opisana spodaj pod primeri</a:t>
            </a:r>
            <a:endParaRPr lang="sl-SI" sz="700" dirty="0">
              <a:latin typeface="Arial" pitchFamily="34" charset="0"/>
              <a:ea typeface="Malgun Gothic" pitchFamily="34" charset="-127"/>
              <a:cs typeface="Arial" pitchFamily="34" charset="0"/>
            </a:endParaRPr>
          </a:p>
        </p:txBody>
      </p:sp>
      <p:sp>
        <p:nvSpPr>
          <p:cNvPr id="15" name="PoljeZBesedilom 2"/>
          <p:cNvSpPr txBox="1"/>
          <p:nvPr/>
        </p:nvSpPr>
        <p:spPr>
          <a:xfrm>
            <a:off x="3952225" y="4016896"/>
            <a:ext cx="1709024" cy="646331"/>
          </a:xfrm>
          <a:prstGeom prst="rect">
            <a:avLst/>
          </a:prstGeom>
          <a:solidFill>
            <a:schemeClr val="accent2">
              <a:lumMod val="20000"/>
              <a:lumOff val="80000"/>
            </a:schemeClr>
          </a:solidFill>
          <a:ln w="6350">
            <a:noFill/>
          </a:ln>
        </p:spPr>
        <p:txBody>
          <a:bodyPr wrap="square" rtlCol="0">
            <a:spAutoFit/>
          </a:bodyPr>
          <a:lstStyle/>
          <a:p>
            <a:pPr>
              <a:buSzPct val="110000"/>
            </a:pPr>
            <a:r>
              <a:rPr lang="sl-SI" sz="900" b="1" dirty="0" smtClean="0">
                <a:solidFill>
                  <a:srgbClr val="740000"/>
                </a:solidFill>
                <a:latin typeface="Arial" pitchFamily="34" charset="0"/>
                <a:ea typeface="Malgun Gothic" pitchFamily="34" charset="-127"/>
                <a:cs typeface="Arial" pitchFamily="34" charset="0"/>
              </a:rPr>
              <a:t>Linearna diofantska enačba</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algn="ctr">
              <a:buSzPct val="110000"/>
            </a:pPr>
            <a:r>
              <a:rPr lang="sl-SI" sz="800" dirty="0" smtClean="0">
                <a:latin typeface="Arial" pitchFamily="34" charset="0"/>
                <a:ea typeface="Malgun Gothic" pitchFamily="34" charset="-127"/>
                <a:cs typeface="Arial" pitchFamily="34" charset="0"/>
              </a:rPr>
              <a:t>če sta števili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tuji</a:t>
            </a:r>
            <a:r>
              <a:rPr lang="sl-SI" sz="800" dirty="0" smtClean="0">
                <a:latin typeface="Arial" pitchFamily="34" charset="0"/>
                <a:ea typeface="Malgun Gothic" pitchFamily="34" charset="-127"/>
                <a:cs typeface="Arial" pitchFamily="34" charset="0"/>
              </a:rPr>
              <a:t> potem obstajata števili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y</a:t>
            </a:r>
            <a:r>
              <a:rPr lang="sl-SI" sz="800" dirty="0" smtClean="0">
                <a:latin typeface="Arial" pitchFamily="34" charset="0"/>
                <a:ea typeface="Malgun Gothic" pitchFamily="34" charset="-127"/>
                <a:cs typeface="Arial" pitchFamily="34" charset="0"/>
              </a:rPr>
              <a:t> da velja </a:t>
            </a:r>
          </a:p>
          <a:p>
            <a:pPr algn="ctr">
              <a:buSzPct val="110000"/>
            </a:pP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by</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1</a:t>
            </a:r>
          </a:p>
        </p:txBody>
      </p:sp>
      <p:sp>
        <p:nvSpPr>
          <p:cNvPr id="16" name="PoljeZBesedilom 2"/>
          <p:cNvSpPr txBox="1"/>
          <p:nvPr/>
        </p:nvSpPr>
        <p:spPr>
          <a:xfrm>
            <a:off x="218620" y="2288704"/>
            <a:ext cx="2742018" cy="1523494"/>
          </a:xfrm>
          <a:prstGeom prst="rect">
            <a:avLst/>
          </a:prstGeom>
          <a:solidFill>
            <a:srgbClr val="EFFBC5"/>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Kolobar Z</a:t>
            </a:r>
            <a:r>
              <a:rPr lang="sl-SI" sz="1100" b="1" baseline="-25000" dirty="0" smtClean="0">
                <a:solidFill>
                  <a:srgbClr val="C00000"/>
                </a:solidFill>
                <a:latin typeface="Arial" pitchFamily="34" charset="0"/>
                <a:ea typeface="Malgun Gothic" pitchFamily="34" charset="-127"/>
                <a:cs typeface="Arial" pitchFamily="34" charset="0"/>
              </a:rPr>
              <a:t>n</a:t>
            </a:r>
          </a:p>
          <a:p>
            <a:pPr>
              <a:buSzPct val="110000"/>
            </a:pPr>
            <a:endParaRPr lang="sl-SI" sz="200" b="1" dirty="0" smtClean="0">
              <a:solidFill>
                <a:srgbClr val="C00000"/>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množica od </a:t>
            </a:r>
            <a:r>
              <a:rPr lang="sl-SI" sz="800" b="1" dirty="0" smtClean="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 do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1</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operaciji seštevanja in množenja sta po </a:t>
            </a:r>
            <a:r>
              <a:rPr lang="sl-SI" sz="800" b="1" dirty="0" smtClean="0">
                <a:latin typeface="Arial" pitchFamily="34" charset="0"/>
                <a:ea typeface="Malgun Gothic" pitchFamily="34" charset="-127"/>
                <a:cs typeface="Arial" pitchFamily="34" charset="0"/>
              </a:rPr>
              <a:t>modulu</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mod</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je ostanek pri seštevanju oz množenju z n</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komutativen</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asociativen</a:t>
            </a:r>
            <a:r>
              <a:rPr lang="sl-SI" sz="800" dirty="0" smtClean="0">
                <a:latin typeface="Arial" pitchFamily="34" charset="0"/>
                <a:ea typeface="Malgun Gothic" pitchFamily="34" charset="-127"/>
                <a:cs typeface="Arial" pitchFamily="34" charset="0"/>
              </a:rPr>
              <a:t> kolobar z enoto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aditivna enota: </a:t>
            </a:r>
            <a:r>
              <a:rPr lang="sl-SI" sz="800" b="1" dirty="0" smtClean="0">
                <a:latin typeface="Arial" pitchFamily="34" charset="0"/>
                <a:ea typeface="Malgun Gothic" pitchFamily="34" charset="-127"/>
                <a:cs typeface="Arial" pitchFamily="34" charset="0"/>
              </a:rPr>
              <a:t>0</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multiplikativna enota: </a:t>
            </a:r>
            <a:r>
              <a:rPr lang="sl-SI" sz="800" b="1" dirty="0" smtClean="0">
                <a:latin typeface="Arial" pitchFamily="34" charset="0"/>
                <a:ea typeface="Malgun Gothic" pitchFamily="34" charset="-127"/>
                <a:cs typeface="Arial" pitchFamily="34" charset="0"/>
              </a:rPr>
              <a:t>1</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aditivni inverz: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obseg: </a:t>
            </a:r>
            <a:r>
              <a:rPr lang="sl-SI" sz="800" dirty="0" smtClean="0">
                <a:latin typeface="Arial" pitchFamily="34" charset="0"/>
                <a:ea typeface="Malgun Gothic" pitchFamily="34" charset="-127"/>
                <a:cs typeface="Arial" pitchFamily="34" charset="0"/>
              </a:rPr>
              <a:t>kadar n praštevilo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preslikava iz Z v Z</a:t>
            </a:r>
            <a:r>
              <a:rPr lang="sl-SI" sz="1000" baseline="-25000" dirty="0" smtClean="0">
                <a:latin typeface="Arial" pitchFamily="34" charset="0"/>
                <a:ea typeface="Malgun Gothic" pitchFamily="34" charset="-127"/>
                <a:cs typeface="Arial" pitchFamily="34" charset="0"/>
              </a:rPr>
              <a:t>n </a:t>
            </a:r>
            <a:r>
              <a:rPr lang="sl-SI" sz="800" dirty="0" smtClean="0">
                <a:latin typeface="Arial" pitchFamily="34" charset="0"/>
                <a:ea typeface="Malgun Gothic" pitchFamily="34" charset="-127"/>
                <a:cs typeface="Arial" pitchFamily="34" charset="0"/>
              </a:rPr>
              <a:t>je </a:t>
            </a:r>
            <a:r>
              <a:rPr lang="sl-SI" sz="800" b="1" dirty="0" smtClean="0">
                <a:latin typeface="Arial" pitchFamily="34" charset="0"/>
                <a:ea typeface="Malgun Gothic" pitchFamily="34" charset="-127"/>
                <a:cs typeface="Arial" pitchFamily="34" charset="0"/>
              </a:rPr>
              <a:t>homomorfizem</a:t>
            </a:r>
            <a:endParaRPr lang="sl-SI" sz="1000" b="1" baseline="-250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p:txBody>
      </p:sp>
      <p:sp>
        <p:nvSpPr>
          <p:cNvPr id="17" name="PoljeZBesedilom 2"/>
          <p:cNvSpPr txBox="1"/>
          <p:nvPr/>
        </p:nvSpPr>
        <p:spPr>
          <a:xfrm>
            <a:off x="188640" y="3890917"/>
            <a:ext cx="3600401" cy="1246495"/>
          </a:xfrm>
          <a:prstGeom prst="rect">
            <a:avLst/>
          </a:prstGeom>
          <a:solidFill>
            <a:srgbClr val="EFFBC5"/>
          </a:solidFill>
          <a:ln w="6350">
            <a:noFill/>
          </a:ln>
        </p:spPr>
        <p:txBody>
          <a:bodyPr wrap="square" rtlCol="0">
            <a:spAutoFit/>
          </a:bodyPr>
          <a:lstStyle/>
          <a:p>
            <a:pPr>
              <a:buSzPct val="110000"/>
            </a:pPr>
            <a:r>
              <a:rPr lang="sl-SI" sz="900" b="1" dirty="0">
                <a:solidFill>
                  <a:srgbClr val="C00000"/>
                </a:solidFill>
                <a:latin typeface="Arial" pitchFamily="34" charset="0"/>
                <a:ea typeface="Malgun Gothic" pitchFamily="34" charset="-127"/>
                <a:cs typeface="Arial" pitchFamily="34" charset="0"/>
              </a:rPr>
              <a:t>Kolobarji F[x]/(p)</a:t>
            </a:r>
          </a:p>
          <a:p>
            <a:pPr>
              <a:buSzPct val="110000"/>
            </a:pPr>
            <a:endParaRPr lang="sl-SI" sz="200" b="1" dirty="0" smtClean="0">
              <a:solidFill>
                <a:srgbClr val="C00000"/>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množica </a:t>
            </a:r>
            <a:r>
              <a:rPr lang="sl-SI" sz="800" b="1" dirty="0" smtClean="0">
                <a:latin typeface="Arial" pitchFamily="34" charset="0"/>
                <a:ea typeface="Malgun Gothic" pitchFamily="34" charset="-127"/>
                <a:cs typeface="Arial" pitchFamily="34" charset="0"/>
              </a:rPr>
              <a:t>polinomov</a:t>
            </a:r>
            <a:r>
              <a:rPr lang="sl-SI" sz="800" dirty="0" smtClean="0">
                <a:latin typeface="Arial" pitchFamily="34" charset="0"/>
                <a:ea typeface="Malgun Gothic" pitchFamily="34" charset="-127"/>
                <a:cs typeface="Arial" pitchFamily="34" charset="0"/>
              </a:rPr>
              <a:t> z spremenljivko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in koeficienti iz F</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F</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komutativen</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asociativen</a:t>
            </a:r>
            <a:r>
              <a:rPr lang="sl-SI" sz="800" dirty="0" smtClean="0">
                <a:latin typeface="Arial" pitchFamily="34" charset="0"/>
                <a:ea typeface="Malgun Gothic" pitchFamily="34" charset="-127"/>
                <a:cs typeface="Arial" pitchFamily="34" charset="0"/>
              </a:rPr>
              <a:t> kolobar z enoto</a:t>
            </a:r>
          </a:p>
          <a:p>
            <a:pPr marL="171450" indent="-171450">
              <a:buSzPct val="110000"/>
              <a:buFont typeface="Arial" pitchFamily="34" charset="0"/>
              <a:buChar char="→"/>
            </a:pPr>
            <a:r>
              <a:rPr lang="sl-SI" sz="800" b="1" dirty="0">
                <a:latin typeface="Arial" pitchFamily="34" charset="0"/>
                <a:ea typeface="Malgun Gothic" pitchFamily="34" charset="-127"/>
                <a:cs typeface="Arial" pitchFamily="34" charset="0"/>
              </a:rPr>
              <a:t>F</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x</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p</a:t>
            </a:r>
            <a:r>
              <a:rPr lang="sl-SI" sz="800" dirty="0" smtClean="0">
                <a:latin typeface="Arial" pitchFamily="34" charset="0"/>
                <a:ea typeface="Malgun Gothic" pitchFamily="34" charset="-127"/>
                <a:cs typeface="Arial" pitchFamily="34" charset="0"/>
              </a:rPr>
              <a:t>) je množica vseh polinomov iz </a:t>
            </a:r>
            <a:r>
              <a:rPr lang="sl-SI" sz="800" b="1" dirty="0" smtClean="0">
                <a:latin typeface="Arial" pitchFamily="34" charset="0"/>
                <a:ea typeface="Malgun Gothic" pitchFamily="34" charset="-127"/>
                <a:cs typeface="Arial" pitchFamily="34" charset="0"/>
              </a:rPr>
              <a:t>F</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nižje stopnje od p</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množenje definiramo kot </a:t>
            </a:r>
            <a:r>
              <a:rPr lang="sl-SI" sz="800" b="1" dirty="0" smtClean="0">
                <a:latin typeface="Arial" pitchFamily="34" charset="0"/>
                <a:ea typeface="Malgun Gothic" pitchFamily="34" charset="-127"/>
                <a:cs typeface="Arial" pitchFamily="34" charset="0"/>
              </a:rPr>
              <a:t>ostanek</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deljenju</a:t>
            </a:r>
            <a:r>
              <a:rPr lang="sl-SI" sz="800" dirty="0" smtClean="0">
                <a:latin typeface="Arial" pitchFamily="34" charset="0"/>
                <a:ea typeface="Malgun Gothic" pitchFamily="34" charset="-127"/>
                <a:cs typeface="Arial" pitchFamily="34" charset="0"/>
              </a:rPr>
              <a:t> polinoma </a:t>
            </a:r>
            <a:r>
              <a:rPr lang="sl-SI" sz="800" dirty="0">
                <a:latin typeface="Arial" pitchFamily="34" charset="0"/>
                <a:ea typeface="Malgun Gothic" pitchFamily="34" charset="-127"/>
                <a:cs typeface="Arial" pitchFamily="34" charset="0"/>
              </a:rPr>
              <a:t>s</a:t>
            </a:r>
            <a:r>
              <a:rPr lang="sl-SI" sz="800" dirty="0" smtClean="0">
                <a:latin typeface="Arial" pitchFamily="34" charset="0"/>
                <a:ea typeface="Malgun Gothic" pitchFamily="34" charset="-127"/>
                <a:cs typeface="Arial" pitchFamily="34" charset="0"/>
              </a:rPr>
              <a:t> polinomom p</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preslikava iz prvega v drugega je </a:t>
            </a:r>
            <a:r>
              <a:rPr lang="sl-SI" sz="800" b="1" dirty="0" smtClean="0">
                <a:latin typeface="Arial" pitchFamily="34" charset="0"/>
                <a:ea typeface="Malgun Gothic" pitchFamily="34" charset="-127"/>
                <a:cs typeface="Arial" pitchFamily="34" charset="0"/>
              </a:rPr>
              <a:t>homomorfizem</a:t>
            </a: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polinom je </a:t>
            </a:r>
            <a:r>
              <a:rPr lang="sl-SI" sz="800" b="1" dirty="0" smtClean="0">
                <a:latin typeface="Arial" pitchFamily="34" charset="0"/>
                <a:ea typeface="Malgun Gothic" pitchFamily="34" charset="-127"/>
                <a:cs typeface="Arial" pitchFamily="34" charset="0"/>
              </a:rPr>
              <a:t>razcepen</a:t>
            </a:r>
            <a:r>
              <a:rPr lang="sl-SI" sz="800" dirty="0" smtClean="0">
                <a:latin typeface="Arial" pitchFamily="34" charset="0"/>
                <a:ea typeface="Malgun Gothic" pitchFamily="34" charset="-127"/>
                <a:cs typeface="Arial" pitchFamily="34" charset="0"/>
              </a:rPr>
              <a:t> če obstajata polinoma </a:t>
            </a:r>
            <a:r>
              <a:rPr lang="sl-SI" sz="800" b="1" dirty="0" smtClean="0">
                <a:latin typeface="Arial" pitchFamily="34" charset="0"/>
                <a:ea typeface="Malgun Gothic" pitchFamily="34" charset="-127"/>
                <a:cs typeface="Arial" pitchFamily="34" charset="0"/>
              </a:rPr>
              <a:t>k</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q</a:t>
            </a:r>
            <a:r>
              <a:rPr lang="sl-SI" sz="800" dirty="0" smtClean="0">
                <a:latin typeface="Arial" pitchFamily="34" charset="0"/>
                <a:ea typeface="Malgun Gothic" pitchFamily="34" charset="-127"/>
                <a:cs typeface="Arial" pitchFamily="34" charset="0"/>
              </a:rPr>
              <a:t> da velja </a:t>
            </a:r>
            <a:r>
              <a:rPr lang="sl-SI" sz="800" b="1" dirty="0" smtClean="0">
                <a:latin typeface="Arial" pitchFamily="34" charset="0"/>
                <a:ea typeface="Malgun Gothic" pitchFamily="34" charset="-127"/>
                <a:cs typeface="Arial" pitchFamily="34" charset="0"/>
              </a:rPr>
              <a:t>p</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k q</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polinom ki ni razcepen je </a:t>
            </a:r>
            <a:r>
              <a:rPr lang="sl-SI" sz="800" b="1" dirty="0" smtClean="0">
                <a:latin typeface="Arial" pitchFamily="34" charset="0"/>
                <a:ea typeface="Malgun Gothic" pitchFamily="34" charset="-127"/>
                <a:cs typeface="Arial" pitchFamily="34" charset="0"/>
              </a:rPr>
              <a:t>nerazcepen</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obseg: </a:t>
            </a:r>
            <a:r>
              <a:rPr lang="sl-SI" sz="800" dirty="0" smtClean="0">
                <a:latin typeface="Arial" pitchFamily="34" charset="0"/>
                <a:ea typeface="Malgun Gothic" pitchFamily="34" charset="-127"/>
                <a:cs typeface="Arial" pitchFamily="34" charset="0"/>
              </a:rPr>
              <a:t>kadar polinom p nerazcepen</a:t>
            </a:r>
          </a:p>
        </p:txBody>
      </p:sp>
      <p:sp>
        <p:nvSpPr>
          <p:cNvPr id="18" name="PoljeZBesedilom 2"/>
          <p:cNvSpPr txBox="1"/>
          <p:nvPr/>
        </p:nvSpPr>
        <p:spPr>
          <a:xfrm>
            <a:off x="2637063" y="3172042"/>
            <a:ext cx="1108262" cy="307777"/>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konstantni</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linearni</a:t>
            </a:r>
            <a:r>
              <a:rPr lang="sl-SI" sz="700" dirty="0" smtClean="0">
                <a:latin typeface="Arial" pitchFamily="34" charset="0"/>
                <a:ea typeface="Malgun Gothic" pitchFamily="34" charset="-127"/>
                <a:cs typeface="Arial" pitchFamily="34" charset="0"/>
              </a:rPr>
              <a:t> polinomi so nerazcepni</a:t>
            </a:r>
            <a:endParaRPr lang="sl-SI" sz="700" dirty="0">
              <a:latin typeface="Arial" pitchFamily="34" charset="0"/>
              <a:ea typeface="Malgun Gothic" pitchFamily="34" charset="-127"/>
              <a:cs typeface="Arial" pitchFamily="34" charset="0"/>
            </a:endParaRPr>
          </a:p>
        </p:txBody>
      </p:sp>
      <p:sp>
        <p:nvSpPr>
          <p:cNvPr id="19" name="PoljeZBesedilom 2"/>
          <p:cNvSpPr txBox="1"/>
          <p:nvPr/>
        </p:nvSpPr>
        <p:spPr>
          <a:xfrm>
            <a:off x="2794845" y="2327209"/>
            <a:ext cx="1584176" cy="415498"/>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ni </a:t>
            </a:r>
            <a:r>
              <a:rPr lang="sl-SI" sz="700" b="1" dirty="0" smtClean="0">
                <a:latin typeface="Arial" pitchFamily="34" charset="0"/>
                <a:ea typeface="Malgun Gothic" pitchFamily="34" charset="-127"/>
                <a:cs typeface="Arial" pitchFamily="34" charset="0"/>
              </a:rPr>
              <a:t>obseg</a:t>
            </a:r>
            <a:r>
              <a:rPr lang="sl-SI" sz="700" dirty="0" smtClean="0">
                <a:latin typeface="Arial" pitchFamily="34" charset="0"/>
                <a:ea typeface="Malgun Gothic" pitchFamily="34" charset="-127"/>
                <a:cs typeface="Arial" pitchFamily="34" charset="0"/>
              </a:rPr>
              <a:t> zato ker bi če ne obstajala taka elementa da </a:t>
            </a:r>
            <a:r>
              <a:rPr lang="sl-SI" sz="700" b="1" dirty="0" smtClean="0">
                <a:latin typeface="Arial" pitchFamily="34" charset="0"/>
                <a:ea typeface="Malgun Gothic" pitchFamily="34" charset="-127"/>
                <a:cs typeface="Arial" pitchFamily="34" charset="0"/>
              </a:rPr>
              <a:t>x y</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0 </a:t>
            </a:r>
          </a:p>
          <a:p>
            <a:pPr>
              <a:buSzPct val="110000"/>
            </a:pPr>
            <a:r>
              <a:rPr lang="sl-SI" sz="700" dirty="0" smtClean="0">
                <a:latin typeface="Arial" pitchFamily="34" charset="0"/>
                <a:ea typeface="Malgun Gothic" pitchFamily="34" charset="-127"/>
                <a:cs typeface="Arial" pitchFamily="34" charset="0"/>
              </a:rPr>
              <a:t>oz. taka polinoma da </a:t>
            </a:r>
            <a:r>
              <a:rPr lang="sl-SI" sz="700" b="1" dirty="0" smtClean="0">
                <a:latin typeface="Arial" pitchFamily="34" charset="0"/>
                <a:ea typeface="Malgun Gothic" pitchFamily="34" charset="-127"/>
                <a:cs typeface="Arial" pitchFamily="34" charset="0"/>
              </a:rPr>
              <a:t>p q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0</a:t>
            </a:r>
            <a:endParaRPr lang="sl-SI" sz="700" b="1" dirty="0">
              <a:latin typeface="Arial" pitchFamily="34" charset="0"/>
              <a:ea typeface="Malgun Gothic" pitchFamily="34" charset="-127"/>
              <a:cs typeface="Arial" pitchFamily="34" charset="0"/>
            </a:endParaRPr>
          </a:p>
        </p:txBody>
      </p:sp>
      <p:grpSp>
        <p:nvGrpSpPr>
          <p:cNvPr id="3" name="Group 2"/>
          <p:cNvGrpSpPr/>
          <p:nvPr/>
        </p:nvGrpSpPr>
        <p:grpSpPr>
          <a:xfrm>
            <a:off x="3889190" y="4736976"/>
            <a:ext cx="2860184" cy="2046714"/>
            <a:chOff x="3889190" y="4736976"/>
            <a:chExt cx="2860184" cy="2046714"/>
          </a:xfrm>
        </p:grpSpPr>
        <p:sp>
          <p:nvSpPr>
            <p:cNvPr id="21" name="PoljeZBesedilom 2"/>
            <p:cNvSpPr txBox="1"/>
            <p:nvPr/>
          </p:nvSpPr>
          <p:spPr>
            <a:xfrm>
              <a:off x="3889190" y="4736976"/>
              <a:ext cx="2860184" cy="204671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Brez škode lahko predpostavimo da sta števili naravni. Po izreku o deljenju z ostankom obstajajo taka  naravna števila k da velja: </a:t>
              </a: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Ker se ostanek manjša</a:t>
              </a:r>
            </a:p>
            <a:p>
              <a:pPr>
                <a:buSzPct val="110000"/>
              </a:pPr>
              <a:r>
                <a:rPr lang="sl-SI" sz="700" dirty="0" smtClean="0">
                  <a:latin typeface="Arial" pitchFamily="34" charset="0"/>
                  <a:ea typeface="Malgun Gothic" pitchFamily="34" charset="-127"/>
                  <a:cs typeface="Arial" pitchFamily="34" charset="0"/>
                </a:rPr>
                <a:t>je ostankov </a:t>
              </a:r>
              <a:r>
                <a:rPr lang="sl-SI" sz="700" b="1" dirty="0" smtClean="0">
                  <a:latin typeface="Arial" pitchFamily="34" charset="0"/>
                  <a:ea typeface="Malgun Gothic" pitchFamily="34" charset="-127"/>
                  <a:cs typeface="Arial" pitchFamily="34" charset="0"/>
                </a:rPr>
                <a:t>končno</a:t>
              </a:r>
              <a:r>
                <a:rPr lang="sl-SI" sz="700" dirty="0" smtClean="0">
                  <a:latin typeface="Arial" pitchFamily="34" charset="0"/>
                  <a:ea typeface="Malgun Gothic" pitchFamily="34" charset="-127"/>
                  <a:cs typeface="Arial" pitchFamily="34" charset="0"/>
                </a:rPr>
                <a:t> mnogo.</a:t>
              </a:r>
            </a:p>
            <a:p>
              <a:pPr>
                <a:buSzPct val="110000"/>
              </a:pPr>
              <a:r>
                <a:rPr lang="sl-SI" sz="700" dirty="0" smtClean="0">
                  <a:latin typeface="Arial" pitchFamily="34" charset="0"/>
                  <a:ea typeface="Malgun Gothic" pitchFamily="34" charset="-127"/>
                  <a:cs typeface="Arial" pitchFamily="34" charset="0"/>
                </a:rPr>
                <a:t>Ker sta števili tuji velja</a:t>
              </a:r>
            </a:p>
            <a:p>
              <a:pPr>
                <a:buSzPct val="110000"/>
              </a:pPr>
              <a:r>
                <a:rPr lang="sl-SI" sz="700" dirty="0" smtClean="0">
                  <a:latin typeface="Arial" pitchFamily="34" charset="0"/>
                  <a:ea typeface="Malgun Gothic" pitchFamily="34" charset="-127"/>
                  <a:cs typeface="Arial" pitchFamily="34" charset="0"/>
                </a:rPr>
                <a:t>da je </a:t>
              </a:r>
              <a:r>
                <a:rPr lang="sl-SI" sz="700" b="1" dirty="0" smtClean="0">
                  <a:latin typeface="Arial" pitchFamily="34" charset="0"/>
                  <a:ea typeface="Malgun Gothic" pitchFamily="34" charset="-127"/>
                  <a:cs typeface="Arial" pitchFamily="34" charset="0"/>
                </a:rPr>
                <a:t>a</a:t>
              </a:r>
              <a:r>
                <a:rPr lang="sl-SI" sz="1000" b="1" baseline="-25000" dirty="0" smtClean="0">
                  <a:latin typeface="Arial" pitchFamily="34" charset="0"/>
                  <a:ea typeface="Malgun Gothic" pitchFamily="34" charset="-127"/>
                  <a:cs typeface="Arial" pitchFamily="34" charset="0"/>
                </a:rPr>
                <a:t>n</a:t>
              </a:r>
              <a:r>
                <a:rPr lang="sl-SI" sz="1000" baseline="-25000" dirty="0" smtClean="0">
                  <a:latin typeface="Arial" pitchFamily="34" charset="0"/>
                  <a:ea typeface="Malgun Gothic" pitchFamily="34" charset="-127"/>
                  <a:cs typeface="Arial" pitchFamily="34" charset="0"/>
                </a:rPr>
                <a:t>+</a:t>
              </a:r>
              <a:r>
                <a:rPr lang="sl-SI" sz="10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enak </a:t>
              </a:r>
              <a:r>
                <a:rPr lang="sl-SI" sz="700" b="1"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a:t>
              </a: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Dokažemo da za vsak</a:t>
              </a:r>
            </a:p>
            <a:p>
              <a:pPr>
                <a:buSzPct val="110000"/>
              </a:pPr>
              <a:r>
                <a:rPr lang="sl-SI" sz="700" b="1" dirty="0" smtClean="0">
                  <a:latin typeface="Arial" pitchFamily="34" charset="0"/>
                  <a:ea typeface="Malgun Gothic" pitchFamily="34" charset="-127"/>
                  <a:cs typeface="Arial" pitchFamily="34" charset="0"/>
                </a:rPr>
                <a:t>m</a:t>
              </a:r>
              <a:r>
                <a:rPr lang="sl-SI" sz="700" dirty="0" smtClean="0">
                  <a:latin typeface="Arial" pitchFamily="34" charset="0"/>
                  <a:ea typeface="Malgun Gothic" pitchFamily="34" charset="-127"/>
                  <a:cs typeface="Arial" pitchFamily="34" charset="0"/>
                </a:rPr>
                <a:t> od </a:t>
              </a:r>
              <a:r>
                <a:rPr lang="sl-SI" sz="700" b="1"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do </a:t>
              </a:r>
              <a:r>
                <a:rPr lang="sl-SI"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obstaja:</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Za m je 1 lahko vzamemo x je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in y je </a:t>
              </a:r>
              <a:r>
                <a:rPr lang="sl-SI" sz="700" b="1"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Z indukcijo pridemo do:</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Dobimo:</a:t>
              </a: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Iz tega dobimo dokaz za kdaj je obseg polje za prejšnja kolobarja.</a:t>
              </a:r>
              <a:endParaRPr lang="sl-SI" sz="700" dirty="0">
                <a:latin typeface="Arial" pitchFamily="34" charset="0"/>
                <a:ea typeface="Malgun Gothic" pitchFamily="34" charset="-127"/>
                <a:cs typeface="Arial" pitchFamily="34" charset="0"/>
              </a:endParaRPr>
            </a:p>
          </p:txBody>
        </p:sp>
        <p:pic>
          <p:nvPicPr>
            <p:cNvPr id="1026"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28120" y="5237031"/>
              <a:ext cx="1569380" cy="725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939772" y="5884777"/>
              <a:ext cx="1123987" cy="155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939772" y="6249144"/>
              <a:ext cx="1318456" cy="1503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326922" y="6260264"/>
              <a:ext cx="1260140" cy="139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379021" y="6460070"/>
              <a:ext cx="1282227" cy="124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8" name="PoljeZBesedilom 2"/>
          <p:cNvSpPr txBox="1"/>
          <p:nvPr/>
        </p:nvSpPr>
        <p:spPr>
          <a:xfrm>
            <a:off x="218619" y="5328169"/>
            <a:ext cx="3536513" cy="892552"/>
          </a:xfrm>
          <a:prstGeom prst="rect">
            <a:avLst/>
          </a:prstGeom>
          <a:solidFill>
            <a:schemeClr val="accent2">
              <a:lumMod val="20000"/>
              <a:lumOff val="80000"/>
            </a:schemeClr>
          </a:solidFill>
          <a:ln w="6350">
            <a:noFill/>
          </a:ln>
        </p:spPr>
        <p:txBody>
          <a:bodyPr wrap="square" rtlCol="0">
            <a:spAutoFit/>
          </a:bodyPr>
          <a:lstStyle/>
          <a:p>
            <a:pPr>
              <a:buSzPct val="110000"/>
            </a:pPr>
            <a:r>
              <a:rPr lang="sl-SI" sz="900" b="1" dirty="0" smtClean="0">
                <a:solidFill>
                  <a:srgbClr val="740000"/>
                </a:solidFill>
                <a:latin typeface="Arial" pitchFamily="34" charset="0"/>
                <a:ea typeface="Malgun Gothic" pitchFamily="34" charset="-127"/>
                <a:cs typeface="Arial" pitchFamily="34" charset="0"/>
              </a:rPr>
              <a:t>Polja z P</a:t>
            </a:r>
            <a:r>
              <a:rPr lang="sl-SI" sz="1050" b="1" baseline="30000" dirty="0" smtClean="0">
                <a:solidFill>
                  <a:srgbClr val="740000"/>
                </a:solidFill>
                <a:latin typeface="Arial" pitchFamily="34" charset="0"/>
                <a:ea typeface="Malgun Gothic" pitchFamily="34" charset="-127"/>
                <a:cs typeface="Arial" pitchFamily="34" charset="0"/>
              </a:rPr>
              <a:t>n</a:t>
            </a:r>
            <a:r>
              <a:rPr lang="sl-SI" sz="900" b="1" dirty="0" smtClean="0">
                <a:solidFill>
                  <a:srgbClr val="740000"/>
                </a:solidFill>
                <a:latin typeface="Arial" pitchFamily="34" charset="0"/>
                <a:ea typeface="Malgun Gothic" pitchFamily="34" charset="-127"/>
                <a:cs typeface="Arial" pitchFamily="34" charset="0"/>
              </a:rPr>
              <a:t> elementi</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vzamemo praštevilo p in naravno število 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dokažemo da v</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Z</a:t>
            </a:r>
            <a:r>
              <a:rPr lang="sl-SI" sz="1000" b="1" baseline="-25000" dirty="0" smtClean="0">
                <a:latin typeface="Arial" pitchFamily="34" charset="0"/>
                <a:ea typeface="Malgun Gothic" pitchFamily="34" charset="-127"/>
                <a:cs typeface="Arial" pitchFamily="34" charset="0"/>
              </a:rPr>
              <a:t>p</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obstaja nerazcepen polinom </a:t>
            </a:r>
            <a:r>
              <a:rPr lang="sl-SI" sz="800" b="1" dirty="0" smtClean="0">
                <a:latin typeface="Arial" pitchFamily="34" charset="0"/>
                <a:ea typeface="Malgun Gothic" pitchFamily="34" charset="-127"/>
                <a:cs typeface="Arial" pitchFamily="34" charset="0"/>
              </a:rPr>
              <a:t>q</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stopnje 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potem je </a:t>
            </a:r>
            <a:r>
              <a:rPr lang="sl-SI" sz="800" b="1" dirty="0">
                <a:latin typeface="Arial" pitchFamily="34" charset="0"/>
                <a:ea typeface="Malgun Gothic" pitchFamily="34" charset="-127"/>
                <a:cs typeface="Arial" pitchFamily="34" charset="0"/>
              </a:rPr>
              <a:t>Z</a:t>
            </a:r>
            <a:r>
              <a:rPr lang="sl-SI" sz="1000" b="1" baseline="-25000" dirty="0">
                <a:latin typeface="Arial" pitchFamily="34" charset="0"/>
                <a:ea typeface="Malgun Gothic" pitchFamily="34" charset="-127"/>
                <a:cs typeface="Arial" pitchFamily="34" charset="0"/>
              </a:rPr>
              <a:t>p</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q</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polje z </a:t>
            </a:r>
            <a:r>
              <a:rPr lang="sl-SI" sz="800" b="1" dirty="0" smtClean="0">
                <a:latin typeface="Arial" pitchFamily="34" charset="0"/>
                <a:ea typeface="Malgun Gothic" pitchFamily="34" charset="-127"/>
                <a:cs typeface="Arial" pitchFamily="34" charset="0"/>
              </a:rPr>
              <a:t>p</a:t>
            </a:r>
            <a:r>
              <a:rPr lang="sl-SI" sz="900" b="1" baseline="30000" dirty="0" smtClean="0">
                <a:latin typeface="Arial" pitchFamily="34" charset="0"/>
                <a:ea typeface="Malgun Gothic" pitchFamily="34" charset="-127"/>
                <a:cs typeface="Arial" pitchFamily="34" charset="0"/>
              </a:rPr>
              <a:t>n</a:t>
            </a:r>
            <a:r>
              <a:rPr lang="sl-SI" sz="900" baseline="300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elementi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vsako </a:t>
            </a:r>
            <a:r>
              <a:rPr lang="sl-SI" sz="800" b="1" dirty="0" smtClean="0">
                <a:latin typeface="Arial" pitchFamily="34" charset="0"/>
                <a:ea typeface="Malgun Gothic" pitchFamily="34" charset="-127"/>
                <a:cs typeface="Arial" pitchFamily="34" charset="0"/>
              </a:rPr>
              <a:t>končno polje </a:t>
            </a:r>
            <a:r>
              <a:rPr lang="sl-SI" sz="800" dirty="0" smtClean="0">
                <a:latin typeface="Arial" pitchFamily="34" charset="0"/>
                <a:ea typeface="Malgun Gothic" pitchFamily="34" charset="-127"/>
                <a:cs typeface="Arial" pitchFamily="34" charset="0"/>
              </a:rPr>
              <a:t>je </a:t>
            </a:r>
            <a:r>
              <a:rPr lang="sl-SI" sz="800" b="1" dirty="0" smtClean="0">
                <a:latin typeface="Arial" pitchFamily="34" charset="0"/>
                <a:ea typeface="Malgun Gothic" pitchFamily="34" charset="-127"/>
                <a:cs typeface="Arial" pitchFamily="34" charset="0"/>
              </a:rPr>
              <a:t>izomorfno </a:t>
            </a:r>
            <a:r>
              <a:rPr lang="sl-SI" sz="800" dirty="0" smtClean="0">
                <a:latin typeface="Arial" pitchFamily="34" charset="0"/>
                <a:ea typeface="Malgun Gothic" pitchFamily="34" charset="-127"/>
                <a:cs typeface="Arial" pitchFamily="34" charset="0"/>
              </a:rPr>
              <a:t>enemu od zgornjih polj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dve končni polji z </a:t>
            </a:r>
            <a:r>
              <a:rPr lang="sl-SI" sz="800" b="1" dirty="0" smtClean="0">
                <a:latin typeface="Arial" pitchFamily="34" charset="0"/>
                <a:ea typeface="Malgun Gothic" pitchFamily="34" charset="-127"/>
                <a:cs typeface="Arial" pitchFamily="34" charset="0"/>
              </a:rPr>
              <a:t>enakim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številom</a:t>
            </a:r>
            <a:r>
              <a:rPr lang="sl-SI" sz="800" dirty="0" smtClean="0">
                <a:latin typeface="Arial" pitchFamily="34" charset="0"/>
                <a:ea typeface="Malgun Gothic" pitchFamily="34" charset="-127"/>
                <a:cs typeface="Arial" pitchFamily="34" charset="0"/>
              </a:rPr>
              <a:t> elementov sta izomorfni </a:t>
            </a:r>
          </a:p>
        </p:txBody>
      </p:sp>
      <p:sp>
        <p:nvSpPr>
          <p:cNvPr id="30" name="PoljeZBesedilom 29"/>
          <p:cNvSpPr txBox="1"/>
          <p:nvPr/>
        </p:nvSpPr>
        <p:spPr>
          <a:xfrm>
            <a:off x="233280" y="6329894"/>
            <a:ext cx="3521852" cy="307777"/>
          </a:xfrm>
          <a:prstGeom prst="rect">
            <a:avLst/>
          </a:prstGeom>
          <a:solidFill>
            <a:srgbClr val="B7EFDC"/>
          </a:solidFill>
        </p:spPr>
        <p:txBody>
          <a:bodyPr wrap="square" rtlCol="0">
            <a:spAutoFit/>
          </a:bodyPr>
          <a:lstStyle/>
          <a:p>
            <a:r>
              <a:rPr lang="sl-SI" sz="1400" dirty="0" smtClean="0">
                <a:latin typeface="Cascadia Mono SemiBold" pitchFamily="49" charset="0"/>
                <a:cs typeface="Cascadia Mono SemiBold" pitchFamily="49" charset="0"/>
              </a:rPr>
              <a:t>VEKTORSKI PROSTORI</a:t>
            </a:r>
            <a:endParaRPr lang="sl-SI" sz="1400" dirty="0">
              <a:latin typeface="Cascadia Mono SemiBold" pitchFamily="49" charset="0"/>
              <a:cs typeface="Cascadia Mono SemiBold" pitchFamily="49" charset="0"/>
            </a:endParaRPr>
          </a:p>
        </p:txBody>
      </p:sp>
      <p:sp>
        <p:nvSpPr>
          <p:cNvPr id="31" name="PoljeZBesedilom 2"/>
          <p:cNvSpPr txBox="1"/>
          <p:nvPr/>
        </p:nvSpPr>
        <p:spPr>
          <a:xfrm>
            <a:off x="238886" y="6752406"/>
            <a:ext cx="2326018" cy="1123384"/>
          </a:xfrm>
          <a:prstGeom prst="rect">
            <a:avLst/>
          </a:prstGeom>
          <a:solidFill>
            <a:schemeClr val="accent5">
              <a:lumMod val="20000"/>
              <a:lumOff val="80000"/>
            </a:schemeClr>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vektorski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prostor</a:t>
            </a:r>
            <a:r>
              <a:rPr lang="sl-SI" sz="800" dirty="0" smtClean="0">
                <a:latin typeface="Arial" pitchFamily="34" charset="0"/>
                <a:ea typeface="Malgun Gothic" pitchFamily="34" charset="-127"/>
                <a:cs typeface="Arial" pitchFamily="34" charset="0"/>
              </a:rPr>
              <a:t> je podan nad </a:t>
            </a:r>
            <a:r>
              <a:rPr lang="sl-SI" sz="800" b="1" dirty="0" smtClean="0">
                <a:latin typeface="Arial" pitchFamily="34" charset="0"/>
                <a:ea typeface="Malgun Gothic" pitchFamily="34" charset="-127"/>
                <a:cs typeface="Arial" pitchFamily="34" charset="0"/>
              </a:rPr>
              <a:t>poljem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podan je z tremi podatki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elementom množice V pravimo </a:t>
            </a:r>
            <a:r>
              <a:rPr lang="sl-SI" sz="800" b="1" dirty="0" smtClean="0">
                <a:latin typeface="Arial" pitchFamily="34" charset="0"/>
                <a:ea typeface="Malgun Gothic" pitchFamily="34" charset="-127"/>
                <a:cs typeface="Arial" pitchFamily="34" charset="0"/>
              </a:rPr>
              <a:t>vektorji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elementom množice F pravimo </a:t>
            </a:r>
            <a:r>
              <a:rPr lang="sl-SI" sz="800" b="1" dirty="0" smtClean="0">
                <a:latin typeface="Arial" pitchFamily="34" charset="0"/>
                <a:ea typeface="Malgun Gothic" pitchFamily="34" charset="-127"/>
                <a:cs typeface="Arial" pitchFamily="34" charset="0"/>
              </a:rPr>
              <a:t>skalarji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operacija seštevanja je </a:t>
            </a:r>
            <a:r>
              <a:rPr lang="sl-SI" sz="800" b="1" dirty="0" smtClean="0">
                <a:latin typeface="Arial" pitchFamily="34" charset="0"/>
                <a:ea typeface="Malgun Gothic" pitchFamily="34" charset="-127"/>
                <a:cs typeface="Arial" pitchFamily="34" charset="0"/>
              </a:rPr>
              <a:t>vsota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vektorjev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množenje je </a:t>
            </a:r>
            <a:r>
              <a:rPr lang="sl-SI" sz="800" b="1" dirty="0" smtClean="0">
                <a:latin typeface="Arial" pitchFamily="34" charset="0"/>
                <a:ea typeface="Malgun Gothic" pitchFamily="34" charset="-127"/>
                <a:cs typeface="Arial" pitchFamily="34" charset="0"/>
              </a:rPr>
              <a:t>produkt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vektorja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z</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skalarjem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produkt ima večjo prednost kot vsota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je F samo kolobar potem </a:t>
            </a:r>
            <a:r>
              <a:rPr lang="sl-SI" sz="800" b="1" dirty="0" smtClean="0">
                <a:latin typeface="Arial" pitchFamily="34" charset="0"/>
                <a:ea typeface="Malgun Gothic" pitchFamily="34" charset="-127"/>
                <a:cs typeface="Arial" pitchFamily="34" charset="0"/>
              </a:rPr>
              <a:t>modul</a:t>
            </a:r>
            <a:endParaRPr lang="sl-SI" sz="800" dirty="0" smtClean="0">
              <a:latin typeface="Arial" pitchFamily="34" charset="0"/>
              <a:ea typeface="Malgun Gothic" pitchFamily="34" charset="-127"/>
              <a:cs typeface="Arial" pitchFamily="34" charset="0"/>
            </a:endParaRPr>
          </a:p>
        </p:txBody>
      </p:sp>
      <p:sp>
        <p:nvSpPr>
          <p:cNvPr id="32" name="PoljeZBesedilom 2"/>
          <p:cNvSpPr txBox="1"/>
          <p:nvPr/>
        </p:nvSpPr>
        <p:spPr>
          <a:xfrm>
            <a:off x="3939772" y="6906294"/>
            <a:ext cx="2713491" cy="477054"/>
          </a:xfrm>
          <a:prstGeom prst="rect">
            <a:avLst/>
          </a:prstGeom>
          <a:solidFill>
            <a:srgbClr val="B6F4D4"/>
          </a:solidFill>
          <a:ln w="6350">
            <a:noFill/>
          </a:ln>
        </p:spPr>
        <p:txBody>
          <a:bodyPr wrap="square" rtlCol="0">
            <a:spAutoFit/>
          </a:bodyPr>
          <a:lstStyle/>
          <a:p>
            <a:pPr marL="171450" indent="-171450">
              <a:buSzPct val="110000"/>
              <a:buFont typeface="Wingdings" pitchFamily="2" charset="2"/>
              <a:buChar char="§"/>
            </a:pPr>
            <a:r>
              <a:rPr lang="sl-SI" sz="800" dirty="0" smtClean="0">
                <a:latin typeface="Arial" pitchFamily="34" charset="0"/>
                <a:ea typeface="Malgun Gothic" pitchFamily="34" charset="-127"/>
                <a:cs typeface="Arial" pitchFamily="34" charset="0"/>
              </a:rPr>
              <a:t>neprazna </a:t>
            </a:r>
            <a:r>
              <a:rPr lang="sl-SI" sz="800" b="1" dirty="0">
                <a:latin typeface="Arial" pitchFamily="34" charset="0"/>
                <a:ea typeface="Malgun Gothic" pitchFamily="34" charset="-127"/>
                <a:cs typeface="Arial" pitchFamily="34" charset="0"/>
              </a:rPr>
              <a:t>množica</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p>
          <a:p>
            <a:pPr marL="171450" indent="-171450">
              <a:buSzPct val="110000"/>
              <a:buFont typeface="Wingdings" pitchFamily="2" charset="2"/>
              <a:buChar char="§"/>
            </a:pPr>
            <a:r>
              <a:rPr lang="sl-SI" sz="800" dirty="0">
                <a:latin typeface="Arial" pitchFamily="34" charset="0"/>
                <a:ea typeface="Malgun Gothic" pitchFamily="34" charset="-127"/>
                <a:cs typeface="Arial" pitchFamily="34" charset="0"/>
              </a:rPr>
              <a:t>taka operacija </a:t>
            </a:r>
            <a:r>
              <a:rPr lang="sl-SI" sz="800" b="1"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 nad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da je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A</a:t>
            </a:r>
            <a:r>
              <a:rPr lang="sl-SI" sz="800" b="1" dirty="0" smtClean="0">
                <a:latin typeface="Arial" pitchFamily="34" charset="0"/>
                <a:ea typeface="Malgun Gothic" pitchFamily="34" charset="-127"/>
                <a:cs typeface="Arial" pitchFamily="34" charset="0"/>
              </a:rPr>
              <a:t>belova</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grupa</a:t>
            </a:r>
          </a:p>
          <a:p>
            <a:pPr marL="171450" indent="-171450">
              <a:buSzPct val="110000"/>
              <a:buFont typeface="Wingdings" pitchFamily="2" charset="2"/>
              <a:buChar char="§"/>
            </a:pPr>
            <a:r>
              <a:rPr lang="sl-SI" sz="800" dirty="0">
                <a:latin typeface="Arial" pitchFamily="34" charset="0"/>
                <a:ea typeface="Malgun Gothic" pitchFamily="34" charset="-127"/>
                <a:cs typeface="Arial" pitchFamily="34" charset="0"/>
              </a:rPr>
              <a:t>preslikavo </a:t>
            </a:r>
            <a:r>
              <a:rPr lang="sl-SI" sz="800" b="1"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F</a:t>
            </a:r>
            <a:r>
              <a:rPr lang="sl-SI" sz="800" dirty="0">
                <a:latin typeface="Arial" pitchFamily="34" charset="0"/>
                <a:ea typeface="Malgun Gothic" pitchFamily="34" charset="-127"/>
                <a:cs typeface="Arial" pitchFamily="34" charset="0"/>
              </a:rPr>
              <a:t> </a:t>
            </a:r>
            <a:r>
              <a:rPr lang="sl-SI" sz="900"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p>
        </p:txBody>
      </p:sp>
      <p:cxnSp>
        <p:nvCxnSpPr>
          <p:cNvPr id="33" name="Straight Arrow Connector 32"/>
          <p:cNvCxnSpPr/>
          <p:nvPr/>
        </p:nvCxnSpPr>
        <p:spPr>
          <a:xfrm>
            <a:off x="5319282" y="7383348"/>
            <a:ext cx="0" cy="16194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1031" name="Picture 7"/>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122344" y="7627016"/>
            <a:ext cx="2523281" cy="497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2" name="PoljeZBesedilom 2"/>
          <p:cNvSpPr txBox="1"/>
          <p:nvPr/>
        </p:nvSpPr>
        <p:spPr>
          <a:xfrm>
            <a:off x="2629916" y="6752405"/>
            <a:ext cx="1142171" cy="95410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lahko definiramo tudi kot </a:t>
            </a:r>
            <a:r>
              <a:rPr lang="sl-SI" sz="700" b="1" dirty="0" smtClean="0">
                <a:latin typeface="Arial" pitchFamily="34" charset="0"/>
                <a:ea typeface="Malgun Gothic" pitchFamily="34" charset="-127"/>
                <a:cs typeface="Arial" pitchFamily="34" charset="0"/>
              </a:rPr>
              <a:t>Abelovo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grupo </a:t>
            </a:r>
          </a:p>
          <a:p>
            <a:pPr>
              <a:buSzPct val="110000"/>
            </a:pP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a:t>
            </a:r>
            <a:r>
              <a:rPr lang="sl-SI" sz="700" dirty="0" smtClean="0">
                <a:latin typeface="Arial" pitchFamily="34" charset="0"/>
                <a:ea typeface="Malgun Gothic" pitchFamily="34" charset="-127"/>
                <a:cs typeface="Arial" pitchFamily="34" charset="0"/>
              </a:rPr>
              <a:t>) skupaj z </a:t>
            </a:r>
            <a:r>
              <a:rPr lang="sl-SI" sz="700" b="1" dirty="0" smtClean="0">
                <a:latin typeface="Arial" pitchFamily="34" charset="0"/>
                <a:ea typeface="Malgun Gothic" pitchFamily="34" charset="-127"/>
                <a:cs typeface="Arial" pitchFamily="34" charset="0"/>
              </a:rPr>
              <a:t>homomorfizmom</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kolobarjev</a:t>
            </a:r>
            <a:r>
              <a:rPr lang="sl-SI" sz="700" dirty="0" smtClean="0">
                <a:latin typeface="Arial" pitchFamily="34" charset="0"/>
                <a:ea typeface="Malgun Gothic" pitchFamily="34" charset="-127"/>
                <a:cs typeface="Arial" pitchFamily="34" charset="0"/>
              </a:rPr>
              <a:t> z enoto iz </a:t>
            </a:r>
            <a:r>
              <a:rPr lang="sl-SI" sz="700" b="1" dirty="0" smtClean="0">
                <a:latin typeface="Arial" pitchFamily="34" charset="0"/>
                <a:ea typeface="Malgun Gothic" pitchFamily="34" charset="-127"/>
                <a:cs typeface="Arial" pitchFamily="34" charset="0"/>
              </a:rPr>
              <a:t>F</a:t>
            </a:r>
            <a:r>
              <a:rPr lang="sl-SI" sz="700" dirty="0" smtClean="0">
                <a:latin typeface="Arial" pitchFamily="34" charset="0"/>
                <a:ea typeface="Malgun Gothic" pitchFamily="34" charset="-127"/>
                <a:cs typeface="Arial" pitchFamily="34" charset="0"/>
              </a:rPr>
              <a:t> v </a:t>
            </a:r>
            <a:r>
              <a:rPr lang="sl-SI" sz="700" b="1" dirty="0" smtClean="0">
                <a:latin typeface="Arial" pitchFamily="34" charset="0"/>
                <a:ea typeface="Malgun Gothic" pitchFamily="34" charset="-127"/>
                <a:cs typeface="Arial" pitchFamily="34" charset="0"/>
              </a:rPr>
              <a:t>End</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a:t>
            </a:r>
            <a:r>
              <a:rPr lang="sl-SI" sz="700" dirty="0" smtClean="0">
                <a:latin typeface="Arial" pitchFamily="34" charset="0"/>
                <a:ea typeface="Malgun Gothic" pitchFamily="34" charset="-127"/>
                <a:cs typeface="Arial" pitchFamily="34" charset="0"/>
              </a:rPr>
              <a:t>) oz. </a:t>
            </a:r>
            <a:r>
              <a:rPr lang="sl-SI" sz="700" b="1" dirty="0" smtClean="0">
                <a:latin typeface="Arial" pitchFamily="34" charset="0"/>
                <a:ea typeface="Malgun Gothic" pitchFamily="34" charset="-127"/>
                <a:cs typeface="Arial" pitchFamily="34" charset="0"/>
              </a:rPr>
              <a:t>kolobar</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endomorfizmov</a:t>
            </a:r>
            <a:r>
              <a:rPr lang="sl-SI" sz="700" dirty="0" smtClean="0">
                <a:latin typeface="Arial" pitchFamily="34" charset="0"/>
                <a:ea typeface="Malgun Gothic" pitchFamily="34" charset="-127"/>
                <a:cs typeface="Arial" pitchFamily="34" charset="0"/>
              </a:rPr>
              <a:t> Abelove grupe (</a:t>
            </a:r>
            <a:r>
              <a:rPr lang="sl-SI" sz="700" b="1" dirty="0" smtClean="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a:t>
            </a:r>
            <a:r>
              <a:rPr lang="sl-SI" sz="700" dirty="0" smtClean="0">
                <a:latin typeface="Arial" pitchFamily="34" charset="0"/>
                <a:ea typeface="Malgun Gothic" pitchFamily="34" charset="-127"/>
                <a:cs typeface="Arial" pitchFamily="34" charset="0"/>
              </a:rPr>
              <a:t>)</a:t>
            </a:r>
          </a:p>
        </p:txBody>
      </p:sp>
      <p:sp>
        <p:nvSpPr>
          <p:cNvPr id="44" name="PoljeZBesedilom 2"/>
          <p:cNvSpPr txBox="1"/>
          <p:nvPr/>
        </p:nvSpPr>
        <p:spPr>
          <a:xfrm>
            <a:off x="238886" y="7968148"/>
            <a:ext cx="2189952" cy="1138773"/>
          </a:xfrm>
          <a:prstGeom prst="rect">
            <a:avLst/>
          </a:prstGeom>
          <a:solidFill>
            <a:srgbClr val="F1C877"/>
          </a:solidFill>
          <a:ln w="6350">
            <a:noFill/>
          </a:ln>
        </p:spPr>
        <p:txBody>
          <a:bodyPr wrap="square" rtlCol="0">
            <a:spAutoFit/>
          </a:bodyPr>
          <a:lstStyle/>
          <a:p>
            <a:pPr>
              <a:buSzPct val="110000"/>
            </a:pPr>
            <a:r>
              <a:rPr lang="sl-SI" sz="900" b="1" dirty="0" smtClean="0">
                <a:solidFill>
                  <a:srgbClr val="740000"/>
                </a:solidFill>
                <a:latin typeface="Arial" pitchFamily="34" charset="0"/>
                <a:ea typeface="Malgun Gothic" pitchFamily="34" charset="-127"/>
                <a:cs typeface="Arial" pitchFamily="34" charset="0"/>
              </a:rPr>
              <a:t>Vektorski podprostori</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 </a:t>
            </a:r>
            <a:r>
              <a:rPr lang="sl-SI" sz="800" dirty="0" smtClean="0">
                <a:latin typeface="Arial" pitchFamily="34" charset="0"/>
                <a:ea typeface="Malgun Gothic" pitchFamily="34" charset="-127"/>
                <a:cs typeface="Arial" pitchFamily="34" charset="0"/>
              </a:rPr>
              <a:t>je vektorski prostor nad </a:t>
            </a:r>
            <a:r>
              <a:rPr lang="sl-SI" sz="800" b="1" dirty="0" smtClean="0">
                <a:latin typeface="Arial" pitchFamily="34" charset="0"/>
                <a:ea typeface="Malgun Gothic" pitchFamily="34" charset="-127"/>
                <a:cs typeface="Arial" pitchFamily="34" charset="0"/>
              </a:rPr>
              <a:t>F</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je neprazna </a:t>
            </a:r>
            <a:r>
              <a:rPr lang="sl-SI" sz="800" b="1" dirty="0" smtClean="0">
                <a:latin typeface="Arial" pitchFamily="34" charset="0"/>
                <a:ea typeface="Malgun Gothic" pitchFamily="34" charset="-127"/>
                <a:cs typeface="Arial" pitchFamily="34" charset="0"/>
              </a:rPr>
              <a:t>podmnožica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natanko ko za dva elementa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y</a:t>
            </a:r>
            <a:r>
              <a:rPr lang="sl-SI" sz="800" dirty="0" smtClean="0">
                <a:latin typeface="Arial" pitchFamily="34" charset="0"/>
                <a:ea typeface="Malgun Gothic" pitchFamily="34" charset="-127"/>
                <a:cs typeface="Arial" pitchFamily="34" charset="0"/>
              </a:rPr>
              <a:t> iz </a:t>
            </a: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in skalarja </a:t>
            </a:r>
            <a:r>
              <a:rPr lang="el-GR" sz="800" b="1" dirty="0">
                <a:latin typeface="Arial" pitchFamily="34" charset="0"/>
                <a:cs typeface="Arial" pitchFamily="34" charset="0"/>
              </a:rPr>
              <a:t>α</a:t>
            </a:r>
            <a:r>
              <a:rPr lang="sl-SI" sz="800" dirty="0" smtClean="0">
                <a:latin typeface="Arial" pitchFamily="34" charset="0"/>
                <a:ea typeface="Malgun Gothic" pitchFamily="34" charset="-127"/>
                <a:cs typeface="Arial" pitchFamily="34" charset="0"/>
              </a:rPr>
              <a:t> in </a:t>
            </a:r>
            <a:r>
              <a:rPr lang="sl-SI" sz="800" b="1" dirty="0">
                <a:latin typeface="Arial" pitchFamily="34" charset="0"/>
                <a:ea typeface="Malgun Gothic" pitchFamily="34" charset="-127"/>
                <a:cs typeface="Arial" pitchFamily="34" charset="0"/>
              </a:rPr>
              <a:t>ẞ </a:t>
            </a:r>
            <a:r>
              <a:rPr lang="sl-SI" sz="800" dirty="0" smtClean="0">
                <a:latin typeface="Arial" pitchFamily="34" charset="0"/>
                <a:ea typeface="Malgun Gothic" pitchFamily="34" charset="-127"/>
                <a:cs typeface="Arial" pitchFamily="34" charset="0"/>
              </a:rPr>
              <a:t>iz </a:t>
            </a:r>
            <a:r>
              <a:rPr lang="sl-SI" sz="800" b="1" dirty="0" smtClean="0">
                <a:latin typeface="Arial" pitchFamily="34" charset="0"/>
                <a:ea typeface="Malgun Gothic" pitchFamily="34" charset="-127"/>
                <a:cs typeface="Arial" pitchFamily="34" charset="0"/>
              </a:rPr>
              <a:t>F</a:t>
            </a:r>
            <a:r>
              <a:rPr lang="sl-SI" sz="800" dirty="0" smtClean="0">
                <a:latin typeface="Arial" pitchFamily="34" charset="0"/>
                <a:ea typeface="Malgun Gothic" pitchFamily="34" charset="-127"/>
                <a:cs typeface="Arial" pitchFamily="34" charset="0"/>
              </a:rPr>
              <a:t> velja da </a:t>
            </a:r>
            <a:r>
              <a:rPr lang="el-GR" sz="800" b="1" dirty="0">
                <a:latin typeface="Arial" pitchFamily="34" charset="0"/>
                <a:cs typeface="Arial" pitchFamily="34" charset="0"/>
              </a:rPr>
              <a:t>α</a:t>
            </a:r>
            <a:r>
              <a:rPr lang="el-GR" sz="800" dirty="0"/>
              <a:t>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ẞ y</a:t>
            </a:r>
            <a:r>
              <a:rPr lang="sl-SI" sz="800" dirty="0" smtClean="0">
                <a:latin typeface="Arial" pitchFamily="34" charset="0"/>
                <a:ea typeface="Malgun Gothic" pitchFamily="34" charset="-127"/>
                <a:cs typeface="Arial" pitchFamily="34" charset="0"/>
              </a:rPr>
              <a:t> pripada </a:t>
            </a: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je to vektorski </a:t>
            </a:r>
            <a:r>
              <a:rPr lang="sl-SI" sz="800" b="1" dirty="0" smtClean="0">
                <a:latin typeface="Arial" pitchFamily="34" charset="0"/>
                <a:ea typeface="Malgun Gothic" pitchFamily="34" charset="-127"/>
                <a:cs typeface="Arial" pitchFamily="34" charset="0"/>
              </a:rPr>
              <a:t>podprostor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 vektorski podprostor je </a:t>
            </a:r>
            <a:r>
              <a:rPr lang="sl-SI" sz="800" b="1" dirty="0" smtClean="0">
                <a:latin typeface="Arial" pitchFamily="34" charset="0"/>
                <a:ea typeface="Malgun Gothic" pitchFamily="34" charset="-127"/>
                <a:cs typeface="Arial" pitchFamily="34" charset="0"/>
              </a:rPr>
              <a:t>prostor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a:t>
            </a:r>
            <a:r>
              <a:rPr lang="sl-SI" sz="800" b="1" dirty="0" smtClean="0">
                <a:latin typeface="Arial" pitchFamily="34" charset="0"/>
                <a:ea typeface="Malgun Gothic" pitchFamily="34" charset="-127"/>
                <a:cs typeface="Arial" pitchFamily="34" charset="0"/>
              </a:rPr>
              <a:t>W</a:t>
            </a:r>
            <a:r>
              <a:rPr lang="sl-SI" sz="800" dirty="0" smtClean="0">
                <a:latin typeface="Arial" pitchFamily="34" charset="0"/>
                <a:ea typeface="Malgun Gothic" pitchFamily="34" charset="-127"/>
                <a:cs typeface="Arial" pitchFamily="34" charset="0"/>
              </a:rPr>
              <a:t> podprostor </a:t>
            </a: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je tudi podprostor </a:t>
            </a:r>
            <a:r>
              <a:rPr lang="sl-SI" sz="800" b="1" dirty="0" smtClean="0">
                <a:latin typeface="Arial" pitchFamily="34" charset="0"/>
                <a:ea typeface="Malgun Gothic" pitchFamily="34" charset="-127"/>
                <a:cs typeface="Arial" pitchFamily="34" charset="0"/>
              </a:rPr>
              <a:t>V</a:t>
            </a:r>
            <a:endParaRPr lang="sl-SI" sz="800" b="1" dirty="0">
              <a:latin typeface="Arial" pitchFamily="34" charset="0"/>
              <a:ea typeface="Malgun Gothic" pitchFamily="34" charset="-127"/>
              <a:cs typeface="Arial" pitchFamily="34" charset="0"/>
            </a:endParaRPr>
          </a:p>
        </p:txBody>
      </p:sp>
      <p:sp>
        <p:nvSpPr>
          <p:cNvPr id="45" name="PoljeZBesedilom 2"/>
          <p:cNvSpPr txBox="1"/>
          <p:nvPr/>
        </p:nvSpPr>
        <p:spPr>
          <a:xfrm>
            <a:off x="2556272" y="7968148"/>
            <a:ext cx="1484114"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vsak vektorski podprostor vsebuje </a:t>
            </a:r>
            <a:r>
              <a:rPr lang="sl-SI" sz="800" b="1" dirty="0" smtClean="0">
                <a:latin typeface="Arial" pitchFamily="34" charset="0"/>
                <a:ea typeface="Malgun Gothic" pitchFamily="34" charset="-127"/>
                <a:cs typeface="Arial" pitchFamily="34" charset="0"/>
              </a:rPr>
              <a:t>ničelni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vektor</a:t>
            </a:r>
          </a:p>
        </p:txBody>
      </p:sp>
      <p:grpSp>
        <p:nvGrpSpPr>
          <p:cNvPr id="26" name="Group 25"/>
          <p:cNvGrpSpPr/>
          <p:nvPr/>
        </p:nvGrpSpPr>
        <p:grpSpPr>
          <a:xfrm>
            <a:off x="2367691" y="8517335"/>
            <a:ext cx="2676261" cy="646331"/>
            <a:chOff x="2376323" y="8517336"/>
            <a:chExt cx="2676261" cy="646331"/>
          </a:xfrm>
        </p:grpSpPr>
        <p:sp>
          <p:nvSpPr>
            <p:cNvPr id="47" name="PoljeZBesedilom 2"/>
            <p:cNvSpPr txBox="1"/>
            <p:nvPr/>
          </p:nvSpPr>
          <p:spPr>
            <a:xfrm>
              <a:off x="2559748" y="8517336"/>
              <a:ext cx="2309412"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buSzPct val="110000"/>
              </a:pPr>
              <a:r>
                <a:rPr lang="sl-SI" sz="700" dirty="0" smtClean="0">
                  <a:latin typeface="Arial" pitchFamily="34" charset="0"/>
                  <a:ea typeface="Malgun Gothic" pitchFamily="34" charset="-127"/>
                  <a:cs typeface="Arial" pitchFamily="34" charset="0"/>
                </a:rPr>
                <a:t>Enota Abelove grupe V naj bo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vzamemo poljuben element iz U </a:t>
              </a:r>
              <a:r>
                <a:rPr lang="sl-SI" sz="700" b="1" dirty="0" smtClean="0">
                  <a:latin typeface="Arial" pitchFamily="34" charset="0"/>
                  <a:ea typeface="Malgun Gothic" pitchFamily="34" charset="-127"/>
                  <a:cs typeface="Arial" pitchFamily="34" charset="0"/>
                </a:rPr>
                <a:t>u</a:t>
              </a:r>
              <a:r>
                <a:rPr lang="sl-SI" sz="700" dirty="0" smtClean="0">
                  <a:latin typeface="Arial" pitchFamily="34" charset="0"/>
                  <a:ea typeface="Malgun Gothic" pitchFamily="34" charset="-127"/>
                  <a:cs typeface="Arial" pitchFamily="34" charset="0"/>
                </a:rPr>
                <a:t>. Po definiciji velja:</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1032" name="Picture 8"/>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376323" y="8940846"/>
              <a:ext cx="2676261" cy="162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5" name="PoljeZBesedilom 2"/>
          <p:cNvSpPr txBox="1"/>
          <p:nvPr/>
        </p:nvSpPr>
        <p:spPr>
          <a:xfrm>
            <a:off x="233280" y="9163666"/>
            <a:ext cx="1979621"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enakovreden pogoj če velja da </a:t>
            </a:r>
            <a:r>
              <a:rPr lang="el-GR" sz="700" b="1" dirty="0">
                <a:latin typeface="Arial" pitchFamily="34" charset="0"/>
                <a:cs typeface="Arial" pitchFamily="34" charset="0"/>
              </a:rPr>
              <a:t>α</a:t>
            </a:r>
            <a:r>
              <a:rPr lang="el-GR" sz="700" dirty="0"/>
              <a:t> </a:t>
            </a:r>
            <a:r>
              <a:rPr lang="sl-SI" sz="700" b="1" dirty="0" smtClean="0">
                <a:latin typeface="Arial" pitchFamily="34" charset="0"/>
                <a:ea typeface="Malgun Gothic" pitchFamily="34" charset="-127"/>
                <a:cs typeface="Arial" pitchFamily="34" charset="0"/>
              </a:rPr>
              <a:t>x </a:t>
            </a:r>
            <a:r>
              <a:rPr lang="sl-SI" sz="700" dirty="0" smtClean="0">
                <a:latin typeface="Arial" pitchFamily="34" charset="0"/>
                <a:ea typeface="Malgun Gothic" pitchFamily="34" charset="-127"/>
                <a:cs typeface="Arial" pitchFamily="34" charset="0"/>
              </a:rPr>
              <a:t>pripada U </a:t>
            </a:r>
          </a:p>
          <a:p>
            <a:pPr>
              <a:buSzPct val="110000"/>
            </a:pPr>
            <a:r>
              <a:rPr lang="sl-SI" sz="700" dirty="0" smtClean="0">
                <a:latin typeface="Arial" pitchFamily="34" charset="0"/>
                <a:ea typeface="Malgun Gothic" pitchFamily="34" charset="-127"/>
                <a:cs typeface="Arial" pitchFamily="34" charset="0"/>
              </a:rPr>
              <a:t>in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y</a:t>
            </a:r>
            <a:r>
              <a:rPr lang="sl-SI" sz="700" dirty="0" smtClean="0">
                <a:latin typeface="Arial" pitchFamily="34" charset="0"/>
                <a:ea typeface="Malgun Gothic" pitchFamily="34" charset="-127"/>
                <a:cs typeface="Arial" pitchFamily="34" charset="0"/>
              </a:rPr>
              <a:t> pripada U</a:t>
            </a:r>
          </a:p>
        </p:txBody>
      </p:sp>
      <p:sp>
        <p:nvSpPr>
          <p:cNvPr id="56" name="PoljeZBesedilom 2"/>
          <p:cNvSpPr txBox="1"/>
          <p:nvPr/>
        </p:nvSpPr>
        <p:spPr>
          <a:xfrm>
            <a:off x="4919192" y="8232889"/>
            <a:ext cx="1778308"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Naj bodo </a:t>
            </a:r>
            <a:r>
              <a:rPr lang="sl-SI" sz="8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1</a:t>
            </a:r>
            <a:r>
              <a:rPr lang="sl-SI" sz="1000" baseline="-250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do </a:t>
            </a:r>
            <a:r>
              <a:rPr lang="sl-SI" sz="8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k</a:t>
            </a:r>
            <a:r>
              <a:rPr lang="sl-SI" sz="800" dirty="0" smtClean="0">
                <a:latin typeface="Arial" pitchFamily="34" charset="0"/>
                <a:ea typeface="Malgun Gothic" pitchFamily="34" charset="-127"/>
                <a:cs typeface="Arial" pitchFamily="34" charset="0"/>
              </a:rPr>
              <a:t> podprostori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potem je tudi njihov </a:t>
            </a:r>
            <a:r>
              <a:rPr lang="sl-SI" sz="800" b="1" dirty="0" smtClean="0">
                <a:latin typeface="Arial" pitchFamily="34" charset="0"/>
                <a:ea typeface="Malgun Gothic" pitchFamily="34" charset="-127"/>
                <a:cs typeface="Arial" pitchFamily="34" charset="0"/>
              </a:rPr>
              <a:t>presek</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vsota</a:t>
            </a:r>
            <a:r>
              <a:rPr lang="sl-SI" sz="800" dirty="0" smtClean="0">
                <a:latin typeface="Arial" pitchFamily="34" charset="0"/>
                <a:ea typeface="Malgun Gothic" pitchFamily="34" charset="-127"/>
                <a:cs typeface="Arial" pitchFamily="34" charset="0"/>
              </a:rPr>
              <a:t> vektorski </a:t>
            </a:r>
            <a:r>
              <a:rPr lang="sl-SI" sz="800" b="1" dirty="0" smtClean="0">
                <a:latin typeface="Arial" pitchFamily="34" charset="0"/>
                <a:ea typeface="Malgun Gothic" pitchFamily="34" charset="-127"/>
                <a:cs typeface="Arial" pitchFamily="34" charset="0"/>
              </a:rPr>
              <a:t>podprostor </a:t>
            </a:r>
          </a:p>
        </p:txBody>
      </p:sp>
      <p:sp>
        <p:nvSpPr>
          <p:cNvPr id="57" name="PoljeZBesedilom 2"/>
          <p:cNvSpPr txBox="1"/>
          <p:nvPr/>
        </p:nvSpPr>
        <p:spPr>
          <a:xfrm>
            <a:off x="5382372" y="8902056"/>
            <a:ext cx="1315128" cy="523220"/>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vsota</a:t>
            </a:r>
            <a:r>
              <a:rPr lang="sl-SI" sz="700" dirty="0" smtClean="0">
                <a:latin typeface="Arial" pitchFamily="34" charset="0"/>
                <a:ea typeface="Malgun Gothic" pitchFamily="34" charset="-127"/>
                <a:cs typeface="Arial" pitchFamily="34" charset="0"/>
              </a:rPr>
              <a:t> je množica </a:t>
            </a:r>
            <a:r>
              <a:rPr lang="sl-SI" sz="700" b="1" dirty="0" smtClean="0">
                <a:latin typeface="Arial" pitchFamily="34" charset="0"/>
                <a:ea typeface="Malgun Gothic" pitchFamily="34" charset="-127"/>
                <a:cs typeface="Arial" pitchFamily="34" charset="0"/>
              </a:rPr>
              <a:t>vseh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možnih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vsot</a:t>
            </a:r>
            <a:r>
              <a:rPr lang="sl-SI" sz="700" dirty="0" smtClean="0">
                <a:latin typeface="Arial" pitchFamily="34" charset="0"/>
                <a:ea typeface="Malgun Gothic" pitchFamily="34" charset="-127"/>
                <a:cs typeface="Arial" pitchFamily="34" charset="0"/>
              </a:rPr>
              <a:t> vseh vektorjev tako da vsak vektor iz </a:t>
            </a:r>
            <a:r>
              <a:rPr lang="sl-SI" sz="700" b="1" dirty="0" smtClean="0">
                <a:latin typeface="Arial" pitchFamily="34" charset="0"/>
                <a:ea typeface="Malgun Gothic" pitchFamily="34" charset="-127"/>
                <a:cs typeface="Arial" pitchFamily="34" charset="0"/>
              </a:rPr>
              <a:t>enega</a:t>
            </a:r>
            <a:r>
              <a:rPr lang="sl-SI" sz="700" dirty="0" smtClean="0">
                <a:latin typeface="Arial" pitchFamily="34" charset="0"/>
                <a:ea typeface="Malgun Gothic" pitchFamily="34" charset="-127"/>
                <a:cs typeface="Arial" pitchFamily="34" charset="0"/>
              </a:rPr>
              <a:t> podprostora</a:t>
            </a:r>
          </a:p>
        </p:txBody>
      </p:sp>
      <p:cxnSp>
        <p:nvCxnSpPr>
          <p:cNvPr id="58" name="Straight Arrow Connector 57"/>
          <p:cNvCxnSpPr/>
          <p:nvPr/>
        </p:nvCxnSpPr>
        <p:spPr>
          <a:xfrm>
            <a:off x="5121404" y="8817664"/>
            <a:ext cx="0" cy="874335"/>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72432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PoljeZBesedilom 2"/>
          <p:cNvSpPr txBox="1"/>
          <p:nvPr/>
        </p:nvSpPr>
        <p:spPr>
          <a:xfrm>
            <a:off x="224644" y="8364217"/>
            <a:ext cx="2988332" cy="1308050"/>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700" b="1" dirty="0" smtClean="0">
              <a:latin typeface="Arial" pitchFamily="34" charset="0"/>
              <a:ea typeface="Malgun Gothic" pitchFamily="34" charset="-127"/>
              <a:cs typeface="Arial" pitchFamily="34" charset="0"/>
            </a:endParaRPr>
          </a:p>
        </p:txBody>
      </p:sp>
      <p:grpSp>
        <p:nvGrpSpPr>
          <p:cNvPr id="7" name="Group 6"/>
          <p:cNvGrpSpPr/>
          <p:nvPr/>
        </p:nvGrpSpPr>
        <p:grpSpPr>
          <a:xfrm>
            <a:off x="188640" y="200472"/>
            <a:ext cx="2880320" cy="754053"/>
            <a:chOff x="188640" y="200472"/>
            <a:chExt cx="2880320" cy="754053"/>
          </a:xfrm>
        </p:grpSpPr>
        <p:sp>
          <p:nvSpPr>
            <p:cNvPr id="5" name="PoljeZBesedilom 2"/>
            <p:cNvSpPr txBox="1"/>
            <p:nvPr/>
          </p:nvSpPr>
          <p:spPr>
            <a:xfrm>
              <a:off x="188640" y="200472"/>
              <a:ext cx="2880320"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ZA PRESEK</a:t>
              </a: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0648" y="409264"/>
              <a:ext cx="2736304" cy="4613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6" name="Group 5"/>
          <p:cNvGrpSpPr/>
          <p:nvPr/>
        </p:nvGrpSpPr>
        <p:grpSpPr>
          <a:xfrm>
            <a:off x="199008" y="1048048"/>
            <a:ext cx="2941960" cy="969496"/>
            <a:chOff x="199008" y="1048048"/>
            <a:chExt cx="2941960" cy="969496"/>
          </a:xfrm>
        </p:grpSpPr>
        <p:sp>
          <p:nvSpPr>
            <p:cNvPr id="3" name="PoljeZBesedilom 2"/>
            <p:cNvSpPr txBox="1"/>
            <p:nvPr/>
          </p:nvSpPr>
          <p:spPr>
            <a:xfrm>
              <a:off x="199008" y="1048048"/>
              <a:ext cx="2941960" cy="96949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ZA VSOTO</a:t>
              </a:r>
            </a:p>
            <a:p>
              <a:pPr algn="ct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409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25" y="1217473"/>
              <a:ext cx="2806526" cy="7723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0" name="PoljeZBesedilom 2"/>
          <p:cNvSpPr txBox="1"/>
          <p:nvPr/>
        </p:nvSpPr>
        <p:spPr>
          <a:xfrm>
            <a:off x="3212976" y="200472"/>
            <a:ext cx="3456384" cy="230832"/>
          </a:xfrm>
          <a:prstGeom prst="rect">
            <a:avLst/>
          </a:prstGeom>
          <a:solidFill>
            <a:srgbClr val="90D4C2"/>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Linearna ogrinjača</a:t>
            </a:r>
            <a:endParaRPr lang="sl-SI" sz="1000" dirty="0">
              <a:latin typeface="Cascadia Mono SemiBold" pitchFamily="49" charset="0"/>
              <a:cs typeface="Cascadia Mono SemiBold" pitchFamily="49" charset="0"/>
            </a:endParaRPr>
          </a:p>
        </p:txBody>
      </p:sp>
      <p:grpSp>
        <p:nvGrpSpPr>
          <p:cNvPr id="8" name="Group 7"/>
          <p:cNvGrpSpPr/>
          <p:nvPr/>
        </p:nvGrpSpPr>
        <p:grpSpPr>
          <a:xfrm>
            <a:off x="3243560" y="504548"/>
            <a:ext cx="2506216" cy="1123384"/>
            <a:chOff x="3243560" y="504548"/>
            <a:chExt cx="2506216" cy="1123384"/>
          </a:xfrm>
        </p:grpSpPr>
        <p:sp>
          <p:nvSpPr>
            <p:cNvPr id="11" name="PoljeZBesedilom 2"/>
            <p:cNvSpPr txBox="1"/>
            <p:nvPr/>
          </p:nvSpPr>
          <p:spPr>
            <a:xfrm>
              <a:off x="3243560" y="504548"/>
              <a:ext cx="2506216" cy="1123384"/>
            </a:xfrm>
            <a:prstGeom prst="rect">
              <a:avLst/>
            </a:prstGeom>
            <a:solidFill>
              <a:schemeClr val="accent5">
                <a:lumMod val="20000"/>
                <a:lumOff val="80000"/>
              </a:schemeClr>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 </a:t>
              </a:r>
              <a:r>
                <a:rPr lang="sl-SI" sz="800" dirty="0" smtClean="0">
                  <a:latin typeface="Arial" pitchFamily="34" charset="0"/>
                  <a:ea typeface="Malgun Gothic" pitchFamily="34" charset="-127"/>
                  <a:cs typeface="Arial" pitchFamily="34" charset="0"/>
                </a:rPr>
                <a:t>je vektorski prostor nad </a:t>
              </a:r>
              <a:r>
                <a:rPr lang="sl-SI" sz="800" b="1" dirty="0" smtClean="0">
                  <a:latin typeface="Arial" pitchFamily="34" charset="0"/>
                  <a:ea typeface="Malgun Gothic" pitchFamily="34" charset="-127"/>
                  <a:cs typeface="Arial" pitchFamily="34" charset="0"/>
                </a:rPr>
                <a:t>F</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do </a:t>
              </a:r>
              <a:r>
                <a:rPr lang="sl-SI" sz="800" b="1" dirty="0" smtClean="0">
                  <a:latin typeface="Arial" pitchFamily="34" charset="0"/>
                  <a:ea typeface="Malgun Gothic" pitchFamily="34" charset="-127"/>
                  <a:cs typeface="Arial" pitchFamily="34" charset="0"/>
                </a:rPr>
                <a:t>v</a:t>
              </a:r>
              <a:r>
                <a:rPr lang="sl-SI" sz="1050" b="1" baseline="-25000" dirty="0" smtClean="0">
                  <a:latin typeface="Arial" pitchFamily="34" charset="0"/>
                  <a:ea typeface="Malgun Gothic" pitchFamily="34" charset="-127"/>
                  <a:cs typeface="Arial" pitchFamily="34" charset="0"/>
                </a:rPr>
                <a:t>k</a:t>
              </a:r>
              <a:r>
                <a:rPr lang="sl-SI" sz="800" dirty="0" smtClean="0">
                  <a:latin typeface="Arial" pitchFamily="34" charset="0"/>
                  <a:ea typeface="Malgun Gothic" pitchFamily="34" charset="-127"/>
                  <a:cs typeface="Arial" pitchFamily="34" charset="0"/>
                </a:rPr>
                <a:t> so vektorji iz </a:t>
              </a:r>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 v je linearna kombinacija teh vektorjev če obstajajo taki </a:t>
              </a:r>
              <a:r>
                <a:rPr lang="sl-SI" sz="800" b="1" dirty="0" smtClean="0">
                  <a:latin typeface="Arial" pitchFamily="34" charset="0"/>
                  <a:ea typeface="Malgun Gothic" pitchFamily="34" charset="-127"/>
                  <a:cs typeface="Arial" pitchFamily="34" charset="0"/>
                </a:rPr>
                <a:t>skalarji</a:t>
              </a:r>
              <a:r>
                <a:rPr lang="sl-SI" sz="800" dirty="0" smtClean="0">
                  <a:latin typeface="Arial" pitchFamily="34" charset="0"/>
                  <a:ea typeface="Malgun Gothic" pitchFamily="34" charset="-127"/>
                  <a:cs typeface="Arial" pitchFamily="34" charset="0"/>
                </a:rPr>
                <a:t> iz </a:t>
              </a:r>
              <a:r>
                <a:rPr lang="sl-SI" sz="800" b="1" dirty="0" smtClean="0">
                  <a:latin typeface="Arial" pitchFamily="34" charset="0"/>
                  <a:ea typeface="Malgun Gothic" pitchFamily="34" charset="-127"/>
                  <a:cs typeface="Arial" pitchFamily="34" charset="0"/>
                </a:rPr>
                <a:t>F</a:t>
              </a:r>
              <a:r>
                <a:rPr lang="sl-SI" sz="800" dirty="0" smtClean="0">
                  <a:latin typeface="Arial" pitchFamily="34" charset="0"/>
                  <a:ea typeface="Malgun Gothic" pitchFamily="34" charset="-127"/>
                  <a:cs typeface="Arial" pitchFamily="34" charset="0"/>
                </a:rPr>
                <a:t> da velja:</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množico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vseh</a:t>
              </a:r>
              <a:r>
                <a:rPr lang="sl-SI" sz="800" dirty="0" smtClean="0">
                  <a:latin typeface="Arial" pitchFamily="34" charset="0"/>
                  <a:ea typeface="Malgun Gothic" pitchFamily="34" charset="-127"/>
                  <a:cs typeface="Arial" pitchFamily="34" charset="0"/>
                </a:rPr>
                <a:t> linearnih kombinacij označimo </a:t>
              </a:r>
              <a:r>
                <a:rPr lang="sl-SI" sz="800" b="1" dirty="0" smtClean="0">
                  <a:latin typeface="Arial" pitchFamily="34" charset="0"/>
                  <a:ea typeface="Malgun Gothic" pitchFamily="34" charset="-127"/>
                  <a:cs typeface="Arial" pitchFamily="34" charset="0"/>
                </a:rPr>
                <a:t>Lin</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105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1050" b="1" baseline="-25000" dirty="0">
                  <a:latin typeface="Arial" pitchFamily="34" charset="0"/>
                  <a:ea typeface="Malgun Gothic" pitchFamily="34" charset="-127"/>
                  <a:cs typeface="Arial" pitchFamily="34" charset="0"/>
                </a:rPr>
                <a:t>k</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a:t>
              </a:r>
            </a:p>
          </p:txBody>
        </p:sp>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9000" y="1107002"/>
              <a:ext cx="1338258" cy="1666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4" name="PoljeZBesedilom 2"/>
          <p:cNvSpPr txBox="1"/>
          <p:nvPr/>
        </p:nvSpPr>
        <p:spPr>
          <a:xfrm>
            <a:off x="5688119" y="577498"/>
            <a:ext cx="1051978" cy="1077218"/>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Za vsako </a:t>
            </a:r>
            <a:r>
              <a:rPr lang="sl-SI" sz="800" b="1" dirty="0" smtClean="0">
                <a:latin typeface="Arial" pitchFamily="34" charset="0"/>
                <a:ea typeface="Malgun Gothic" pitchFamily="34" charset="-127"/>
                <a:cs typeface="Arial" pitchFamily="34" charset="0"/>
              </a:rPr>
              <a:t>končno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podmnožico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a:t>
            </a:r>
            <a:r>
              <a:rPr lang="sl-SI" sz="800" dirty="0" smtClean="0">
                <a:latin typeface="Arial" pitchFamily="34" charset="0"/>
                <a:ea typeface="Malgun Gothic" pitchFamily="34" charset="-127"/>
                <a:cs typeface="Arial" pitchFamily="34" charset="0"/>
              </a:rPr>
              <a:t> v vektorskem prostoru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je njena linearna ogrinjača </a:t>
            </a:r>
          </a:p>
          <a:p>
            <a:pPr>
              <a:buSzPct val="110000"/>
            </a:pPr>
            <a:r>
              <a:rPr lang="sl-SI" sz="800" b="1" dirty="0" smtClean="0">
                <a:latin typeface="Arial" pitchFamily="34" charset="0"/>
                <a:ea typeface="Malgun Gothic" pitchFamily="34" charset="-127"/>
                <a:cs typeface="Arial" pitchFamily="34" charset="0"/>
              </a:rPr>
              <a:t>Lin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S</a:t>
            </a:r>
            <a:r>
              <a:rPr lang="sl-SI" sz="800" dirty="0" smtClean="0">
                <a:latin typeface="Arial" pitchFamily="34" charset="0"/>
                <a:ea typeface="Malgun Gothic" pitchFamily="34" charset="-127"/>
                <a:cs typeface="Arial" pitchFamily="34" charset="0"/>
              </a:rPr>
              <a:t> } vektorski </a:t>
            </a:r>
            <a:r>
              <a:rPr lang="sl-SI" sz="800" b="1" dirty="0" smtClean="0">
                <a:latin typeface="Arial" pitchFamily="34" charset="0"/>
                <a:ea typeface="Malgun Gothic" pitchFamily="34" charset="-127"/>
                <a:cs typeface="Arial" pitchFamily="34" charset="0"/>
              </a:rPr>
              <a:t>podprostor</a:t>
            </a:r>
            <a:r>
              <a:rPr lang="sl-SI" sz="800" dirty="0" smtClean="0">
                <a:latin typeface="Arial" pitchFamily="34" charset="0"/>
                <a:ea typeface="Malgun Gothic" pitchFamily="34" charset="-127"/>
                <a:cs typeface="Arial" pitchFamily="34" charset="0"/>
              </a:rPr>
              <a:t> v </a:t>
            </a:r>
            <a:r>
              <a:rPr lang="sl-SI" sz="800" b="1" dirty="0" smtClean="0">
                <a:latin typeface="Arial" pitchFamily="34" charset="0"/>
                <a:ea typeface="Malgun Gothic" pitchFamily="34" charset="-127"/>
                <a:cs typeface="Arial" pitchFamily="34" charset="0"/>
              </a:rPr>
              <a:t>V</a:t>
            </a:r>
          </a:p>
        </p:txBody>
      </p:sp>
      <p:grpSp>
        <p:nvGrpSpPr>
          <p:cNvPr id="9" name="Group 8"/>
          <p:cNvGrpSpPr/>
          <p:nvPr/>
        </p:nvGrpSpPr>
        <p:grpSpPr>
          <a:xfrm>
            <a:off x="3501492" y="1724989"/>
            <a:ext cx="3209776" cy="754053"/>
            <a:chOff x="3243560" y="2936776"/>
            <a:chExt cx="3209776" cy="754053"/>
          </a:xfrm>
        </p:grpSpPr>
        <p:sp>
          <p:nvSpPr>
            <p:cNvPr id="17" name="PoljeZBesedilom 2"/>
            <p:cNvSpPr txBox="1"/>
            <p:nvPr/>
          </p:nvSpPr>
          <p:spPr>
            <a:xfrm>
              <a:off x="3243560" y="2936776"/>
              <a:ext cx="3209776"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p>
            <a:p>
              <a:pPr algn="ct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4101"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334652" y="3110128"/>
              <a:ext cx="3027592" cy="5040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6" name="PoljeZBesedilom 2"/>
          <p:cNvSpPr txBox="1"/>
          <p:nvPr/>
        </p:nvSpPr>
        <p:spPr>
          <a:xfrm>
            <a:off x="199008" y="2150369"/>
            <a:ext cx="3168352" cy="1384995"/>
          </a:xfrm>
          <a:prstGeom prst="rect">
            <a:avLst/>
          </a:prstGeom>
          <a:solidFill>
            <a:srgbClr val="FEFDDA"/>
          </a:solidFill>
          <a:ln w="6350">
            <a:noFill/>
          </a:ln>
        </p:spPr>
        <p:txBody>
          <a:bodyPr wrap="square" rtlCol="0">
            <a:spAutoFit/>
          </a:bodyPr>
          <a:lstStyle/>
          <a:p>
            <a:pPr>
              <a:buSzPct val="110000"/>
            </a:pPr>
            <a:r>
              <a:rPr lang="sl-SI" sz="900" b="1" dirty="0" smtClean="0">
                <a:solidFill>
                  <a:srgbClr val="E7A219"/>
                </a:solidFill>
                <a:latin typeface="Arial" pitchFamily="34" charset="0"/>
                <a:ea typeface="Malgun Gothic" pitchFamily="34" charset="-127"/>
                <a:cs typeface="Arial" pitchFamily="34" charset="0"/>
              </a:rPr>
              <a:t>Baze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 naj bo </a:t>
            </a:r>
            <a:r>
              <a:rPr lang="sl-SI" sz="800" b="1" dirty="0" smtClean="0">
                <a:latin typeface="Arial" pitchFamily="34" charset="0"/>
                <a:ea typeface="Malgun Gothic" pitchFamily="34" charset="-127"/>
                <a:cs typeface="Arial" pitchFamily="34" charset="0"/>
              </a:rPr>
              <a:t>vektorski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prostor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vektorji od </a:t>
            </a:r>
            <a:r>
              <a:rPr lang="sl-SI" sz="800" b="1" dirty="0" smtClean="0">
                <a:latin typeface="Arial" pitchFamily="34" charset="0"/>
                <a:ea typeface="Malgun Gothic" pitchFamily="34" charset="-127"/>
                <a:cs typeface="Arial" pitchFamily="34" charset="0"/>
              </a:rPr>
              <a:t>v</a:t>
            </a:r>
            <a:r>
              <a:rPr lang="sl-SI" sz="11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do </a:t>
            </a:r>
            <a:r>
              <a:rPr lang="sl-SI" sz="800" b="1" dirty="0" smtClean="0">
                <a:latin typeface="Arial" pitchFamily="34" charset="0"/>
                <a:ea typeface="Malgun Gothic" pitchFamily="34" charset="-127"/>
                <a:cs typeface="Arial" pitchFamily="34" charset="0"/>
              </a:rPr>
              <a:t>v</a:t>
            </a:r>
            <a:r>
              <a:rPr lang="sl-SI" sz="110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so ogrodje če se da vsak vektor iz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na </a:t>
            </a:r>
            <a:r>
              <a:rPr lang="sl-SI" sz="800" b="1" dirty="0" smtClean="0">
                <a:latin typeface="Arial" pitchFamily="34" charset="0"/>
                <a:ea typeface="Malgun Gothic" pitchFamily="34" charset="-127"/>
                <a:cs typeface="Arial" pitchFamily="34" charset="0"/>
              </a:rPr>
              <a:t>vsaj en </a:t>
            </a:r>
            <a:r>
              <a:rPr lang="sl-SI" sz="800" dirty="0" smtClean="0">
                <a:latin typeface="Arial" pitchFamily="34" charset="0"/>
                <a:ea typeface="Malgun Gothic" pitchFamily="34" charset="-127"/>
                <a:cs typeface="Arial" pitchFamily="34" charset="0"/>
              </a:rPr>
              <a:t>način izraziti kot </a:t>
            </a:r>
            <a:r>
              <a:rPr lang="sl-SI" sz="800" b="1" dirty="0" smtClean="0">
                <a:latin typeface="Arial" pitchFamily="34" charset="0"/>
                <a:ea typeface="Malgun Gothic" pitchFamily="34" charset="-127"/>
                <a:cs typeface="Arial" pitchFamily="34" charset="0"/>
              </a:rPr>
              <a:t>linearna</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kombinacija</a:t>
            </a:r>
            <a:r>
              <a:rPr lang="sl-SI" sz="800" dirty="0">
                <a:latin typeface="Arial" pitchFamily="34" charset="0"/>
                <a:ea typeface="Malgun Gothic" pitchFamily="34" charset="-127"/>
                <a:cs typeface="Arial" pitchFamily="34" charset="0"/>
              </a:rPr>
              <a:t> v</a:t>
            </a:r>
            <a:r>
              <a:rPr lang="sl-SI" sz="1100"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v</a:t>
            </a:r>
            <a:r>
              <a:rPr lang="sl-SI" sz="1100" baseline="-250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vektorji </a:t>
            </a:r>
            <a:r>
              <a:rPr lang="sl-SI" sz="800" dirty="0">
                <a:latin typeface="Arial" pitchFamily="34" charset="0"/>
                <a:ea typeface="Malgun Gothic" pitchFamily="34" charset="-127"/>
                <a:cs typeface="Arial" pitchFamily="34" charset="0"/>
              </a:rPr>
              <a:t>od </a:t>
            </a:r>
            <a:r>
              <a:rPr lang="sl-SI" sz="800" b="1" dirty="0">
                <a:latin typeface="Arial" pitchFamily="34" charset="0"/>
                <a:ea typeface="Malgun Gothic" pitchFamily="34" charset="-127"/>
                <a:cs typeface="Arial" pitchFamily="34" charset="0"/>
              </a:rPr>
              <a:t>v</a:t>
            </a:r>
            <a:r>
              <a:rPr lang="sl-SI" sz="110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do </a:t>
            </a:r>
            <a:r>
              <a:rPr lang="sl-SI" sz="800" b="1" dirty="0">
                <a:latin typeface="Arial" pitchFamily="34" charset="0"/>
                <a:ea typeface="Malgun Gothic" pitchFamily="34" charset="-127"/>
                <a:cs typeface="Arial" pitchFamily="34" charset="0"/>
              </a:rPr>
              <a:t>v</a:t>
            </a:r>
            <a:r>
              <a:rPr lang="sl-SI" sz="1100" b="1" baseline="-25000"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so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neodvisni</a:t>
            </a:r>
            <a:r>
              <a:rPr lang="sl-SI" sz="800" dirty="0" smtClean="0">
                <a:latin typeface="Arial" pitchFamily="34" charset="0"/>
                <a:ea typeface="Malgun Gothic" pitchFamily="34" charset="-127"/>
                <a:cs typeface="Arial" pitchFamily="34" charset="0"/>
              </a:rPr>
              <a:t> če se da vsak vektor iz V izraziti na </a:t>
            </a:r>
            <a:r>
              <a:rPr lang="sl-SI" sz="800" b="1" dirty="0" smtClean="0">
                <a:latin typeface="Arial" pitchFamily="34" charset="0"/>
                <a:ea typeface="Malgun Gothic" pitchFamily="34" charset="-127"/>
                <a:cs typeface="Arial" pitchFamily="34" charset="0"/>
              </a:rPr>
              <a:t>največ</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a:t>
            </a:r>
            <a:r>
              <a:rPr lang="sl-SI" sz="800" dirty="0" smtClean="0">
                <a:latin typeface="Arial" pitchFamily="34" charset="0"/>
                <a:ea typeface="Malgun Gothic" pitchFamily="34" charset="-127"/>
                <a:cs typeface="Arial" pitchFamily="34" charset="0"/>
              </a:rPr>
              <a:t> način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vektorji so </a:t>
            </a:r>
            <a:r>
              <a:rPr lang="sl-SI" sz="800" b="1" dirty="0" smtClean="0">
                <a:latin typeface="Arial" pitchFamily="34" charset="0"/>
                <a:ea typeface="Malgun Gothic" pitchFamily="34" charset="-127"/>
                <a:cs typeface="Arial" pitchFamily="34" charset="0"/>
              </a:rPr>
              <a:t>baza</a:t>
            </a:r>
            <a:r>
              <a:rPr lang="sl-SI" sz="800" dirty="0" smtClean="0">
                <a:latin typeface="Arial" pitchFamily="34" charset="0"/>
                <a:ea typeface="Malgun Gothic" pitchFamily="34" charset="-127"/>
                <a:cs typeface="Arial" pitchFamily="34" charset="0"/>
              </a:rPr>
              <a:t> če se jih da izraziti na </a:t>
            </a:r>
            <a:r>
              <a:rPr lang="sl-SI" sz="800" b="1" dirty="0" smtClean="0">
                <a:latin typeface="Arial" pitchFamily="34" charset="0"/>
                <a:ea typeface="Malgun Gothic" pitchFamily="34" charset="-127"/>
                <a:cs typeface="Arial" pitchFamily="34" charset="0"/>
              </a:rPr>
              <a:t>natanko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a:t>
            </a:r>
            <a:r>
              <a:rPr lang="sl-SI" sz="800" dirty="0" smtClean="0">
                <a:latin typeface="Arial" pitchFamily="34" charset="0"/>
                <a:ea typeface="Malgun Gothic" pitchFamily="34" charset="-127"/>
                <a:cs typeface="Arial" pitchFamily="34" charset="0"/>
              </a:rPr>
              <a:t> način torej so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neodvisni</a:t>
            </a:r>
            <a:r>
              <a:rPr lang="sl-SI" sz="800" dirty="0" smtClean="0">
                <a:latin typeface="Arial" pitchFamily="34" charset="0"/>
                <a:ea typeface="Malgun Gothic" pitchFamily="34" charset="-127"/>
                <a:cs typeface="Arial" pitchFamily="34" charset="0"/>
              </a:rPr>
              <a:t> in so </a:t>
            </a:r>
            <a:r>
              <a:rPr lang="sl-SI" sz="800" b="1" dirty="0" smtClean="0">
                <a:latin typeface="Arial" pitchFamily="34" charset="0"/>
                <a:ea typeface="Malgun Gothic" pitchFamily="34" charset="-127"/>
                <a:cs typeface="Arial" pitchFamily="34" charset="0"/>
              </a:rPr>
              <a:t>ogrodje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vektorji </a:t>
            </a:r>
            <a:r>
              <a:rPr lang="sl-SI" sz="800" b="1" dirty="0">
                <a:latin typeface="Arial" pitchFamily="34" charset="0"/>
                <a:ea typeface="Malgun Gothic" pitchFamily="34" charset="-127"/>
                <a:cs typeface="Arial" pitchFamily="34" charset="0"/>
              </a:rPr>
              <a:t>v</a:t>
            </a:r>
            <a:r>
              <a:rPr lang="sl-SI" sz="110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do </a:t>
            </a:r>
            <a:r>
              <a:rPr lang="sl-SI" sz="800" b="1" dirty="0">
                <a:latin typeface="Arial" pitchFamily="34" charset="0"/>
                <a:ea typeface="Malgun Gothic" pitchFamily="34" charset="-127"/>
                <a:cs typeface="Arial" pitchFamily="34" charset="0"/>
              </a:rPr>
              <a:t>v</a:t>
            </a:r>
            <a:r>
              <a:rPr lang="sl-SI" sz="1100" b="1" baseline="-25000"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so ogrodje natanko tedaj ko njihova </a:t>
            </a:r>
            <a:r>
              <a:rPr lang="sl-SI" sz="800" b="1" dirty="0" smtClean="0">
                <a:latin typeface="Arial" pitchFamily="34" charset="0"/>
                <a:ea typeface="Malgun Gothic" pitchFamily="34" charset="-127"/>
                <a:cs typeface="Arial" pitchFamily="34" charset="0"/>
              </a:rPr>
              <a:t>linearna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ogrinjača</a:t>
            </a:r>
            <a:r>
              <a:rPr lang="sl-SI" sz="800" dirty="0" smtClean="0">
                <a:latin typeface="Arial" pitchFamily="34" charset="0"/>
                <a:ea typeface="Malgun Gothic" pitchFamily="34" charset="-127"/>
                <a:cs typeface="Arial" pitchFamily="34" charset="0"/>
              </a:rPr>
              <a:t> enaka </a:t>
            </a:r>
            <a:r>
              <a:rPr lang="sl-SI" sz="800" b="1" dirty="0" smtClean="0">
                <a:latin typeface="Arial" pitchFamily="34" charset="0"/>
                <a:ea typeface="Malgun Gothic" pitchFamily="34" charset="-127"/>
                <a:cs typeface="Arial" pitchFamily="34" charset="0"/>
              </a:rPr>
              <a:t>V</a:t>
            </a:r>
          </a:p>
        </p:txBody>
      </p:sp>
      <p:grpSp>
        <p:nvGrpSpPr>
          <p:cNvPr id="2" name="Group 1"/>
          <p:cNvGrpSpPr/>
          <p:nvPr/>
        </p:nvGrpSpPr>
        <p:grpSpPr>
          <a:xfrm>
            <a:off x="3522055" y="2576735"/>
            <a:ext cx="3168352" cy="1138773"/>
            <a:chOff x="3429000" y="2576736"/>
            <a:chExt cx="3168352" cy="1138773"/>
          </a:xfrm>
        </p:grpSpPr>
        <p:sp>
          <p:nvSpPr>
            <p:cNvPr id="19" name="PoljeZBesedilom 2"/>
            <p:cNvSpPr txBox="1"/>
            <p:nvPr/>
          </p:nvSpPr>
          <p:spPr>
            <a:xfrm>
              <a:off x="3429000" y="2576736"/>
              <a:ext cx="3168352" cy="1138773"/>
            </a:xfrm>
            <a:prstGeom prst="rect">
              <a:avLst/>
            </a:prstGeom>
            <a:solidFill>
              <a:srgbClr val="FEFDDA"/>
            </a:solidFill>
            <a:ln w="6350">
              <a:noFill/>
            </a:ln>
          </p:spPr>
          <p:txBody>
            <a:bodyPr wrap="square" rtlCol="0">
              <a:spAutoFit/>
            </a:bodyPr>
            <a:lstStyle/>
            <a:p>
              <a:pPr>
                <a:buSzPct val="110000"/>
              </a:pPr>
              <a:r>
                <a:rPr lang="sl-SI" sz="900" b="1" dirty="0" smtClean="0">
                  <a:solidFill>
                    <a:srgbClr val="E7A219"/>
                  </a:solidFill>
                  <a:latin typeface="Arial" pitchFamily="34" charset="0"/>
                  <a:ea typeface="Malgun Gothic" pitchFamily="34" charset="-127"/>
                  <a:cs typeface="Arial" pitchFamily="34" charset="0"/>
                </a:rPr>
                <a:t>Karakterizacije linearne neodvisnosti</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a:buSzPct val="110000"/>
              </a:pPr>
              <a:r>
                <a:rPr lang="sl-SI" sz="800" dirty="0" smtClean="0">
                  <a:latin typeface="Arial" pitchFamily="34" charset="0"/>
                  <a:ea typeface="Malgun Gothic" pitchFamily="34" charset="-127"/>
                  <a:cs typeface="Arial" pitchFamily="34" charset="0"/>
                </a:rPr>
                <a:t>V naj bo </a:t>
              </a:r>
              <a:r>
                <a:rPr lang="sl-SI" sz="800" b="1" dirty="0" smtClean="0">
                  <a:latin typeface="Arial" pitchFamily="34" charset="0"/>
                  <a:ea typeface="Malgun Gothic" pitchFamily="34" charset="-127"/>
                  <a:cs typeface="Arial" pitchFamily="34" charset="0"/>
                </a:rPr>
                <a:t>vektorski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prostor </a:t>
              </a:r>
              <a:r>
                <a:rPr lang="sl-SI" sz="800" dirty="0" smtClean="0">
                  <a:latin typeface="Arial" pitchFamily="34" charset="0"/>
                  <a:ea typeface="Malgun Gothic" pitchFamily="34" charset="-127"/>
                  <a:cs typeface="Arial" pitchFamily="34" charset="0"/>
                </a:rPr>
                <a:t>in vektorji od </a:t>
              </a:r>
              <a:r>
                <a:rPr lang="sl-SI" sz="800" b="1" dirty="0" smtClean="0">
                  <a:latin typeface="Arial" pitchFamily="34" charset="0"/>
                  <a:ea typeface="Malgun Gothic" pitchFamily="34" charset="-127"/>
                  <a:cs typeface="Arial" pitchFamily="34" charset="0"/>
                </a:rPr>
                <a:t>v</a:t>
              </a:r>
              <a:r>
                <a:rPr lang="sl-SI" sz="11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do </a:t>
              </a:r>
              <a:r>
                <a:rPr lang="sl-SI" sz="800" b="1" dirty="0" smtClean="0">
                  <a:latin typeface="Arial" pitchFamily="34" charset="0"/>
                  <a:ea typeface="Malgun Gothic" pitchFamily="34" charset="-127"/>
                  <a:cs typeface="Arial" pitchFamily="34" charset="0"/>
                </a:rPr>
                <a:t>v</a:t>
              </a:r>
              <a:r>
                <a:rPr lang="sl-SI" sz="110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iz V</a:t>
              </a:r>
            </a:p>
            <a:p>
              <a:pPr marL="228600" indent="-228600">
                <a:buSzPct val="110000"/>
                <a:buFont typeface="+mj-lt"/>
                <a:buAutoNum type="arabicPeriod"/>
              </a:pPr>
              <a:r>
                <a:rPr lang="sl-SI" sz="800" dirty="0" smtClean="0">
                  <a:latin typeface="Arial" pitchFamily="34" charset="0"/>
                  <a:ea typeface="Malgun Gothic" pitchFamily="34" charset="-127"/>
                  <a:cs typeface="Arial" pitchFamily="34" charset="0"/>
                </a:rPr>
                <a:t>vektorji so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neodvisni</a:t>
              </a:r>
            </a:p>
            <a:p>
              <a:pPr marL="228600" indent="-228600">
                <a:buSzPct val="110000"/>
                <a:buFont typeface="+mj-lt"/>
                <a:buAutoNum type="arabicPeriod"/>
              </a:pPr>
              <a:r>
                <a:rPr lang="sl-SI" sz="800" dirty="0" smtClean="0">
                  <a:latin typeface="Arial" pitchFamily="34" charset="0"/>
                  <a:ea typeface="Malgun Gothic" pitchFamily="34" charset="-127"/>
                  <a:cs typeface="Arial" pitchFamily="34" charset="0"/>
                </a:rPr>
                <a:t>za vse velja za skalarje:</a:t>
              </a:r>
            </a:p>
            <a:p>
              <a:pPr marL="228600" indent="-228600">
                <a:buSzPct val="110000"/>
                <a:buFont typeface="+mj-lt"/>
                <a:buAutoNum type="arabicPeriod"/>
              </a:pPr>
              <a:endParaRPr lang="sl-SI" sz="800" dirty="0" smtClean="0">
                <a:latin typeface="Arial" pitchFamily="34" charset="0"/>
                <a:ea typeface="Malgun Gothic" pitchFamily="34" charset="-127"/>
                <a:cs typeface="Arial" pitchFamily="34" charset="0"/>
              </a:endParaRPr>
            </a:p>
            <a:p>
              <a:pPr marL="228600" indent="-228600">
                <a:buSzPct val="110000"/>
                <a:buFont typeface="+mj-lt"/>
                <a:buAutoNum type="arabicPeriod"/>
              </a:pPr>
              <a:endParaRPr lang="sl-SI" sz="800" dirty="0">
                <a:latin typeface="Arial" pitchFamily="34" charset="0"/>
                <a:ea typeface="Malgun Gothic" pitchFamily="34" charset="-127"/>
                <a:cs typeface="Arial" pitchFamily="34" charset="0"/>
              </a:endParaRPr>
            </a:p>
            <a:p>
              <a:pPr marL="228600" indent="-228600">
                <a:buSzPct val="110000"/>
                <a:buFont typeface="+mj-lt"/>
                <a:buAutoNum type="arabicPeriod"/>
              </a:pPr>
              <a:r>
                <a:rPr lang="sl-SI" sz="800" dirty="0" smtClean="0">
                  <a:latin typeface="Arial" pitchFamily="34" charset="0"/>
                  <a:ea typeface="Malgun Gothic" pitchFamily="34" charset="-127"/>
                  <a:cs typeface="Arial" pitchFamily="34" charset="0"/>
                </a:rPr>
                <a:t>nobeden od vektorjev se </a:t>
              </a:r>
              <a:r>
                <a:rPr lang="sl-SI" sz="800" b="1" dirty="0" smtClean="0">
                  <a:latin typeface="Arial" pitchFamily="34" charset="0"/>
                  <a:ea typeface="Malgun Gothic" pitchFamily="34" charset="-127"/>
                  <a:cs typeface="Arial" pitchFamily="34" charset="0"/>
                </a:rPr>
                <a:t>ne</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da</a:t>
              </a:r>
              <a:r>
                <a:rPr lang="sl-SI" sz="800" dirty="0" smtClean="0">
                  <a:latin typeface="Arial" pitchFamily="34" charset="0"/>
                  <a:ea typeface="Malgun Gothic" pitchFamily="34" charset="-127"/>
                  <a:cs typeface="Arial" pitchFamily="34" charset="0"/>
                </a:rPr>
                <a:t> izraziti kot </a:t>
              </a:r>
              <a:r>
                <a:rPr lang="sl-SI" sz="800" b="1" dirty="0" smtClean="0">
                  <a:latin typeface="Arial" pitchFamily="34" charset="0"/>
                  <a:ea typeface="Malgun Gothic" pitchFamily="34" charset="-127"/>
                  <a:cs typeface="Arial" pitchFamily="34" charset="0"/>
                </a:rPr>
                <a:t>linearna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kombinacija</a:t>
              </a:r>
              <a:r>
                <a:rPr lang="sl-SI" sz="800" dirty="0" smtClean="0">
                  <a:latin typeface="Arial" pitchFamily="34" charset="0"/>
                  <a:ea typeface="Malgun Gothic" pitchFamily="34" charset="-127"/>
                  <a:cs typeface="Arial" pitchFamily="34" charset="0"/>
                </a:rPr>
                <a:t> preostalih</a:t>
              </a:r>
            </a:p>
          </p:txBody>
        </p:sp>
        <p:pic>
          <p:nvPicPr>
            <p:cNvPr id="1026" name="Picture 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573500" y="3207678"/>
              <a:ext cx="1439676" cy="1753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06231" y="3207195"/>
              <a:ext cx="1275097" cy="1728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4" name="Group 3"/>
          <p:cNvGrpSpPr/>
          <p:nvPr/>
        </p:nvGrpSpPr>
        <p:grpSpPr>
          <a:xfrm>
            <a:off x="3495777" y="3854628"/>
            <a:ext cx="3209776" cy="2800767"/>
            <a:chOff x="3452808" y="3944888"/>
            <a:chExt cx="3209776" cy="2800767"/>
          </a:xfrm>
        </p:grpSpPr>
        <p:sp>
          <p:nvSpPr>
            <p:cNvPr id="23" name="PoljeZBesedilom 2"/>
            <p:cNvSpPr txBox="1"/>
            <p:nvPr/>
          </p:nvSpPr>
          <p:spPr>
            <a:xfrm>
              <a:off x="3452808" y="3944888"/>
              <a:ext cx="3209776" cy="2800767"/>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1 v 2</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recimo da so vektorji linearno neodvisni. Potem se da vektor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na </a:t>
              </a:r>
              <a:r>
                <a:rPr lang="sl-SI" sz="700" b="1" dirty="0" smtClean="0">
                  <a:latin typeface="Arial" pitchFamily="34" charset="0"/>
                  <a:ea typeface="Malgun Gothic" pitchFamily="34" charset="-127"/>
                  <a:cs typeface="Arial" pitchFamily="34" charset="0"/>
                </a:rPr>
                <a:t>največ</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en</a:t>
              </a:r>
              <a:r>
                <a:rPr lang="sl-SI" sz="700" dirty="0" smtClean="0">
                  <a:latin typeface="Arial" pitchFamily="34" charset="0"/>
                  <a:ea typeface="Malgun Gothic" pitchFamily="34" charset="-127"/>
                  <a:cs typeface="Arial" pitchFamily="34" charset="0"/>
                </a:rPr>
                <a:t> način izraziti kot njihova linearna kombinacija. Ena izmed teh je da so </a:t>
              </a:r>
              <a:r>
                <a:rPr lang="sl-SI" sz="700" b="1" dirty="0" smtClean="0">
                  <a:latin typeface="Arial" pitchFamily="34" charset="0"/>
                  <a:ea typeface="Malgun Gothic" pitchFamily="34" charset="-127"/>
                  <a:cs typeface="Arial" pitchFamily="34" charset="0"/>
                </a:rPr>
                <a:t>vsi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skalarji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Ker so linearno neodvisni je to </a:t>
              </a:r>
              <a:r>
                <a:rPr lang="sl-SI" sz="700" b="1" dirty="0" smtClean="0">
                  <a:latin typeface="Arial" pitchFamily="34" charset="0"/>
                  <a:ea typeface="Malgun Gothic" pitchFamily="34" charset="-127"/>
                  <a:cs typeface="Arial" pitchFamily="34" charset="0"/>
                </a:rPr>
                <a:t>edina</a:t>
              </a:r>
              <a:r>
                <a:rPr lang="sl-SI" sz="700" dirty="0" smtClean="0">
                  <a:latin typeface="Arial" pitchFamily="34" charset="0"/>
                  <a:ea typeface="Malgun Gothic" pitchFamily="34" charset="-127"/>
                  <a:cs typeface="Arial" pitchFamily="34" charset="0"/>
                </a:rPr>
                <a:t>.</a:t>
              </a:r>
              <a:endParaRPr lang="sl-SI" sz="700" b="1" dirty="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2 v 1</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recimo da velja formula </a:t>
              </a:r>
              <a:r>
                <a:rPr lang="el-GR" sz="700" b="1" dirty="0" smtClean="0">
                  <a:latin typeface="Arial" pitchFamily="34" charset="0"/>
                  <a:cs typeface="Arial" pitchFamily="34" charset="0"/>
                </a:rPr>
                <a:t>α</a:t>
              </a:r>
              <a:r>
                <a:rPr lang="sl-SI" sz="800" b="1" baseline="-25000" dirty="0">
                  <a:latin typeface="Arial" pitchFamily="34" charset="0"/>
                  <a:ea typeface="Malgun Gothic" pitchFamily="34" charset="-127"/>
                  <a:cs typeface="Arial" pitchFamily="34" charset="0"/>
                </a:rPr>
                <a:t>1</a:t>
              </a:r>
              <a:r>
                <a:rPr lang="sl-SI" sz="700" b="1" dirty="0" smtClean="0">
                  <a:latin typeface="Arial" pitchFamily="34" charset="0"/>
                  <a:cs typeface="Arial" pitchFamily="34" charset="0"/>
                </a:rPr>
                <a:t> </a:t>
              </a:r>
              <a:r>
                <a:rPr lang="sl-SI" sz="700" b="1" dirty="0" smtClean="0">
                  <a:latin typeface="Arial" pitchFamily="34" charset="0"/>
                  <a:ea typeface="Malgun Gothic" pitchFamily="34" charset="-127"/>
                  <a:cs typeface="Arial" pitchFamily="34" charset="0"/>
                </a:rPr>
                <a:t>v</a:t>
              </a:r>
              <a:r>
                <a:rPr lang="sl-SI" sz="800" b="1" baseline="-25000" dirty="0" smtClean="0">
                  <a:latin typeface="Arial" pitchFamily="34" charset="0"/>
                  <a:ea typeface="Malgun Gothic" pitchFamily="34" charset="-127"/>
                  <a:cs typeface="Arial" pitchFamily="34" charset="0"/>
                </a:rPr>
                <a:t>1</a:t>
              </a:r>
              <a:r>
                <a:rPr lang="sl-SI" sz="105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 + </a:t>
              </a:r>
              <a:r>
                <a:rPr lang="el-GR" sz="700" b="1" dirty="0" smtClean="0">
                  <a:latin typeface="Arial" pitchFamily="34" charset="0"/>
                  <a:cs typeface="Arial" pitchFamily="34" charset="0"/>
                </a:rPr>
                <a:t>α</a:t>
              </a:r>
              <a:r>
                <a:rPr lang="sl-SI" sz="800" b="1" baseline="-25000" dirty="0" smtClean="0">
                  <a:latin typeface="Arial" pitchFamily="34" charset="0"/>
                  <a:ea typeface="Malgun Gothic" pitchFamily="34" charset="-127"/>
                  <a:cs typeface="Arial" pitchFamily="34" charset="0"/>
                </a:rPr>
                <a:t>n</a:t>
              </a:r>
              <a:r>
                <a:rPr lang="sl-SI" sz="700" b="1" dirty="0" smtClean="0">
                  <a:latin typeface="Arial" pitchFamily="34" charset="0"/>
                  <a:cs typeface="Arial" pitchFamily="34" charset="0"/>
                </a:rPr>
                <a:t> </a:t>
              </a:r>
              <a:r>
                <a:rPr lang="sl-SI" sz="700" b="1" dirty="0" smtClean="0">
                  <a:latin typeface="Arial" pitchFamily="34" charset="0"/>
                  <a:ea typeface="Malgun Gothic" pitchFamily="34" charset="-127"/>
                  <a:cs typeface="Arial" pitchFamily="34" charset="0"/>
                </a:rPr>
                <a:t>v</a:t>
              </a:r>
              <a:r>
                <a:rPr lang="sl-SI" sz="800" b="1" baseline="-25000" dirty="0" smtClean="0">
                  <a:latin typeface="Arial" pitchFamily="34" charset="0"/>
                  <a:ea typeface="Malgun Gothic" pitchFamily="34" charset="-127"/>
                  <a:cs typeface="Arial" pitchFamily="34" charset="0"/>
                </a:rPr>
                <a:t>n</a:t>
              </a:r>
              <a:r>
                <a:rPr lang="sl-SI" sz="1050"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0 </a:t>
              </a:r>
              <a:r>
                <a:rPr lang="sl-SI" sz="700" dirty="0" smtClean="0">
                  <a:latin typeface="Arial" pitchFamily="34" charset="0"/>
                  <a:ea typeface="Malgun Gothic" pitchFamily="34" charset="-127"/>
                  <a:cs typeface="Arial" pitchFamily="34" charset="0"/>
                </a:rPr>
                <a:t>potem sledi da so skalarji 0. Vzamemo vektor v ki se da na </a:t>
              </a:r>
              <a:r>
                <a:rPr lang="sl-SI" sz="700" b="1" dirty="0" smtClean="0">
                  <a:latin typeface="Arial" pitchFamily="34" charset="0"/>
                  <a:ea typeface="Malgun Gothic" pitchFamily="34" charset="-127"/>
                  <a:cs typeface="Arial" pitchFamily="34" charset="0"/>
                </a:rPr>
                <a:t>dva</a:t>
              </a:r>
              <a:r>
                <a:rPr lang="sl-SI" sz="700" dirty="0" smtClean="0">
                  <a:latin typeface="Arial" pitchFamily="34" charset="0"/>
                  <a:ea typeface="Malgun Gothic" pitchFamily="34" charset="-127"/>
                  <a:cs typeface="Arial" pitchFamily="34" charset="0"/>
                </a:rPr>
                <a:t> načina izraziti kot linearna kombinacija zgornjih vektorjev. Prvi način je </a:t>
              </a:r>
            </a:p>
            <a:p>
              <a:pPr>
                <a:buSzPct val="110000"/>
              </a:pPr>
              <a:r>
                <a:rPr lang="sl-SI" sz="700" b="1" dirty="0" smtClean="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 = </a:t>
              </a:r>
              <a:r>
                <a:rPr lang="el-GR" sz="700" b="1" dirty="0" smtClean="0">
                  <a:latin typeface="Arial" pitchFamily="34" charset="0"/>
                  <a:cs typeface="Arial" pitchFamily="34" charset="0"/>
                </a:rPr>
                <a:t>β</a:t>
              </a:r>
              <a:r>
                <a:rPr lang="sl-SI" sz="800" b="1" baseline="-25000" dirty="0" smtClean="0">
                  <a:latin typeface="Arial" pitchFamily="34" charset="0"/>
                  <a:ea typeface="Malgun Gothic" pitchFamily="34" charset="-127"/>
                  <a:cs typeface="Arial" pitchFamily="34" charset="0"/>
                </a:rPr>
                <a:t>1</a:t>
              </a:r>
              <a:r>
                <a:rPr lang="sl-SI" sz="700" b="1" dirty="0" smtClean="0">
                  <a:latin typeface="Arial" pitchFamily="34" charset="0"/>
                  <a:cs typeface="Arial" pitchFamily="34" charset="0"/>
                </a:rPr>
                <a:t> </a:t>
              </a:r>
              <a:r>
                <a:rPr lang="sl-SI" sz="700" b="1" dirty="0">
                  <a:latin typeface="Arial" pitchFamily="34" charset="0"/>
                  <a:ea typeface="Malgun Gothic" pitchFamily="34" charset="-127"/>
                  <a:cs typeface="Arial" pitchFamily="34" charset="0"/>
                </a:rPr>
                <a:t>v</a:t>
              </a:r>
              <a:r>
                <a:rPr lang="sl-SI" sz="800" b="1" baseline="-25000" dirty="0">
                  <a:latin typeface="Arial" pitchFamily="34" charset="0"/>
                  <a:ea typeface="Malgun Gothic" pitchFamily="34" charset="-127"/>
                  <a:cs typeface="Arial" pitchFamily="34" charset="0"/>
                </a:rPr>
                <a:t>1</a:t>
              </a:r>
              <a:r>
                <a:rPr lang="sl-SI" sz="1050" b="1" dirty="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 + </a:t>
              </a:r>
              <a:r>
                <a:rPr lang="el-GR" sz="700" b="1" dirty="0" smtClean="0">
                  <a:latin typeface="Arial" pitchFamily="34" charset="0"/>
                  <a:cs typeface="Arial" pitchFamily="34" charset="0"/>
                </a:rPr>
                <a:t>β</a:t>
              </a:r>
              <a:r>
                <a:rPr lang="sl-SI" sz="800" b="1" baseline="-25000" dirty="0" smtClean="0">
                  <a:latin typeface="Arial" pitchFamily="34" charset="0"/>
                  <a:ea typeface="Malgun Gothic" pitchFamily="34" charset="-127"/>
                  <a:cs typeface="Arial" pitchFamily="34" charset="0"/>
                </a:rPr>
                <a:t>n</a:t>
              </a:r>
              <a:r>
                <a:rPr lang="sl-SI" sz="700" b="1" dirty="0" smtClean="0">
                  <a:latin typeface="Arial" pitchFamily="34" charset="0"/>
                  <a:cs typeface="Arial" pitchFamily="34" charset="0"/>
                </a:rPr>
                <a:t> </a:t>
              </a:r>
              <a:r>
                <a:rPr lang="sl-SI" sz="700" b="1" dirty="0">
                  <a:latin typeface="Arial" pitchFamily="34" charset="0"/>
                  <a:ea typeface="Malgun Gothic" pitchFamily="34" charset="-127"/>
                  <a:cs typeface="Arial" pitchFamily="34" charset="0"/>
                </a:rPr>
                <a:t>v</a:t>
              </a:r>
              <a:r>
                <a:rPr lang="sl-SI" sz="800" b="1" baseline="-25000" dirty="0">
                  <a:latin typeface="Arial" pitchFamily="34" charset="0"/>
                  <a:ea typeface="Malgun Gothic" pitchFamily="34" charset="-127"/>
                  <a:cs typeface="Arial" pitchFamily="34" charset="0"/>
                </a:rPr>
                <a:t>n</a:t>
              </a:r>
              <a:r>
                <a:rPr lang="sl-SI" sz="1050" dirty="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in drugi način: </a:t>
              </a:r>
              <a:r>
                <a:rPr lang="sl-SI" sz="700" b="1" dirty="0" smtClean="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 =  </a:t>
              </a:r>
              <a:r>
                <a:rPr lang="el-GR" sz="700" b="1" dirty="0" smtClean="0">
                  <a:latin typeface="Arial" pitchFamily="34" charset="0"/>
                  <a:cs typeface="Arial" pitchFamily="34" charset="0"/>
                </a:rPr>
                <a:t>γ</a:t>
              </a:r>
              <a:r>
                <a:rPr lang="sl-SI" sz="700" b="1" baseline="-25000" dirty="0">
                  <a:latin typeface="Arial" pitchFamily="34" charset="0"/>
                  <a:ea typeface="Malgun Gothic" pitchFamily="34" charset="-127"/>
                  <a:cs typeface="Arial" pitchFamily="34" charset="0"/>
                </a:rPr>
                <a:t> </a:t>
              </a:r>
              <a:r>
                <a:rPr lang="sl-SI" sz="800" b="1" baseline="-25000" dirty="0" smtClean="0">
                  <a:latin typeface="Arial" pitchFamily="34" charset="0"/>
                  <a:ea typeface="Malgun Gothic" pitchFamily="34" charset="-127"/>
                  <a:cs typeface="Arial" pitchFamily="34" charset="0"/>
                </a:rPr>
                <a:t>1</a:t>
              </a:r>
              <a:r>
                <a:rPr lang="sl-SI" sz="700" b="1"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v</a:t>
              </a:r>
              <a:r>
                <a:rPr lang="sl-SI" sz="800" b="1" baseline="-25000" dirty="0">
                  <a:latin typeface="Arial" pitchFamily="34" charset="0"/>
                  <a:ea typeface="Malgun Gothic" pitchFamily="34" charset="-127"/>
                  <a:cs typeface="Arial" pitchFamily="34" charset="0"/>
                </a:rPr>
                <a:t>1</a:t>
              </a:r>
              <a:r>
                <a:rPr lang="sl-SI" sz="1050" b="1" dirty="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 + </a:t>
              </a:r>
              <a:r>
                <a:rPr lang="el-GR" sz="700" b="1" dirty="0">
                  <a:latin typeface="Arial" pitchFamily="34" charset="0"/>
                  <a:cs typeface="Arial" pitchFamily="34" charset="0"/>
                </a:rPr>
                <a:t>γ</a:t>
              </a:r>
              <a:r>
                <a:rPr lang="sl-SI" sz="700" b="1" baseline="-25000" dirty="0">
                  <a:latin typeface="Arial" pitchFamily="34" charset="0"/>
                  <a:ea typeface="Malgun Gothic" pitchFamily="34" charset="-127"/>
                  <a:cs typeface="Arial" pitchFamily="34" charset="0"/>
                </a:rPr>
                <a:t> </a:t>
              </a:r>
              <a:r>
                <a:rPr lang="sl-SI" sz="800" b="1" baseline="-25000" dirty="0" smtClean="0">
                  <a:latin typeface="Arial" pitchFamily="34" charset="0"/>
                  <a:ea typeface="Malgun Gothic" pitchFamily="34" charset="-127"/>
                  <a:cs typeface="Arial" pitchFamily="34" charset="0"/>
                </a:rPr>
                <a:t>n</a:t>
              </a:r>
              <a:r>
                <a:rPr lang="sl-SI" sz="700" b="1" dirty="0" smtClean="0">
                  <a:latin typeface="Arial" pitchFamily="34" charset="0"/>
                  <a:cs typeface="Arial" pitchFamily="34" charset="0"/>
                </a:rPr>
                <a:t> </a:t>
              </a:r>
              <a:r>
                <a:rPr lang="sl-SI" sz="700" b="1" dirty="0">
                  <a:latin typeface="Arial" pitchFamily="34" charset="0"/>
                  <a:ea typeface="Malgun Gothic" pitchFamily="34" charset="-127"/>
                  <a:cs typeface="Arial" pitchFamily="34" charset="0"/>
                </a:rPr>
                <a:t>v</a:t>
              </a:r>
              <a:r>
                <a:rPr lang="sl-SI" sz="800" b="1" baseline="-25000" dirty="0">
                  <a:latin typeface="Arial" pitchFamily="34" charset="0"/>
                  <a:ea typeface="Malgun Gothic" pitchFamily="34" charset="-127"/>
                  <a:cs typeface="Arial" pitchFamily="34" charset="0"/>
                </a:rPr>
                <a:t>n</a:t>
              </a:r>
              <a:r>
                <a:rPr lang="sl-SI" sz="1050" dirty="0">
                  <a:latin typeface="Arial" pitchFamily="34" charset="0"/>
                  <a:ea typeface="Malgun Gothic" pitchFamily="34" charset="-127"/>
                  <a:cs typeface="Arial" pitchFamily="34" charset="0"/>
                </a:rPr>
                <a:t> </a:t>
              </a:r>
              <a:endParaRPr lang="sl-SI" sz="105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Ko oba načina odštejemo dobimo:</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Po predpostavki sledi da je </a:t>
              </a:r>
              <a:r>
                <a:rPr lang="el-GR" sz="700" b="1" dirty="0" smtClean="0">
                  <a:latin typeface="Arial" pitchFamily="34" charset="0"/>
                  <a:cs typeface="Arial" pitchFamily="34" charset="0"/>
                </a:rPr>
                <a:t>β</a:t>
              </a:r>
              <a:r>
                <a:rPr lang="sl-SI" sz="800" b="1" baseline="-25000" dirty="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  </a:t>
              </a:r>
              <a:r>
                <a:rPr lang="el-GR" sz="700" b="1" dirty="0">
                  <a:latin typeface="Arial" pitchFamily="34" charset="0"/>
                  <a:cs typeface="Arial" pitchFamily="34" charset="0"/>
                </a:rPr>
                <a:t>γ</a:t>
              </a:r>
              <a:r>
                <a:rPr lang="sl-SI" sz="700" b="1" baseline="-25000" dirty="0">
                  <a:latin typeface="Arial" pitchFamily="34" charset="0"/>
                  <a:ea typeface="Malgun Gothic" pitchFamily="34" charset="-127"/>
                  <a:cs typeface="Arial" pitchFamily="34" charset="0"/>
                </a:rPr>
                <a:t> </a:t>
              </a:r>
              <a:r>
                <a:rPr lang="sl-SI" sz="800" b="1" baseline="-25000" dirty="0" smtClean="0">
                  <a:latin typeface="Arial" pitchFamily="34" charset="0"/>
                  <a:ea typeface="Malgun Gothic" pitchFamily="34" charset="-127"/>
                  <a:cs typeface="Arial" pitchFamily="34" charset="0"/>
                </a:rPr>
                <a:t>i</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0 </a:t>
              </a:r>
              <a:r>
                <a:rPr lang="sl-SI" sz="700" dirty="0" smtClean="0">
                  <a:latin typeface="Arial" pitchFamily="34" charset="0"/>
                  <a:ea typeface="Malgun Gothic" pitchFamily="34" charset="-127"/>
                  <a:cs typeface="Arial" pitchFamily="34" charset="0"/>
                </a:rPr>
                <a:t>torej sta skalarja </a:t>
              </a:r>
              <a:r>
                <a:rPr lang="sl-SI" sz="700" b="1" dirty="0" smtClean="0">
                  <a:latin typeface="Arial" pitchFamily="34" charset="0"/>
                  <a:ea typeface="Malgun Gothic" pitchFamily="34" charset="-127"/>
                  <a:cs typeface="Arial" pitchFamily="34" charset="0"/>
                </a:rPr>
                <a:t>enaka</a:t>
              </a:r>
              <a:r>
                <a:rPr lang="sl-SI" sz="700" dirty="0" smtClean="0">
                  <a:latin typeface="Arial" pitchFamily="34" charset="0"/>
                  <a:ea typeface="Malgun Gothic" pitchFamily="34" charset="-127"/>
                  <a:cs typeface="Arial" pitchFamily="34" charset="0"/>
                </a:rPr>
                <a:t>. Obstaja torej </a:t>
              </a:r>
              <a:r>
                <a:rPr lang="sl-SI" sz="700" b="1" dirty="0" smtClean="0">
                  <a:latin typeface="Arial" pitchFamily="34" charset="0"/>
                  <a:ea typeface="Malgun Gothic" pitchFamily="34" charset="-127"/>
                  <a:cs typeface="Arial" pitchFamily="34" charset="0"/>
                </a:rPr>
                <a:t>največ</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en</a:t>
              </a:r>
              <a:r>
                <a:rPr lang="sl-SI" sz="700" dirty="0" smtClean="0">
                  <a:latin typeface="Arial" pitchFamily="34" charset="0"/>
                  <a:ea typeface="Malgun Gothic" pitchFamily="34" charset="-127"/>
                  <a:cs typeface="Arial" pitchFamily="34" charset="0"/>
                </a:rPr>
                <a:t> način da izrazimo vektor v torej so vektorji </a:t>
              </a:r>
              <a:r>
                <a:rPr lang="sl-SI" sz="700" b="1" dirty="0" smtClean="0">
                  <a:latin typeface="Arial" pitchFamily="34" charset="0"/>
                  <a:ea typeface="Malgun Gothic" pitchFamily="34" charset="-127"/>
                  <a:cs typeface="Arial" pitchFamily="34" charset="0"/>
                </a:rPr>
                <a:t>linearno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neodvisni</a:t>
              </a:r>
              <a:r>
                <a:rPr lang="sl-SI" sz="700" dirty="0" smtClean="0">
                  <a:latin typeface="Arial" pitchFamily="34" charset="0"/>
                  <a:ea typeface="Malgun Gothic" pitchFamily="34" charset="-127"/>
                  <a:cs typeface="Arial" pitchFamily="34" charset="0"/>
                </a:rPr>
                <a:t>.</a:t>
              </a:r>
            </a:p>
            <a:p>
              <a:pPr>
                <a:buSzPct val="110000"/>
              </a:pPr>
              <a:endParaRPr lang="sl-SI" sz="700" dirty="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2 v 3</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recimo da velja 2 in ne velja 3. Potem lahko nek vektor izrazimo kot linearna kombinacija ostalih. </a:t>
              </a: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Ampak potem vidimo da je to </a:t>
              </a:r>
              <a:r>
                <a:rPr lang="sl-SI" sz="700" b="1" dirty="0" smtClean="0">
                  <a:latin typeface="Arial" pitchFamily="34" charset="0"/>
                  <a:ea typeface="Malgun Gothic" pitchFamily="34" charset="-127"/>
                  <a:cs typeface="Arial" pitchFamily="34" charset="0"/>
                </a:rPr>
                <a:t>protislovje</a:t>
              </a: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3 v 2</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recimo da velja 3 ampak ne velja 2. Potem obstajajo </a:t>
              </a:r>
              <a:r>
                <a:rPr lang="sl-SI" sz="700" b="1" dirty="0" smtClean="0">
                  <a:latin typeface="Arial" pitchFamily="34" charset="0"/>
                  <a:ea typeface="Malgun Gothic" pitchFamily="34" charset="-127"/>
                  <a:cs typeface="Arial" pitchFamily="34" charset="0"/>
                </a:rPr>
                <a:t>neničelni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skalarji</a:t>
              </a:r>
              <a:r>
                <a:rPr lang="sl-SI" sz="700" dirty="0" smtClean="0">
                  <a:latin typeface="Arial" pitchFamily="34" charset="0"/>
                  <a:ea typeface="Malgun Gothic" pitchFamily="34" charset="-127"/>
                  <a:cs typeface="Arial" pitchFamily="34" charset="0"/>
                </a:rPr>
                <a:t> da linearna kombinacija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Potem lahko pri neničlnem skalarju izrazimo vektor z preostalimi kar pa je </a:t>
              </a:r>
              <a:r>
                <a:rPr lang="sl-SI" sz="700" b="1" dirty="0" smtClean="0">
                  <a:latin typeface="Arial" pitchFamily="34" charset="0"/>
                  <a:ea typeface="Malgun Gothic" pitchFamily="34" charset="-127"/>
                  <a:cs typeface="Arial" pitchFamily="34" charset="0"/>
                </a:rPr>
                <a:t>protislovje</a:t>
              </a:r>
              <a:r>
                <a:rPr lang="sl-SI" sz="700" dirty="0" smtClean="0">
                  <a:latin typeface="Arial" pitchFamily="34" charset="0"/>
                  <a:ea typeface="Malgun Gothic" pitchFamily="34" charset="-127"/>
                  <a:cs typeface="Arial" pitchFamily="34" charset="0"/>
                </a:rPr>
                <a:t>.</a:t>
              </a:r>
              <a:endParaRPr lang="sl-SI" sz="700" dirty="0">
                <a:latin typeface="Arial" pitchFamily="34" charset="0"/>
                <a:ea typeface="Malgun Gothic" pitchFamily="34" charset="-127"/>
                <a:cs typeface="Arial" pitchFamily="34" charset="0"/>
              </a:endParaRPr>
            </a:p>
          </p:txBody>
        </p:sp>
        <p:pic>
          <p:nvPicPr>
            <p:cNvPr id="1028" name="Picture 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519153" y="5097016"/>
              <a:ext cx="2421458" cy="15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549197" y="5828257"/>
              <a:ext cx="2783942" cy="1436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561277" y="5995640"/>
              <a:ext cx="2952328" cy="1137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9" name="PoljeZBesedilom 2"/>
          <p:cNvSpPr txBox="1"/>
          <p:nvPr/>
        </p:nvSpPr>
        <p:spPr>
          <a:xfrm>
            <a:off x="188640" y="3654573"/>
            <a:ext cx="3168352" cy="1138773"/>
          </a:xfrm>
          <a:prstGeom prst="rect">
            <a:avLst/>
          </a:prstGeom>
          <a:solidFill>
            <a:srgbClr val="FEFDDA"/>
          </a:solidFill>
          <a:ln w="6350">
            <a:noFill/>
          </a:ln>
        </p:spPr>
        <p:txBody>
          <a:bodyPr wrap="square" rtlCol="0">
            <a:spAutoFit/>
          </a:bodyPr>
          <a:lstStyle/>
          <a:p>
            <a:pPr>
              <a:buSzPct val="110000"/>
            </a:pPr>
            <a:r>
              <a:rPr lang="sl-SI" sz="900" b="1" dirty="0" smtClean="0">
                <a:solidFill>
                  <a:srgbClr val="E7A219"/>
                </a:solidFill>
                <a:latin typeface="Arial" pitchFamily="34" charset="0"/>
                <a:ea typeface="Malgun Gothic" pitchFamily="34" charset="-127"/>
                <a:cs typeface="Arial" pitchFamily="34" charset="0"/>
              </a:rPr>
              <a:t>Obstoj baze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vektorski prostor je končno razsežen če ima </a:t>
            </a:r>
            <a:r>
              <a:rPr lang="sl-SI" sz="800" b="1" dirty="0" smtClean="0">
                <a:latin typeface="Arial" pitchFamily="34" charset="0"/>
                <a:ea typeface="Malgun Gothic" pitchFamily="34" charset="-127"/>
                <a:cs typeface="Arial" pitchFamily="34" charset="0"/>
              </a:rPr>
              <a:t>ogrodje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ima ogrodje z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elementi nima pa ogrodja z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elementi je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razsežen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 končno razsežen vektorski prostor ima </a:t>
            </a:r>
            <a:r>
              <a:rPr lang="sl-SI" sz="800" b="1" dirty="0" smtClean="0">
                <a:latin typeface="Arial" pitchFamily="34" charset="0"/>
                <a:ea typeface="Malgun Gothic" pitchFamily="34" charset="-127"/>
                <a:cs typeface="Arial" pitchFamily="34" charset="0"/>
              </a:rPr>
              <a:t>bazo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je vektorski prostor n razsežen ima baza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elementov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vsako ogrodje ima </a:t>
            </a:r>
            <a:r>
              <a:rPr lang="sl-SI" sz="800" b="1" dirty="0" smtClean="0">
                <a:latin typeface="Arial" pitchFamily="34" charset="0"/>
                <a:ea typeface="Malgun Gothic" pitchFamily="34" charset="-127"/>
                <a:cs typeface="Arial" pitchFamily="34" charset="0"/>
              </a:rPr>
              <a:t>podmnožico</a:t>
            </a:r>
            <a:r>
              <a:rPr lang="sl-SI" sz="800" dirty="0" smtClean="0">
                <a:latin typeface="Arial" pitchFamily="34" charset="0"/>
                <a:ea typeface="Malgun Gothic" pitchFamily="34" charset="-127"/>
                <a:cs typeface="Arial" pitchFamily="34" charset="0"/>
              </a:rPr>
              <a:t> ki je </a:t>
            </a:r>
            <a:r>
              <a:rPr lang="sl-SI" sz="800" b="1" dirty="0" smtClean="0">
                <a:latin typeface="Arial" pitchFamily="34" charset="0"/>
                <a:ea typeface="Malgun Gothic" pitchFamily="34" charset="-127"/>
                <a:cs typeface="Arial" pitchFamily="34" charset="0"/>
              </a:rPr>
              <a:t>baza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prostor je n razsežen natanko tedaj ko ima baza n elementov</a:t>
            </a:r>
          </a:p>
        </p:txBody>
      </p:sp>
      <p:sp>
        <p:nvSpPr>
          <p:cNvPr id="30" name="PoljeZBesedilom 2"/>
          <p:cNvSpPr txBox="1"/>
          <p:nvPr/>
        </p:nvSpPr>
        <p:spPr>
          <a:xfrm>
            <a:off x="236635" y="4854921"/>
            <a:ext cx="3119737"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b="1" dirty="0" smtClean="0">
                <a:latin typeface="Arial" pitchFamily="34" charset="0"/>
                <a:ea typeface="Malgun Gothic" pitchFamily="34" charset="-127"/>
                <a:cs typeface="Arial" pitchFamily="34" charset="0"/>
              </a:rPr>
              <a:t>Podmnožica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a:t>
            </a:r>
            <a:r>
              <a:rPr lang="sl-SI" sz="800" dirty="0" smtClean="0">
                <a:latin typeface="Arial" pitchFamily="34" charset="0"/>
                <a:ea typeface="Malgun Gothic" pitchFamily="34" charset="-127"/>
                <a:cs typeface="Arial" pitchFamily="34" charset="0"/>
              </a:rPr>
              <a:t> vektorskega prostora je </a:t>
            </a:r>
            <a:r>
              <a:rPr lang="sl-SI" sz="800" b="1" dirty="0" smtClean="0">
                <a:latin typeface="Arial" pitchFamily="34" charset="0"/>
                <a:ea typeface="Malgun Gothic" pitchFamily="34" charset="-127"/>
                <a:cs typeface="Arial" pitchFamily="34" charset="0"/>
              </a:rPr>
              <a:t>baza</a:t>
            </a:r>
            <a:r>
              <a:rPr lang="sl-SI" sz="800" dirty="0" smtClean="0">
                <a:latin typeface="Arial" pitchFamily="34" charset="0"/>
                <a:ea typeface="Malgun Gothic" pitchFamily="34" charset="-127"/>
                <a:cs typeface="Arial" pitchFamily="34" charset="0"/>
              </a:rPr>
              <a:t> natanko tedaj ko je </a:t>
            </a:r>
            <a:r>
              <a:rPr lang="sl-SI" sz="800" b="1" dirty="0" smtClean="0">
                <a:latin typeface="Arial" pitchFamily="34" charset="0"/>
                <a:ea typeface="Malgun Gothic" pitchFamily="34" charset="-127"/>
                <a:cs typeface="Arial" pitchFamily="34" charset="0"/>
              </a:rPr>
              <a:t>ogrodje</a:t>
            </a:r>
            <a:r>
              <a:rPr lang="sl-SI" sz="800" dirty="0" smtClean="0">
                <a:latin typeface="Arial" pitchFamily="34" charset="0"/>
                <a:ea typeface="Malgun Gothic" pitchFamily="34" charset="-127"/>
                <a:cs typeface="Arial" pitchFamily="34" charset="0"/>
              </a:rPr>
              <a:t> in ko </a:t>
            </a:r>
            <a:r>
              <a:rPr lang="sl-SI" sz="800" b="1" dirty="0" smtClean="0">
                <a:latin typeface="Arial" pitchFamily="34" charset="0"/>
                <a:ea typeface="Malgun Gothic" pitchFamily="34" charset="-127"/>
                <a:cs typeface="Arial" pitchFamily="34" charset="0"/>
              </a:rPr>
              <a:t>nobena</a:t>
            </a:r>
            <a:r>
              <a:rPr lang="sl-SI" sz="800" dirty="0" smtClean="0">
                <a:latin typeface="Arial" pitchFamily="34" charset="0"/>
                <a:ea typeface="Malgun Gothic" pitchFamily="34" charset="-127"/>
                <a:cs typeface="Arial" pitchFamily="34" charset="0"/>
              </a:rPr>
              <a:t> prava </a:t>
            </a:r>
            <a:r>
              <a:rPr lang="sl-SI" sz="800" b="1" dirty="0" smtClean="0">
                <a:latin typeface="Arial" pitchFamily="34" charset="0"/>
                <a:ea typeface="Malgun Gothic" pitchFamily="34" charset="-127"/>
                <a:cs typeface="Arial" pitchFamily="34" charset="0"/>
              </a:rPr>
              <a:t>podmnožica</a:t>
            </a:r>
            <a:r>
              <a:rPr lang="sl-SI" sz="800" dirty="0" smtClean="0">
                <a:latin typeface="Arial" pitchFamily="34" charset="0"/>
                <a:ea typeface="Malgun Gothic" pitchFamily="34" charset="-127"/>
                <a:cs typeface="Arial" pitchFamily="34" charset="0"/>
              </a:rPr>
              <a:t> v </a:t>
            </a:r>
            <a:r>
              <a:rPr lang="sl-SI" sz="800" b="1" dirty="0" smtClean="0">
                <a:latin typeface="Arial" pitchFamily="34" charset="0"/>
                <a:ea typeface="Malgun Gothic" pitchFamily="34" charset="-127"/>
                <a:cs typeface="Arial" pitchFamily="34" charset="0"/>
              </a:rPr>
              <a:t>S</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ni ogrodje</a:t>
            </a:r>
          </a:p>
        </p:txBody>
      </p:sp>
      <p:grpSp>
        <p:nvGrpSpPr>
          <p:cNvPr id="12" name="Group 11"/>
          <p:cNvGrpSpPr/>
          <p:nvPr/>
        </p:nvGrpSpPr>
        <p:grpSpPr>
          <a:xfrm>
            <a:off x="260648" y="5371258"/>
            <a:ext cx="2874243" cy="877163"/>
            <a:chOff x="266725" y="5508606"/>
            <a:chExt cx="2874243" cy="877163"/>
          </a:xfrm>
        </p:grpSpPr>
        <p:sp>
          <p:nvSpPr>
            <p:cNvPr id="32" name="PoljeZBesedilom 2"/>
            <p:cNvSpPr txBox="1"/>
            <p:nvPr/>
          </p:nvSpPr>
          <p:spPr>
            <a:xfrm>
              <a:off x="266725" y="5508606"/>
              <a:ext cx="2874243" cy="87716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p>
            <a:p>
              <a:pPr algn="ct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1031" name="Picture 7"/>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15340" y="5692862"/>
              <a:ext cx="2788917" cy="6526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37" name="Straight Arrow Connector 36"/>
          <p:cNvCxnSpPr/>
          <p:nvPr/>
        </p:nvCxnSpPr>
        <p:spPr>
          <a:xfrm>
            <a:off x="548680" y="6248421"/>
            <a:ext cx="0" cy="144739"/>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39" name="PoljeZBesedilom 2"/>
          <p:cNvSpPr txBox="1"/>
          <p:nvPr/>
        </p:nvSpPr>
        <p:spPr>
          <a:xfrm>
            <a:off x="198314" y="6465168"/>
            <a:ext cx="3237111" cy="1015663"/>
          </a:xfrm>
          <a:prstGeom prst="rect">
            <a:avLst/>
          </a:prstGeom>
          <a:solidFill>
            <a:schemeClr val="accent5">
              <a:lumMod val="20000"/>
              <a:lumOff val="80000"/>
            </a:schemeClr>
          </a:solidFill>
          <a:ln w="6350">
            <a:noFill/>
          </a:ln>
        </p:spPr>
        <p:txBody>
          <a:bodyPr wrap="square" rtlCol="0">
            <a:spAutoFit/>
          </a:bodyPr>
          <a:lstStyle/>
          <a:p>
            <a:pPr>
              <a:buSzPct val="110000"/>
            </a:pPr>
            <a:r>
              <a:rPr lang="sl-SI" sz="900" b="1" dirty="0" smtClean="0">
                <a:solidFill>
                  <a:schemeClr val="tx2">
                    <a:lumMod val="50000"/>
                  </a:schemeClr>
                </a:solidFill>
                <a:latin typeface="Arial" pitchFamily="34" charset="0"/>
                <a:ea typeface="Malgun Gothic" pitchFamily="34" charset="-127"/>
                <a:cs typeface="Arial" pitchFamily="34" charset="0"/>
              </a:rPr>
              <a:t>METODA ZA ISKANJE: </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iščemo bazo nad </a:t>
            </a:r>
            <a:r>
              <a:rPr lang="sl-SI" sz="800" b="1" dirty="0" smtClean="0">
                <a:latin typeface="Arial" pitchFamily="34" charset="0"/>
                <a:ea typeface="Malgun Gothic" pitchFamily="34" charset="-127"/>
                <a:cs typeface="Arial" pitchFamily="34" charset="0"/>
              </a:rPr>
              <a:t>podmnožico</a:t>
            </a:r>
            <a:r>
              <a:rPr lang="sl-SI" sz="800" dirty="0" smtClean="0">
                <a:latin typeface="Arial" pitchFamily="34" charset="0"/>
                <a:ea typeface="Malgun Gothic" pitchFamily="34" charset="-127"/>
                <a:cs typeface="Arial" pitchFamily="34" charset="0"/>
              </a:rPr>
              <a:t> F</a:t>
            </a:r>
            <a:r>
              <a:rPr lang="sl-SI" sz="1000" baseline="300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vzamemo matriko [ </a:t>
            </a:r>
            <a:r>
              <a:rPr lang="sl-SI" sz="800" b="1" dirty="0" smtClean="0">
                <a:latin typeface="Arial" pitchFamily="34" charset="0"/>
                <a:ea typeface="Malgun Gothic" pitchFamily="34" charset="-127"/>
                <a:cs typeface="Arial" pitchFamily="34" charset="0"/>
              </a:rPr>
              <a:t>v</a:t>
            </a:r>
            <a:r>
              <a:rPr lang="sl-SI" sz="11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v</a:t>
            </a:r>
            <a:r>
              <a:rPr lang="sl-SI" sz="110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 </a:t>
            </a:r>
            <a:r>
              <a:rPr lang="sl-SI" sz="800" b="1" dirty="0" smtClean="0">
                <a:latin typeface="Arial" pitchFamily="34" charset="0"/>
                <a:ea typeface="Malgun Gothic" pitchFamily="34" charset="-127"/>
                <a:cs typeface="Arial" pitchFamily="34" charset="0"/>
              </a:rPr>
              <a:t>Gaussovo metodo </a:t>
            </a:r>
            <a:r>
              <a:rPr lang="sl-SI" sz="800" dirty="0" smtClean="0">
                <a:latin typeface="Arial" pitchFamily="34" charset="0"/>
                <a:ea typeface="Malgun Gothic" pitchFamily="34" charset="-127"/>
                <a:cs typeface="Arial" pitchFamily="34" charset="0"/>
              </a:rPr>
              <a:t>v reducirano vrstično stopničasto formo 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ima R ničelno vrstico potem ni ogrodje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nima ničelne vrstice potem </a:t>
            </a:r>
            <a:r>
              <a:rPr lang="sl-SI" sz="800" b="1" dirty="0" smtClean="0">
                <a:latin typeface="Arial" pitchFamily="34" charset="0"/>
                <a:ea typeface="Malgun Gothic" pitchFamily="34" charset="-127"/>
                <a:cs typeface="Arial" pitchFamily="34" charset="0"/>
              </a:rPr>
              <a:t>pivotni stolpci </a:t>
            </a:r>
            <a:r>
              <a:rPr lang="sl-SI" sz="800" dirty="0" smtClean="0">
                <a:latin typeface="Arial" pitchFamily="34" charset="0"/>
                <a:ea typeface="Malgun Gothic" pitchFamily="34" charset="-127"/>
                <a:cs typeface="Arial" pitchFamily="34" charset="0"/>
              </a:rPr>
              <a:t>indeksi stolpcev v originalni matriki ki sestavljajo </a:t>
            </a:r>
            <a:r>
              <a:rPr lang="sl-SI" sz="800" b="1" dirty="0" smtClean="0">
                <a:latin typeface="Arial" pitchFamily="34" charset="0"/>
                <a:ea typeface="Malgun Gothic" pitchFamily="34" charset="-127"/>
                <a:cs typeface="Arial" pitchFamily="34" charset="0"/>
              </a:rPr>
              <a:t>bazo</a:t>
            </a:r>
          </a:p>
        </p:txBody>
      </p:sp>
      <p:sp>
        <p:nvSpPr>
          <p:cNvPr id="40" name="PoljeZBesedilom 2"/>
          <p:cNvSpPr txBox="1"/>
          <p:nvPr/>
        </p:nvSpPr>
        <p:spPr>
          <a:xfrm>
            <a:off x="3532398" y="6752931"/>
            <a:ext cx="3119737"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Če so </a:t>
            </a:r>
            <a:r>
              <a:rPr lang="sl-SI" sz="8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do </a:t>
            </a:r>
            <a:r>
              <a:rPr lang="sl-SI" sz="8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neodvisni</a:t>
            </a:r>
            <a:r>
              <a:rPr lang="sl-SI" sz="800" dirty="0" smtClean="0">
                <a:latin typeface="Arial" pitchFamily="34" charset="0"/>
                <a:ea typeface="Malgun Gothic" pitchFamily="34" charset="-127"/>
                <a:cs typeface="Arial" pitchFamily="34" charset="0"/>
              </a:rPr>
              <a:t> vektorji v V in so vektorji od </a:t>
            </a:r>
            <a:r>
              <a:rPr lang="sl-SI" sz="800" b="1" dirty="0" smtClean="0">
                <a:latin typeface="Arial" pitchFamily="34" charset="0"/>
                <a:ea typeface="Malgun Gothic" pitchFamily="34" charset="-127"/>
                <a:cs typeface="Arial" pitchFamily="34" charset="0"/>
              </a:rPr>
              <a:t>v</a:t>
            </a:r>
            <a:r>
              <a:rPr lang="sl-SI" sz="10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do </a:t>
            </a:r>
            <a:r>
              <a:rPr lang="sl-SI" sz="800" b="1" dirty="0" smtClean="0">
                <a:latin typeface="Arial" pitchFamily="34" charset="0"/>
                <a:ea typeface="Malgun Gothic" pitchFamily="34" charset="-127"/>
                <a:cs typeface="Arial" pitchFamily="34" charset="0"/>
              </a:rPr>
              <a:t>v</a:t>
            </a:r>
            <a:r>
              <a:rPr lang="sl-SI" sz="100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ogrodje za V potem je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manjši</a:t>
            </a:r>
            <a:r>
              <a:rPr lang="sl-SI" sz="800" dirty="0" smtClean="0">
                <a:latin typeface="Arial" pitchFamily="34" charset="0"/>
                <a:ea typeface="Malgun Gothic" pitchFamily="34" charset="-127"/>
                <a:cs typeface="Arial" pitchFamily="34" charset="0"/>
              </a:rPr>
              <a:t> ali enak </a:t>
            </a:r>
            <a:r>
              <a:rPr lang="sl-SI" sz="800" b="1" dirty="0" smtClean="0">
                <a:latin typeface="Arial" pitchFamily="34" charset="0"/>
                <a:ea typeface="Malgun Gothic" pitchFamily="34" charset="-127"/>
                <a:cs typeface="Arial" pitchFamily="34" charset="0"/>
              </a:rPr>
              <a:t>n</a:t>
            </a:r>
          </a:p>
        </p:txBody>
      </p:sp>
      <p:grpSp>
        <p:nvGrpSpPr>
          <p:cNvPr id="15" name="Group 14"/>
          <p:cNvGrpSpPr/>
          <p:nvPr/>
        </p:nvGrpSpPr>
        <p:grpSpPr>
          <a:xfrm>
            <a:off x="3592166" y="7284589"/>
            <a:ext cx="3113387" cy="1723549"/>
            <a:chOff x="3592166" y="7350311"/>
            <a:chExt cx="3113387" cy="1723549"/>
          </a:xfrm>
        </p:grpSpPr>
        <p:sp>
          <p:nvSpPr>
            <p:cNvPr id="42" name="PoljeZBesedilom 2"/>
            <p:cNvSpPr txBox="1"/>
            <p:nvPr/>
          </p:nvSpPr>
          <p:spPr>
            <a:xfrm>
              <a:off x="3592166" y="7350311"/>
              <a:ext cx="3059969" cy="172354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Vsak u vektor </a:t>
              </a:r>
              <a:r>
                <a:rPr lang="sl-SI" sz="700" b="1" dirty="0" smtClean="0">
                  <a:latin typeface="Arial" pitchFamily="34" charset="0"/>
                  <a:ea typeface="Malgun Gothic" pitchFamily="34" charset="-127"/>
                  <a:cs typeface="Arial" pitchFamily="34" charset="0"/>
                </a:rPr>
                <a:t>razvijemo</a:t>
              </a:r>
              <a:r>
                <a:rPr lang="sl-SI" sz="700" dirty="0" smtClean="0">
                  <a:latin typeface="Arial" pitchFamily="34" charset="0"/>
                  <a:ea typeface="Malgun Gothic" pitchFamily="34" charset="-127"/>
                  <a:cs typeface="Arial" pitchFamily="34" charset="0"/>
                </a:rPr>
                <a:t> po vektorjih v</a:t>
              </a:r>
            </a:p>
            <a:p>
              <a:pPr>
                <a:buSzPct val="110000"/>
              </a:pPr>
              <a:r>
                <a:rPr lang="sl-SI" sz="700" dirty="0" smtClean="0">
                  <a:latin typeface="Arial" pitchFamily="34" charset="0"/>
                  <a:ea typeface="Malgun Gothic" pitchFamily="34" charset="-127"/>
                  <a:cs typeface="Arial" pitchFamily="34" charset="0"/>
                </a:rPr>
                <a:t>Pa recimo da je </a:t>
              </a:r>
              <a:r>
                <a:rPr lang="sl-SI" sz="700" b="1" dirty="0" smtClean="0">
                  <a:latin typeface="Arial" pitchFamily="34" charset="0"/>
                  <a:ea typeface="Malgun Gothic" pitchFamily="34" charset="-127"/>
                  <a:cs typeface="Arial" pitchFamily="34" charset="0"/>
                </a:rPr>
                <a:t>m</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večji</a:t>
              </a:r>
              <a:r>
                <a:rPr lang="sl-SI" sz="700" dirty="0" smtClean="0">
                  <a:latin typeface="Arial" pitchFamily="34" charset="0"/>
                  <a:ea typeface="Malgun Gothic" pitchFamily="34" charset="-127"/>
                  <a:cs typeface="Arial" pitchFamily="34" charset="0"/>
                </a:rPr>
                <a:t> od </a:t>
              </a:r>
              <a:r>
                <a:rPr lang="sl-SI"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Ker ima</a:t>
              </a:r>
            </a:p>
            <a:p>
              <a:pPr>
                <a:buSzPct val="110000"/>
              </a:pPr>
              <a:r>
                <a:rPr lang="sl-SI" sz="700" dirty="0" smtClean="0">
                  <a:latin typeface="Arial" pitchFamily="34" charset="0"/>
                  <a:ea typeface="Malgun Gothic" pitchFamily="34" charset="-127"/>
                  <a:cs typeface="Arial" pitchFamily="34" charset="0"/>
                </a:rPr>
                <a:t>vsak </a:t>
              </a:r>
              <a:r>
                <a:rPr lang="sl-SI" sz="700" b="1" dirty="0" smtClean="0">
                  <a:latin typeface="Arial" pitchFamily="34" charset="0"/>
                  <a:ea typeface="Malgun Gothic" pitchFamily="34" charset="-127"/>
                  <a:cs typeface="Arial" pitchFamily="34" charset="0"/>
                </a:rPr>
                <a:t>poddoločen</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homogen</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sistem </a:t>
              </a:r>
            </a:p>
            <a:p>
              <a:pPr>
                <a:buSzPct val="110000"/>
              </a:pPr>
              <a:r>
                <a:rPr lang="sl-SI" sz="700" b="1" dirty="0" smtClean="0">
                  <a:latin typeface="Arial" pitchFamily="34" charset="0"/>
                  <a:ea typeface="Malgun Gothic" pitchFamily="34" charset="-127"/>
                  <a:cs typeface="Arial" pitchFamily="34" charset="0"/>
                </a:rPr>
                <a:t>netrivialno</a:t>
              </a:r>
              <a:r>
                <a:rPr lang="sl-SI" sz="700" dirty="0" smtClean="0">
                  <a:latin typeface="Arial" pitchFamily="34" charset="0"/>
                  <a:ea typeface="Malgun Gothic" pitchFamily="34" charset="-127"/>
                  <a:cs typeface="Arial" pitchFamily="34" charset="0"/>
                </a:rPr>
                <a:t> rešitev obstajajo taki ne vsi </a:t>
              </a:r>
            </a:p>
            <a:p>
              <a:pPr>
                <a:buSzPct val="110000"/>
              </a:pPr>
              <a:r>
                <a:rPr lang="sl-SI" sz="700" dirty="0" smtClean="0">
                  <a:latin typeface="Arial" pitchFamily="34" charset="0"/>
                  <a:ea typeface="Malgun Gothic" pitchFamily="34" charset="-127"/>
                  <a:cs typeface="Arial" pitchFamily="34" charset="0"/>
                </a:rPr>
                <a:t>ničelni skalarji x da velja: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Ker so vektorji u linearno </a:t>
              </a:r>
            </a:p>
            <a:p>
              <a:pPr>
                <a:buSzPct val="110000"/>
              </a:pPr>
              <a:r>
                <a:rPr lang="sl-SI" sz="700" dirty="0" smtClean="0">
                  <a:latin typeface="Arial" pitchFamily="34" charset="0"/>
                  <a:ea typeface="Malgun Gothic" pitchFamily="34" charset="-127"/>
                  <a:cs typeface="Arial" pitchFamily="34" charset="0"/>
                </a:rPr>
                <a:t>neodvisni sledi da so x ničelni</a:t>
              </a:r>
            </a:p>
            <a:p>
              <a:pPr>
                <a:buSzPct val="110000"/>
              </a:pPr>
              <a:r>
                <a:rPr lang="sl-SI" sz="700" dirty="0" smtClean="0">
                  <a:latin typeface="Arial" pitchFamily="34" charset="0"/>
                  <a:ea typeface="Malgun Gothic" pitchFamily="34" charset="-127"/>
                  <a:cs typeface="Arial" pitchFamily="34" charset="0"/>
                </a:rPr>
                <a:t>kar pa je v </a:t>
              </a:r>
              <a:r>
                <a:rPr lang="sl-SI" sz="700" b="1" dirty="0" smtClean="0">
                  <a:latin typeface="Arial" pitchFamily="34" charset="0"/>
                  <a:ea typeface="Malgun Gothic" pitchFamily="34" charset="-127"/>
                  <a:cs typeface="Arial" pitchFamily="34" charset="0"/>
                </a:rPr>
                <a:t>protislovju</a:t>
              </a:r>
              <a:r>
                <a:rPr lang="sl-SI" sz="700" dirty="0" smtClean="0">
                  <a:latin typeface="Arial" pitchFamily="34" charset="0"/>
                  <a:ea typeface="Malgun Gothic" pitchFamily="34" charset="-127"/>
                  <a:cs typeface="Arial" pitchFamily="34" charset="0"/>
                </a:rPr>
                <a:t>.</a:t>
              </a:r>
              <a:endParaRPr lang="sl-SI" sz="700" dirty="0">
                <a:latin typeface="Arial" pitchFamily="34" charset="0"/>
                <a:ea typeface="Malgun Gothic" pitchFamily="34" charset="-127"/>
                <a:cs typeface="Arial" pitchFamily="34" charset="0"/>
              </a:endParaRPr>
            </a:p>
          </p:txBody>
        </p:sp>
        <p:pic>
          <p:nvPicPr>
            <p:cNvPr id="1032" name="Picture 8"/>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5317712" y="7637237"/>
              <a:ext cx="1231031" cy="4432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666555" y="8210028"/>
              <a:ext cx="1235691" cy="4398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951085" y="8146364"/>
              <a:ext cx="1754468" cy="7306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8" name="PoljeZBesedilom 2"/>
          <p:cNvSpPr txBox="1"/>
          <p:nvPr/>
        </p:nvSpPr>
        <p:spPr>
          <a:xfrm>
            <a:off x="1119771" y="7543408"/>
            <a:ext cx="2405484" cy="630942"/>
          </a:xfrm>
          <a:prstGeom prst="rect">
            <a:avLst/>
          </a:prstGeom>
          <a:solidFill>
            <a:srgbClr val="FEEDC2"/>
          </a:solidFill>
          <a:ln w="6350">
            <a:noFill/>
          </a:ln>
        </p:spPr>
        <p:txBody>
          <a:bodyPr wrap="square" rtlCol="0">
            <a:spAutoFit/>
          </a:bodyPr>
          <a:lstStyle/>
          <a:p>
            <a:pPr>
              <a:buSzPct val="110000"/>
            </a:pPr>
            <a:r>
              <a:rPr lang="sl-SI" sz="800" b="1" dirty="0" smtClean="0">
                <a:solidFill>
                  <a:schemeClr val="accent6">
                    <a:lumMod val="50000"/>
                  </a:schemeClr>
                </a:solidFill>
                <a:latin typeface="Arial" pitchFamily="34" charset="0"/>
                <a:ea typeface="Malgun Gothic" pitchFamily="34" charset="-127"/>
                <a:cs typeface="Arial" pitchFamily="34" charset="0"/>
              </a:rPr>
              <a:t>POSLEDICA: </a:t>
            </a:r>
            <a:r>
              <a:rPr lang="sl-SI" sz="800" dirty="0" smtClean="0">
                <a:latin typeface="Arial" pitchFamily="34" charset="0"/>
                <a:ea typeface="Malgun Gothic" pitchFamily="34" charset="-127"/>
                <a:cs typeface="Arial" pitchFamily="34" charset="0"/>
              </a:rPr>
              <a:t>če je V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razsežen</a:t>
            </a:r>
            <a:r>
              <a:rPr lang="sl-SI" sz="800" dirty="0" smtClean="0">
                <a:latin typeface="Arial" pitchFamily="34" charset="0"/>
                <a:ea typeface="Malgun Gothic" pitchFamily="34" charset="-127"/>
                <a:cs typeface="Arial" pitchFamily="34" charset="0"/>
              </a:rPr>
              <a:t> prostor velja:</a:t>
            </a:r>
            <a:endParaRPr lang="sl-SI" sz="800" b="1" dirty="0">
              <a:latin typeface="Arial" pitchFamily="34" charset="0"/>
              <a:ea typeface="Malgun Gothic" pitchFamily="34" charset="-127"/>
              <a:cs typeface="Arial" pitchFamily="34" charset="0"/>
            </a:endParaRPr>
          </a:p>
          <a:p>
            <a:pPr algn="ctr">
              <a:buSzPct val="110000"/>
            </a:pPr>
            <a:r>
              <a:rPr lang="sl-SI" sz="300" b="1" dirty="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so vektorji u linearno </a:t>
            </a:r>
            <a:r>
              <a:rPr lang="sl-SI" sz="800" b="1" dirty="0" smtClean="0">
                <a:latin typeface="Arial" pitchFamily="34" charset="0"/>
                <a:ea typeface="Malgun Gothic" pitchFamily="34" charset="-127"/>
                <a:cs typeface="Arial" pitchFamily="34" charset="0"/>
              </a:rPr>
              <a:t>neodvisni</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so vektorji u </a:t>
            </a:r>
            <a:r>
              <a:rPr lang="sl-SI" sz="800" b="1" dirty="0" smtClean="0">
                <a:latin typeface="Arial" pitchFamily="34" charset="0"/>
                <a:ea typeface="Malgun Gothic" pitchFamily="34" charset="-127"/>
                <a:cs typeface="Arial" pitchFamily="34" charset="0"/>
              </a:rPr>
              <a:t>ogrodje</a:t>
            </a:r>
            <a:r>
              <a:rPr lang="sl-SI" sz="800" dirty="0" smtClean="0">
                <a:latin typeface="Arial" pitchFamily="34" charset="0"/>
                <a:ea typeface="Malgun Gothic" pitchFamily="34" charset="-127"/>
                <a:cs typeface="Arial" pitchFamily="34" charset="0"/>
              </a:rPr>
              <a:t> potem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so vektorji u </a:t>
            </a:r>
            <a:r>
              <a:rPr lang="sl-SI" sz="800" b="1" dirty="0" smtClean="0">
                <a:latin typeface="Arial" pitchFamily="34" charset="0"/>
                <a:ea typeface="Malgun Gothic" pitchFamily="34" charset="-127"/>
                <a:cs typeface="Arial" pitchFamily="34" charset="0"/>
              </a:rPr>
              <a:t>baza</a:t>
            </a:r>
            <a:r>
              <a:rPr lang="sl-SI" sz="800" dirty="0" smtClean="0">
                <a:latin typeface="Arial" pitchFamily="34" charset="0"/>
                <a:ea typeface="Malgun Gothic" pitchFamily="34" charset="-127"/>
                <a:cs typeface="Arial" pitchFamily="34" charset="0"/>
              </a:rPr>
              <a:t> potem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t>
            </a:r>
          </a:p>
        </p:txBody>
      </p:sp>
      <p:sp>
        <p:nvSpPr>
          <p:cNvPr id="49" name="PoljeZBesedilom 2"/>
          <p:cNvSpPr txBox="1"/>
          <p:nvPr/>
        </p:nvSpPr>
        <p:spPr>
          <a:xfrm>
            <a:off x="3367360" y="9049276"/>
            <a:ext cx="3294852" cy="646331"/>
          </a:xfrm>
          <a:prstGeom prst="rect">
            <a:avLst/>
          </a:prstGeom>
          <a:solidFill>
            <a:schemeClr val="accent5">
              <a:lumMod val="20000"/>
              <a:lumOff val="80000"/>
            </a:schemeClr>
          </a:solidFill>
          <a:ln w="6350">
            <a:noFill/>
          </a:ln>
        </p:spPr>
        <p:txBody>
          <a:bodyPr wrap="square" rtlCol="0">
            <a:spAutoFit/>
          </a:bodyPr>
          <a:lstStyle/>
          <a:p>
            <a:pPr>
              <a:buSzPct val="110000"/>
            </a:pPr>
            <a:r>
              <a:rPr lang="sl-SI" sz="900" b="1" dirty="0" smtClean="0">
                <a:solidFill>
                  <a:schemeClr val="tx2">
                    <a:lumMod val="50000"/>
                  </a:schemeClr>
                </a:solidFill>
                <a:latin typeface="Arial" pitchFamily="34" charset="0"/>
                <a:ea typeface="Malgun Gothic" pitchFamily="34" charset="-127"/>
                <a:cs typeface="Arial" pitchFamily="34" charset="0"/>
              </a:rPr>
              <a:t>Dopolnitev linearno neodvisne množice do baze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vzamemo linearno neodvisne vektorje </a:t>
            </a:r>
            <a:r>
              <a:rPr lang="sl-SI" sz="800" b="1" dirty="0">
                <a:latin typeface="Arial" pitchFamily="34" charset="0"/>
                <a:ea typeface="Malgun Gothic" pitchFamily="34" charset="-127"/>
                <a:cs typeface="Arial" pitchFamily="34" charset="0"/>
              </a:rPr>
              <a:t>v</a:t>
            </a:r>
            <a:r>
              <a:rPr lang="sl-SI" sz="100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do </a:t>
            </a:r>
            <a:r>
              <a:rPr lang="sl-SI" sz="800" b="1" dirty="0">
                <a:latin typeface="Arial" pitchFamily="34" charset="0"/>
                <a:ea typeface="Malgun Gothic" pitchFamily="34" charset="-127"/>
                <a:cs typeface="Arial" pitchFamily="34" charset="0"/>
              </a:rPr>
              <a:t>v</a:t>
            </a:r>
            <a:r>
              <a:rPr lang="sl-SI" sz="1000" b="1" baseline="-25000"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a:t>
            </a: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vektor </a:t>
            </a:r>
            <a:r>
              <a:rPr lang="sl-SI" sz="800" b="1" dirty="0" smtClean="0">
                <a:latin typeface="Arial" pitchFamily="34" charset="0"/>
                <a:ea typeface="Malgun Gothic" pitchFamily="34" charset="-127"/>
                <a:cs typeface="Arial" pitchFamily="34" charset="0"/>
              </a:rPr>
              <a:t>v</a:t>
            </a:r>
            <a:r>
              <a:rPr lang="sl-SI" sz="800" b="1" baseline="-25000" dirty="0" smtClean="0">
                <a:latin typeface="Arial" pitchFamily="34" charset="0"/>
                <a:ea typeface="Malgun Gothic" pitchFamily="34" charset="-127"/>
                <a:cs typeface="Arial" pitchFamily="34" charset="0"/>
              </a:rPr>
              <a:t>n + 1</a:t>
            </a:r>
            <a:r>
              <a:rPr lang="sl-SI" sz="800" dirty="0" smtClean="0">
                <a:latin typeface="Arial" pitchFamily="34" charset="0"/>
                <a:ea typeface="Malgun Gothic" pitchFamily="34" charset="-127"/>
                <a:cs typeface="Arial" pitchFamily="34" charset="0"/>
              </a:rPr>
              <a:t> ne leži v linearni ogrinjači potem so tudi vektorji od </a:t>
            </a:r>
            <a:r>
              <a:rPr lang="sl-SI" sz="800" b="1" dirty="0">
                <a:latin typeface="Arial" pitchFamily="34" charset="0"/>
                <a:ea typeface="Malgun Gothic" pitchFamily="34" charset="-127"/>
                <a:cs typeface="Arial" pitchFamily="34" charset="0"/>
              </a:rPr>
              <a:t>v</a:t>
            </a:r>
            <a:r>
              <a:rPr lang="sl-SI" sz="100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do </a:t>
            </a:r>
            <a:r>
              <a:rPr lang="sl-SI" sz="800" b="1" dirty="0">
                <a:latin typeface="Arial" pitchFamily="34" charset="0"/>
                <a:ea typeface="Malgun Gothic" pitchFamily="34" charset="-127"/>
                <a:cs typeface="Arial" pitchFamily="34" charset="0"/>
              </a:rPr>
              <a:t>v</a:t>
            </a:r>
            <a:r>
              <a:rPr lang="sl-SI" sz="800" b="1" baseline="-25000" dirty="0">
                <a:latin typeface="Arial" pitchFamily="34" charset="0"/>
                <a:ea typeface="Malgun Gothic" pitchFamily="34" charset="-127"/>
                <a:cs typeface="Arial" pitchFamily="34" charset="0"/>
              </a:rPr>
              <a:t>n + 1</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linearno neodvisni</a:t>
            </a:r>
          </a:p>
        </p:txBody>
      </p:sp>
      <p:pic>
        <p:nvPicPr>
          <p:cNvPr id="1035" name="Picture 11"/>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74839" y="8584128"/>
            <a:ext cx="2898450" cy="960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6" name="PoljeZBesedilom 2"/>
          <p:cNvSpPr txBox="1"/>
          <p:nvPr/>
        </p:nvSpPr>
        <p:spPr>
          <a:xfrm>
            <a:off x="2068401" y="6330052"/>
            <a:ext cx="1389199" cy="523220"/>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trivialni </a:t>
            </a:r>
            <a:r>
              <a:rPr lang="sl-SI" sz="700" dirty="0" smtClean="0">
                <a:latin typeface="Arial" pitchFamily="34" charset="0"/>
                <a:ea typeface="Malgun Gothic" pitchFamily="34" charset="-127"/>
                <a:cs typeface="Arial" pitchFamily="34" charset="0"/>
              </a:rPr>
              <a:t>vektorski</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prostor</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je { 0 } in je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razsežen</a:t>
            </a:r>
            <a:r>
              <a:rPr lang="sl-SI" sz="700" dirty="0" smtClean="0">
                <a:latin typeface="Arial" pitchFamily="34" charset="0"/>
                <a:ea typeface="Malgun Gothic" pitchFamily="34" charset="-127"/>
                <a:cs typeface="Arial" pitchFamily="34" charset="0"/>
              </a:rPr>
              <a:t>. Njegova baza je </a:t>
            </a:r>
            <a:r>
              <a:rPr lang="sl-SI" sz="700" b="1" dirty="0" smtClean="0">
                <a:latin typeface="Arial" pitchFamily="34" charset="0"/>
                <a:ea typeface="Malgun Gothic" pitchFamily="34" charset="-127"/>
                <a:cs typeface="Arial" pitchFamily="34" charset="0"/>
              </a:rPr>
              <a:t>prazna</a:t>
            </a:r>
            <a:r>
              <a:rPr lang="sl-SI" sz="700" dirty="0" smtClean="0">
                <a:latin typeface="Arial" pitchFamily="34" charset="0"/>
                <a:ea typeface="Malgun Gothic" pitchFamily="34" charset="-127"/>
                <a:cs typeface="Arial" pitchFamily="34" charset="0"/>
              </a:rPr>
              <a:t> množica. </a:t>
            </a:r>
          </a:p>
          <a:p>
            <a:pPr>
              <a:buSzPct val="110000"/>
            </a:pPr>
            <a:r>
              <a:rPr lang="sl-SI" sz="700" b="1" dirty="0" smtClean="0">
                <a:latin typeface="Arial" pitchFamily="34" charset="0"/>
                <a:ea typeface="Malgun Gothic" pitchFamily="34" charset="-127"/>
                <a:cs typeface="Arial" pitchFamily="34" charset="0"/>
              </a:rPr>
              <a:t>Lin</a:t>
            </a:r>
            <a:r>
              <a:rPr lang="sl-SI" sz="700" dirty="0" smtClean="0">
                <a:latin typeface="Arial" pitchFamily="34" charset="0"/>
                <a:ea typeface="Malgun Gothic" pitchFamily="34" charset="-127"/>
                <a:cs typeface="Arial" pitchFamily="34" charset="0"/>
              </a:rPr>
              <a:t>{ } = {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a:t>
            </a:r>
            <a:endParaRPr lang="sl-SI" sz="700" dirty="0">
              <a:latin typeface="Arial" pitchFamily="34" charset="0"/>
              <a:ea typeface="Malgun Gothic" pitchFamily="34" charset="-127"/>
              <a:cs typeface="Arial" pitchFamily="34" charset="0"/>
            </a:endParaRPr>
          </a:p>
        </p:txBody>
      </p:sp>
    </p:spTree>
    <p:extLst>
      <p:ext uri="{BB962C8B-B14F-4D97-AF65-F5344CB8AC3E}">
        <p14:creationId xmlns:p14="http://schemas.microsoft.com/office/powerpoint/2010/main" val="24608928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PoljeZBesedilom 2"/>
          <p:cNvSpPr txBox="1"/>
          <p:nvPr/>
        </p:nvSpPr>
        <p:spPr>
          <a:xfrm>
            <a:off x="227469" y="3643085"/>
            <a:ext cx="1761371" cy="1531188"/>
          </a:xfrm>
          <a:prstGeom prst="rect">
            <a:avLst/>
          </a:prstGeom>
          <a:solidFill>
            <a:schemeClr val="accent4">
              <a:lumMod val="40000"/>
              <a:lumOff val="60000"/>
            </a:schemeClr>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vsota</a:t>
            </a:r>
            <a:r>
              <a:rPr lang="sl-SI" sz="800" b="1" dirty="0" smtClean="0">
                <a:latin typeface="Arial" pitchFamily="34" charset="0"/>
                <a:ea typeface="Malgun Gothic" pitchFamily="34" charset="-127"/>
                <a:cs typeface="Arial" pitchFamily="34" charset="0"/>
              </a:rPr>
              <a:t> U</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 … + </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je </a:t>
            </a:r>
            <a:r>
              <a:rPr lang="sl-SI" sz="800" b="1" dirty="0" smtClean="0">
                <a:latin typeface="Arial" pitchFamily="34" charset="0"/>
                <a:ea typeface="Malgun Gothic" pitchFamily="34" charset="-127"/>
                <a:cs typeface="Arial" pitchFamily="34" charset="0"/>
              </a:rPr>
              <a:t>direktna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 … + </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0 </a:t>
            </a:r>
            <a:r>
              <a:rPr lang="sl-SI" sz="800" dirty="0" smtClean="0">
                <a:latin typeface="Arial" pitchFamily="34" charset="0"/>
                <a:ea typeface="Malgun Gothic" pitchFamily="34" charset="-127"/>
                <a:cs typeface="Arial" pitchFamily="34" charset="0"/>
              </a:rPr>
              <a:t>v prostoru V so vsi </a:t>
            </a:r>
            <a:r>
              <a:rPr lang="sl-SI" sz="800" b="1" dirty="0" smtClean="0">
                <a:latin typeface="Arial" pitchFamily="34" charset="0"/>
                <a:ea typeface="Malgun Gothic" pitchFamily="34" charset="-127"/>
                <a:cs typeface="Arial" pitchFamily="34" charset="0"/>
              </a:rPr>
              <a:t>ničelni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so vsi </a:t>
            </a:r>
            <a:r>
              <a:rPr lang="sl-SI" sz="800" b="1" dirty="0" smtClean="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i</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do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i,mi</a:t>
            </a:r>
            <a:r>
              <a:rPr lang="sl-SI" sz="105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baza</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potem so vsi skupaj </a:t>
            </a:r>
            <a:r>
              <a:rPr lang="sl-SI" sz="800" b="1" dirty="0" smtClean="0">
                <a:latin typeface="Arial" pitchFamily="34" charset="0"/>
                <a:ea typeface="Malgun Gothic" pitchFamily="34" charset="-127"/>
                <a:cs typeface="Arial" pitchFamily="34" charset="0"/>
              </a:rPr>
              <a:t>baza</a:t>
            </a:r>
            <a:r>
              <a:rPr lang="sl-SI" sz="800" dirty="0" smtClean="0">
                <a:latin typeface="Arial" pitchFamily="34" charset="0"/>
                <a:ea typeface="Malgun Gothic" pitchFamily="34" charset="-127"/>
                <a:cs typeface="Arial" pitchFamily="34" charset="0"/>
              </a:rPr>
              <a:t> za vsoto prostorov</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zgornja formula velja </a:t>
            </a:r>
          </a:p>
          <a:p>
            <a:pPr>
              <a:buSzPct val="110000"/>
            </a:pPr>
            <a:r>
              <a:rPr lang="sl-SI" sz="800" dirty="0" smtClean="0">
                <a:latin typeface="Arial" pitchFamily="34" charset="0"/>
                <a:ea typeface="Malgun Gothic" pitchFamily="34" charset="-127"/>
                <a:cs typeface="Arial" pitchFamily="34" charset="0"/>
              </a:rPr>
              <a:t>      za vse i od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do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1 </a:t>
            </a:r>
          </a:p>
        </p:txBody>
      </p:sp>
      <p:grpSp>
        <p:nvGrpSpPr>
          <p:cNvPr id="11" name="Group 10"/>
          <p:cNvGrpSpPr/>
          <p:nvPr/>
        </p:nvGrpSpPr>
        <p:grpSpPr>
          <a:xfrm>
            <a:off x="113790" y="2549777"/>
            <a:ext cx="2877000" cy="847745"/>
            <a:chOff x="113059" y="2733482"/>
            <a:chExt cx="2877000" cy="847745"/>
          </a:xfrm>
        </p:grpSpPr>
        <p:sp>
          <p:nvSpPr>
            <p:cNvPr id="29" name="PoljeZBesedilom 2"/>
            <p:cNvSpPr txBox="1"/>
            <p:nvPr/>
          </p:nvSpPr>
          <p:spPr>
            <a:xfrm>
              <a:off x="126925" y="2934896"/>
              <a:ext cx="2187790" cy="646331"/>
            </a:xfrm>
            <a:prstGeom prst="rect">
              <a:avLst/>
            </a:prstGeom>
            <a:solidFill>
              <a:schemeClr val="accent4">
                <a:lumMod val="40000"/>
                <a:lumOff val="60000"/>
              </a:schemeClr>
            </a:solidFill>
            <a:ln w="6350">
              <a:noFill/>
            </a:ln>
          </p:spPr>
          <p:txBody>
            <a:bodyPr wrap="square" rtlCol="0">
              <a:spAutoFit/>
            </a:bodyPr>
            <a:lstStyle/>
            <a:p>
              <a:pPr>
                <a:buSzPct val="110000"/>
              </a:pPr>
              <a:r>
                <a:rPr lang="sl-SI" sz="900" b="1" dirty="0" smtClean="0">
                  <a:solidFill>
                    <a:srgbClr val="291F35"/>
                  </a:solidFill>
                  <a:latin typeface="Arial" pitchFamily="34" charset="0"/>
                  <a:ea typeface="Malgun Gothic" pitchFamily="34" charset="-127"/>
                  <a:cs typeface="Arial" pitchFamily="34" charset="0"/>
                </a:rPr>
                <a:t>VSOTA VEKTORSKIH PROSTOROV</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dobimo vektorski </a:t>
              </a:r>
              <a:r>
                <a:rPr lang="sl-SI" sz="800" b="1" dirty="0" smtClean="0">
                  <a:latin typeface="Arial" pitchFamily="34" charset="0"/>
                  <a:ea typeface="Malgun Gothic" pitchFamily="34" charset="-127"/>
                  <a:cs typeface="Arial" pitchFamily="34" charset="0"/>
                </a:rPr>
                <a:t>prostor</a:t>
              </a:r>
            </a:p>
            <a:p>
              <a:pPr marL="228600" indent="-228600">
                <a:buSzPct val="110000"/>
                <a:buFont typeface="+mj-lt"/>
                <a:buAutoNum type="arabicPeriod"/>
              </a:pPr>
              <a:r>
                <a:rPr lang="sl-SI" sz="700" b="1"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interna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direktna</a:t>
              </a:r>
              <a:r>
                <a:rPr lang="sl-SI" sz="800" dirty="0" smtClean="0">
                  <a:latin typeface="Arial" pitchFamily="34" charset="0"/>
                  <a:ea typeface="Malgun Gothic" pitchFamily="34" charset="-127"/>
                  <a:cs typeface="Arial" pitchFamily="34" charset="0"/>
                </a:rPr>
                <a:t> vsota</a:t>
              </a:r>
            </a:p>
            <a:p>
              <a:pPr marL="228600" indent="-228600">
                <a:buSzPct val="110000"/>
                <a:buFont typeface="+mj-lt"/>
                <a:buAutoNum type="arabicPeriod"/>
              </a:pPr>
              <a:r>
                <a:rPr lang="sl-SI" sz="700" b="1"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eksterna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direktna</a:t>
              </a:r>
              <a:r>
                <a:rPr lang="sl-SI" sz="800" dirty="0" smtClean="0">
                  <a:latin typeface="Arial" pitchFamily="34" charset="0"/>
                  <a:ea typeface="Malgun Gothic" pitchFamily="34" charset="-127"/>
                  <a:cs typeface="Arial" pitchFamily="34" charset="0"/>
                </a:rPr>
                <a:t> vsota</a:t>
              </a:r>
              <a:endParaRPr lang="sl-SI" sz="800" b="1" dirty="0" smtClean="0">
                <a:latin typeface="Arial" pitchFamily="34" charset="0"/>
                <a:ea typeface="Malgun Gothic" pitchFamily="34" charset="-127"/>
                <a:cs typeface="Arial" pitchFamily="34" charset="0"/>
              </a:endParaRPr>
            </a:p>
          </p:txBody>
        </p:sp>
        <p:pic>
          <p:nvPicPr>
            <p:cNvPr id="103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059" y="2733482"/>
              <a:ext cx="2877000" cy="145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39" name="Straight Arrow Connector 38"/>
          <p:cNvCxnSpPr/>
          <p:nvPr/>
        </p:nvCxnSpPr>
        <p:spPr>
          <a:xfrm>
            <a:off x="1628800" y="3296816"/>
            <a:ext cx="892402" cy="872807"/>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2" name="PoljeZBesedilom 2"/>
          <p:cNvSpPr txBox="1"/>
          <p:nvPr/>
        </p:nvSpPr>
        <p:spPr>
          <a:xfrm>
            <a:off x="188640" y="200472"/>
            <a:ext cx="1656184"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V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razsežnostnem</a:t>
            </a:r>
            <a:r>
              <a:rPr lang="sl-SI" sz="800" dirty="0" smtClean="0">
                <a:latin typeface="Arial" pitchFamily="34" charset="0"/>
                <a:ea typeface="Malgun Gothic" pitchFamily="34" charset="-127"/>
                <a:cs typeface="Arial" pitchFamily="34" charset="0"/>
              </a:rPr>
              <a:t> prostoru je vsaka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neodvisna</a:t>
            </a:r>
            <a:r>
              <a:rPr lang="sl-SI" sz="800" dirty="0" smtClean="0">
                <a:latin typeface="Arial" pitchFamily="34" charset="0"/>
                <a:ea typeface="Malgun Gothic" pitchFamily="34" charset="-127"/>
                <a:cs typeface="Arial" pitchFamily="34" charset="0"/>
              </a:rPr>
              <a:t> množica z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elementi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baza</a:t>
            </a:r>
          </a:p>
        </p:txBody>
      </p:sp>
      <p:sp>
        <p:nvSpPr>
          <p:cNvPr id="4" name="PoljeZBesedilom 2"/>
          <p:cNvSpPr txBox="1"/>
          <p:nvPr/>
        </p:nvSpPr>
        <p:spPr>
          <a:xfrm>
            <a:off x="188640" y="920552"/>
            <a:ext cx="1743670"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so vektorji</a:t>
            </a:r>
            <a:r>
              <a:rPr lang="sl-SI" sz="700" b="1"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 v</a:t>
            </a:r>
            <a:r>
              <a:rPr lang="sl-SI" sz="9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do </a:t>
            </a:r>
            <a:r>
              <a:rPr lang="sl-SI" sz="700" b="1" dirty="0">
                <a:latin typeface="Arial" pitchFamily="34" charset="0"/>
                <a:ea typeface="Malgun Gothic" pitchFamily="34" charset="-127"/>
                <a:cs typeface="Arial" pitchFamily="34" charset="0"/>
              </a:rPr>
              <a:t>v</a:t>
            </a:r>
            <a:r>
              <a:rPr lang="sl-SI" sz="900" b="1" baseline="-25000" dirty="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linearno neodvisni </a:t>
            </a:r>
            <a:r>
              <a:rPr lang="sl-SI" sz="700" b="1" dirty="0" smtClean="0">
                <a:latin typeface="Arial" pitchFamily="34" charset="0"/>
                <a:ea typeface="Malgun Gothic" pitchFamily="34" charset="-127"/>
                <a:cs typeface="Arial" pitchFamily="34" charset="0"/>
              </a:rPr>
              <a:t>niso</a:t>
            </a:r>
            <a:r>
              <a:rPr lang="sl-SI" sz="700" dirty="0" smtClean="0">
                <a:latin typeface="Arial" pitchFamily="34" charset="0"/>
                <a:ea typeface="Malgun Gothic" pitchFamily="34" charset="-127"/>
                <a:cs typeface="Arial" pitchFamily="34" charset="0"/>
              </a:rPr>
              <a:t> pa </a:t>
            </a:r>
            <a:r>
              <a:rPr lang="sl-SI" sz="700" b="1" dirty="0" smtClean="0">
                <a:latin typeface="Arial" pitchFamily="34" charset="0"/>
                <a:ea typeface="Malgun Gothic" pitchFamily="34" charset="-127"/>
                <a:cs typeface="Arial" pitchFamily="34" charset="0"/>
              </a:rPr>
              <a:t>baza</a:t>
            </a:r>
            <a:r>
              <a:rPr lang="sl-SI" sz="700" dirty="0" smtClean="0">
                <a:latin typeface="Arial" pitchFamily="34" charset="0"/>
                <a:ea typeface="Malgun Gothic" pitchFamily="34" charset="-127"/>
                <a:cs typeface="Arial" pitchFamily="34" charset="0"/>
              </a:rPr>
              <a:t>, potem </a:t>
            </a:r>
            <a:r>
              <a:rPr lang="sl-SI" sz="700" b="1" dirty="0" smtClean="0">
                <a:latin typeface="Arial" pitchFamily="34" charset="0"/>
                <a:ea typeface="Malgun Gothic" pitchFamily="34" charset="-127"/>
                <a:cs typeface="Arial" pitchFamily="34" charset="0"/>
              </a:rPr>
              <a:t>niso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ogrodje</a:t>
            </a:r>
            <a:r>
              <a:rPr lang="sl-SI" sz="700" dirty="0" smtClean="0">
                <a:latin typeface="Arial" pitchFamily="34" charset="0"/>
                <a:ea typeface="Malgun Gothic" pitchFamily="34" charset="-127"/>
                <a:cs typeface="Arial" pitchFamily="34" charset="0"/>
              </a:rPr>
              <a:t>. Torej obstaja tak vektor</a:t>
            </a:r>
            <a:r>
              <a:rPr lang="sl-SI" sz="700" b="1" dirty="0">
                <a:latin typeface="Arial" pitchFamily="34" charset="0"/>
                <a:ea typeface="Malgun Gothic" pitchFamily="34" charset="-127"/>
                <a:cs typeface="Arial" pitchFamily="34" charset="0"/>
              </a:rPr>
              <a:t> v</a:t>
            </a:r>
            <a:r>
              <a:rPr lang="sl-SI" sz="700" b="1" baseline="-25000" dirty="0">
                <a:latin typeface="Arial" pitchFamily="34" charset="0"/>
                <a:ea typeface="Malgun Gothic" pitchFamily="34" charset="-127"/>
                <a:cs typeface="Arial" pitchFamily="34" charset="0"/>
              </a:rPr>
              <a:t>n + 1</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da ne leži v linearni ogrinjači. Potem so vektorji s tem vektorjem še vedno linearno neodvisni. Ampak n razsežnostni prostor ima ogrodje z n elementi. Linearno </a:t>
            </a:r>
            <a:r>
              <a:rPr lang="sl-SI" sz="700" b="1" dirty="0" smtClean="0">
                <a:latin typeface="Arial" pitchFamily="34" charset="0"/>
                <a:ea typeface="Malgun Gothic" pitchFamily="34" charset="-127"/>
                <a:cs typeface="Arial" pitchFamily="34" charset="0"/>
              </a:rPr>
              <a:t>neodvisna</a:t>
            </a:r>
            <a:r>
              <a:rPr lang="sl-SI" sz="700" dirty="0" smtClean="0">
                <a:latin typeface="Arial" pitchFamily="34" charset="0"/>
                <a:ea typeface="Malgun Gothic" pitchFamily="34" charset="-127"/>
                <a:cs typeface="Arial" pitchFamily="34" charset="0"/>
              </a:rPr>
              <a:t> množica mora imeti </a:t>
            </a:r>
            <a:r>
              <a:rPr lang="sl-SI" sz="700" b="1" dirty="0" smtClean="0">
                <a:latin typeface="Arial" pitchFamily="34" charset="0"/>
                <a:ea typeface="Malgun Gothic" pitchFamily="34" charset="-127"/>
                <a:cs typeface="Arial" pitchFamily="34" charset="0"/>
              </a:rPr>
              <a:t>manj</a:t>
            </a:r>
            <a:r>
              <a:rPr lang="sl-SI" sz="700" dirty="0" smtClean="0">
                <a:latin typeface="Arial" pitchFamily="34" charset="0"/>
                <a:ea typeface="Malgun Gothic" pitchFamily="34" charset="-127"/>
                <a:cs typeface="Arial" pitchFamily="34" charset="0"/>
              </a:rPr>
              <a:t> elementov kot </a:t>
            </a:r>
            <a:r>
              <a:rPr lang="sl-SI" sz="700" b="1" dirty="0" smtClean="0">
                <a:latin typeface="Arial" pitchFamily="34" charset="0"/>
                <a:ea typeface="Malgun Gothic" pitchFamily="34" charset="-127"/>
                <a:cs typeface="Arial" pitchFamily="34" charset="0"/>
              </a:rPr>
              <a:t>ogrodje</a:t>
            </a:r>
            <a:r>
              <a:rPr lang="sl-SI" sz="700" dirty="0" smtClean="0">
                <a:latin typeface="Arial" pitchFamily="34" charset="0"/>
                <a:ea typeface="Malgun Gothic" pitchFamily="34" charset="-127"/>
                <a:cs typeface="Arial" pitchFamily="34" charset="0"/>
              </a:rPr>
              <a:t> kar je </a:t>
            </a:r>
            <a:r>
              <a:rPr lang="sl-SI" sz="700" b="1" dirty="0" smtClean="0">
                <a:latin typeface="Arial" pitchFamily="34" charset="0"/>
                <a:ea typeface="Malgun Gothic" pitchFamily="34" charset="-127"/>
                <a:cs typeface="Arial" pitchFamily="34" charset="0"/>
              </a:rPr>
              <a:t>protislovje</a:t>
            </a:r>
            <a:r>
              <a:rPr lang="sl-SI" sz="700" dirty="0" smtClean="0">
                <a:latin typeface="Arial" pitchFamily="34" charset="0"/>
                <a:ea typeface="Malgun Gothic" pitchFamily="34" charset="-127"/>
                <a:cs typeface="Arial" pitchFamily="34" charset="0"/>
              </a:rPr>
              <a:t>.</a:t>
            </a:r>
            <a:endParaRPr lang="sl-SI" sz="700" dirty="0">
              <a:latin typeface="Arial" pitchFamily="34" charset="0"/>
              <a:ea typeface="Malgun Gothic" pitchFamily="34" charset="-127"/>
              <a:cs typeface="Arial" pitchFamily="34" charset="0"/>
            </a:endParaRPr>
          </a:p>
        </p:txBody>
      </p:sp>
      <p:sp>
        <p:nvSpPr>
          <p:cNvPr id="6" name="PoljeZBesedilom 2"/>
          <p:cNvSpPr txBox="1"/>
          <p:nvPr/>
        </p:nvSpPr>
        <p:spPr>
          <a:xfrm>
            <a:off x="1932310" y="191418"/>
            <a:ext cx="1080119" cy="230832"/>
          </a:xfrm>
          <a:prstGeom prst="rect">
            <a:avLst/>
          </a:prstGeom>
          <a:solidFill>
            <a:schemeClr val="accent5">
              <a:lumMod val="20000"/>
              <a:lumOff val="80000"/>
            </a:schemeClr>
          </a:solidFill>
          <a:ln w="6350">
            <a:noFill/>
          </a:ln>
        </p:spPr>
        <p:txBody>
          <a:bodyPr wrap="square" rtlCol="0">
            <a:spAutoFit/>
          </a:bodyPr>
          <a:lstStyle/>
          <a:p>
            <a:pPr>
              <a:buSzPct val="110000"/>
            </a:pPr>
            <a:r>
              <a:rPr lang="sl-SI" sz="900" b="1" dirty="0" smtClean="0">
                <a:solidFill>
                  <a:schemeClr val="tx2">
                    <a:lumMod val="50000"/>
                  </a:schemeClr>
                </a:solidFill>
                <a:latin typeface="Arial" pitchFamily="34" charset="0"/>
                <a:ea typeface="Malgun Gothic" pitchFamily="34" charset="-127"/>
                <a:cs typeface="Arial" pitchFamily="34" charset="0"/>
              </a:rPr>
              <a:t>BAZE REVIEW</a:t>
            </a:r>
            <a:endParaRPr lang="sl-SI" sz="800" b="1" dirty="0" smtClean="0">
              <a:latin typeface="Arial" pitchFamily="34" charset="0"/>
              <a:ea typeface="Malgun Gothic" pitchFamily="34" charset="-127"/>
              <a:cs typeface="Arial" pitchFamily="34" charset="0"/>
            </a:endParaRPr>
          </a:p>
        </p:txBody>
      </p:sp>
      <p:sp>
        <p:nvSpPr>
          <p:cNvPr id="7" name="PoljeZBesedilom 2"/>
          <p:cNvSpPr txBox="1"/>
          <p:nvPr/>
        </p:nvSpPr>
        <p:spPr>
          <a:xfrm>
            <a:off x="3363832" y="191418"/>
            <a:ext cx="1525466" cy="230832"/>
          </a:xfrm>
          <a:prstGeom prst="rect">
            <a:avLst/>
          </a:prstGeom>
          <a:solidFill>
            <a:schemeClr val="accent5">
              <a:lumMod val="20000"/>
              <a:lumOff val="80000"/>
            </a:schemeClr>
          </a:solidFill>
          <a:ln w="6350">
            <a:noFill/>
          </a:ln>
        </p:spPr>
        <p:txBody>
          <a:bodyPr wrap="square" rtlCol="0">
            <a:spAutoFit/>
          </a:bodyPr>
          <a:lstStyle/>
          <a:p>
            <a:pPr>
              <a:buSzPct val="110000"/>
            </a:pPr>
            <a:r>
              <a:rPr lang="sl-SI" sz="900" b="1" dirty="0" smtClean="0">
                <a:solidFill>
                  <a:schemeClr val="tx2">
                    <a:lumMod val="50000"/>
                  </a:schemeClr>
                </a:solidFill>
                <a:latin typeface="Arial" pitchFamily="34" charset="0"/>
                <a:ea typeface="Malgun Gothic" pitchFamily="34" charset="-127"/>
                <a:cs typeface="Arial" pitchFamily="34" charset="0"/>
              </a:rPr>
              <a:t>RAZSEŽNOSTI REVIEW</a:t>
            </a:r>
            <a:endParaRPr lang="sl-SI" sz="800" b="1" dirty="0" smtClean="0">
              <a:latin typeface="Arial" pitchFamily="34" charset="0"/>
              <a:ea typeface="Malgun Gothic" pitchFamily="34" charset="-127"/>
              <a:cs typeface="Arial" pitchFamily="34" charset="0"/>
            </a:endParaRPr>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88840" y="510669"/>
            <a:ext cx="2808312" cy="10589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002521" y="1603993"/>
            <a:ext cx="2722623" cy="770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PoljeZBesedilom 2"/>
          <p:cNvSpPr txBox="1"/>
          <p:nvPr/>
        </p:nvSpPr>
        <p:spPr>
          <a:xfrm>
            <a:off x="3042511" y="200472"/>
            <a:ext cx="288032" cy="246221"/>
          </a:xfrm>
          <a:prstGeom prst="rect">
            <a:avLst/>
          </a:prstGeom>
          <a:solidFill>
            <a:schemeClr val="accent5">
              <a:lumMod val="20000"/>
              <a:lumOff val="80000"/>
            </a:schemeClr>
          </a:solidFill>
          <a:ln w="6350">
            <a:noFill/>
          </a:ln>
        </p:spPr>
        <p:txBody>
          <a:bodyPr wrap="square" rtlCol="0">
            <a:spAutoFit/>
          </a:bodyPr>
          <a:lstStyle/>
          <a:p>
            <a:pPr>
              <a:buSzPct val="110000"/>
            </a:pPr>
            <a:r>
              <a:rPr lang="sl-SI" sz="1000" b="1" dirty="0" smtClean="0">
                <a:solidFill>
                  <a:schemeClr val="tx2">
                    <a:lumMod val="50000"/>
                  </a:schemeClr>
                </a:solidFill>
                <a:latin typeface="Cascadia Mono Light" pitchFamily="49" charset="0"/>
                <a:ea typeface="Malgun Gothic" pitchFamily="34" charset="-127"/>
                <a:cs typeface="Cascadia Mono Light" pitchFamily="49" charset="0"/>
              </a:rPr>
              <a:t>&amp;</a:t>
            </a:r>
            <a:endParaRPr lang="sl-SI" sz="800" b="1" dirty="0" smtClean="0">
              <a:latin typeface="Cascadia Mono Light" pitchFamily="49" charset="0"/>
              <a:ea typeface="Malgun Gothic" pitchFamily="34" charset="-127"/>
              <a:cs typeface="Cascadia Mono Light" pitchFamily="49" charset="0"/>
            </a:endParaRPr>
          </a:p>
        </p:txBody>
      </p:sp>
      <p:sp>
        <p:nvSpPr>
          <p:cNvPr id="12" name="PoljeZBesedilom 2"/>
          <p:cNvSpPr txBox="1"/>
          <p:nvPr/>
        </p:nvSpPr>
        <p:spPr>
          <a:xfrm>
            <a:off x="4941168" y="200472"/>
            <a:ext cx="1731764" cy="769441"/>
          </a:xfrm>
          <a:prstGeom prst="rect">
            <a:avLst/>
          </a:prstGeom>
          <a:solidFill>
            <a:srgbClr val="E5B7FF"/>
          </a:solidFill>
          <a:ln w="6350">
            <a:noFill/>
          </a:ln>
        </p:spPr>
        <p:txBody>
          <a:bodyPr wrap="square" rtlCol="0">
            <a:spAutoFit/>
          </a:bodyPr>
          <a:lstStyle/>
          <a:p>
            <a:pPr>
              <a:buSzPct val="110000"/>
            </a:pPr>
            <a:r>
              <a:rPr lang="sl-SI" sz="900" b="1" dirty="0" smtClean="0">
                <a:solidFill>
                  <a:schemeClr val="accent4">
                    <a:lumMod val="50000"/>
                  </a:schemeClr>
                </a:solidFill>
                <a:latin typeface="Arial" pitchFamily="34" charset="0"/>
                <a:ea typeface="Malgun Gothic" pitchFamily="34" charset="-127"/>
                <a:cs typeface="Arial" pitchFamily="34" charset="0"/>
              </a:rPr>
              <a:t>Razsežnosti podprostora</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 </a:t>
            </a:r>
            <a:r>
              <a:rPr lang="sl-SI" sz="800" b="1" dirty="0" smtClean="0">
                <a:latin typeface="Arial" pitchFamily="34" charset="0"/>
                <a:ea typeface="Malgun Gothic" pitchFamily="34" charset="-127"/>
                <a:cs typeface="Arial" pitchFamily="34" charset="0"/>
              </a:rPr>
              <a:t>končno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razsežni</a:t>
            </a:r>
            <a:r>
              <a:rPr lang="sl-SI" sz="800" dirty="0" smtClean="0">
                <a:latin typeface="Arial" pitchFamily="34" charset="0"/>
                <a:ea typeface="Malgun Gothic" pitchFamily="34" charset="-127"/>
                <a:cs typeface="Arial" pitchFamily="34" charset="0"/>
              </a:rPr>
              <a:t> prostor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razsežnost označimo z </a:t>
            </a:r>
            <a:r>
              <a:rPr lang="sl-SI" sz="800" b="1" dirty="0" smtClean="0">
                <a:latin typeface="Arial" pitchFamily="34" charset="0"/>
                <a:ea typeface="Malgun Gothic" pitchFamily="34" charset="-127"/>
                <a:cs typeface="Arial" pitchFamily="34" charset="0"/>
              </a:rPr>
              <a:t>dim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ni končno razsežnost potem dimenzija </a:t>
            </a:r>
            <a:r>
              <a:rPr lang="sl-SI" sz="800" b="1" dirty="0" smtClean="0">
                <a:latin typeface="Arial" pitchFamily="34" charset="0"/>
                <a:ea typeface="Malgun Gothic" pitchFamily="34" charset="-127"/>
                <a:cs typeface="Arial" pitchFamily="34" charset="0"/>
              </a:rPr>
              <a:t>neskončna </a:t>
            </a:r>
          </a:p>
        </p:txBody>
      </p:sp>
      <p:sp>
        <p:nvSpPr>
          <p:cNvPr id="15" name="PoljeZBesedilom 2"/>
          <p:cNvSpPr txBox="1"/>
          <p:nvPr/>
        </p:nvSpPr>
        <p:spPr>
          <a:xfrm>
            <a:off x="4941168" y="1089433"/>
            <a:ext cx="1731764" cy="584775"/>
          </a:xfrm>
          <a:prstGeom prst="rect">
            <a:avLst/>
          </a:prstGeom>
          <a:solidFill>
            <a:srgbClr val="E5B7FF"/>
          </a:solidFill>
          <a:ln w="6350">
            <a:noFill/>
          </a:ln>
        </p:spPr>
        <p:txBody>
          <a:bodyPr wrap="square" rtlCol="0">
            <a:spAutoFit/>
          </a:bodyPr>
          <a:lstStyle/>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minimum</a:t>
            </a:r>
            <a:r>
              <a:rPr lang="sl-SI" sz="800" dirty="0" smtClean="0">
                <a:latin typeface="Arial" pitchFamily="34" charset="0"/>
                <a:ea typeface="Malgun Gothic" pitchFamily="34" charset="-127"/>
                <a:cs typeface="Arial" pitchFamily="34" charset="0"/>
              </a:rPr>
              <a:t> moči </a:t>
            </a:r>
            <a:r>
              <a:rPr lang="sl-SI" sz="800" b="1" dirty="0" smtClean="0">
                <a:latin typeface="Arial" pitchFamily="34" charset="0"/>
                <a:ea typeface="Malgun Gothic" pitchFamily="34" charset="-127"/>
                <a:cs typeface="Arial" pitchFamily="34" charset="0"/>
              </a:rPr>
              <a:t>ogrodij</a:t>
            </a:r>
            <a:r>
              <a:rPr lang="sl-SI" sz="800" dirty="0" smtClean="0">
                <a:latin typeface="Arial" pitchFamily="34" charset="0"/>
                <a:ea typeface="Malgun Gothic" pitchFamily="34" charset="-127"/>
                <a:cs typeface="Arial" pitchFamily="34" charset="0"/>
              </a:rPr>
              <a:t> za V</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moč</a:t>
            </a:r>
            <a:r>
              <a:rPr lang="sl-SI" sz="800" dirty="0" smtClean="0">
                <a:latin typeface="Arial" pitchFamily="34" charset="0"/>
                <a:ea typeface="Malgun Gothic" pitchFamily="34" charset="-127"/>
                <a:cs typeface="Arial" pitchFamily="34" charset="0"/>
              </a:rPr>
              <a:t> katerekoli  </a:t>
            </a:r>
            <a:r>
              <a:rPr lang="sl-SI" sz="800" b="1" dirty="0" smtClean="0">
                <a:latin typeface="Arial" pitchFamily="34" charset="0"/>
                <a:ea typeface="Malgun Gothic" pitchFamily="34" charset="-127"/>
                <a:cs typeface="Arial" pitchFamily="34" charset="0"/>
              </a:rPr>
              <a:t>baze</a:t>
            </a:r>
            <a:r>
              <a:rPr lang="sl-SI" sz="800" dirty="0" smtClean="0">
                <a:latin typeface="Arial" pitchFamily="34" charset="0"/>
                <a:ea typeface="Malgun Gothic" pitchFamily="34" charset="-127"/>
                <a:cs typeface="Arial" pitchFamily="34" charset="0"/>
              </a:rPr>
              <a:t> za V</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maksimum</a:t>
            </a:r>
            <a:r>
              <a:rPr lang="sl-SI" sz="800" dirty="0" smtClean="0">
                <a:latin typeface="Arial" pitchFamily="34" charset="0"/>
                <a:ea typeface="Malgun Gothic" pitchFamily="34" charset="-127"/>
                <a:cs typeface="Arial" pitchFamily="34" charset="0"/>
              </a:rPr>
              <a:t> moči linearno </a:t>
            </a:r>
            <a:r>
              <a:rPr lang="sl-SI" sz="800" b="1" dirty="0" smtClean="0">
                <a:latin typeface="Arial" pitchFamily="34" charset="0"/>
                <a:ea typeface="Malgun Gothic" pitchFamily="34" charset="-127"/>
                <a:cs typeface="Arial" pitchFamily="34" charset="0"/>
              </a:rPr>
              <a:t>neodvisnih</a:t>
            </a:r>
            <a:r>
              <a:rPr lang="sl-SI" sz="800" dirty="0" smtClean="0">
                <a:latin typeface="Arial" pitchFamily="34" charset="0"/>
                <a:ea typeface="Malgun Gothic" pitchFamily="34" charset="-127"/>
                <a:cs typeface="Arial" pitchFamily="34" charset="0"/>
              </a:rPr>
              <a:t> množic v V</a:t>
            </a:r>
          </a:p>
        </p:txBody>
      </p:sp>
      <p:sp>
        <p:nvSpPr>
          <p:cNvPr id="16" name="PoljeZBesedilom 2"/>
          <p:cNvSpPr txBox="1"/>
          <p:nvPr/>
        </p:nvSpPr>
        <p:spPr>
          <a:xfrm>
            <a:off x="4815830" y="1763257"/>
            <a:ext cx="1764196"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vektorski </a:t>
            </a:r>
            <a:r>
              <a:rPr lang="sl-SI" sz="800" b="1" dirty="0" smtClean="0">
                <a:latin typeface="Arial" pitchFamily="34" charset="0"/>
                <a:ea typeface="Malgun Gothic" pitchFamily="34" charset="-127"/>
                <a:cs typeface="Arial" pitchFamily="34" charset="0"/>
              </a:rPr>
              <a:t>podprostor</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potem je </a:t>
            </a:r>
            <a:r>
              <a:rPr lang="sl-SI" sz="800" b="1" dirty="0" smtClean="0">
                <a:latin typeface="Arial" pitchFamily="34" charset="0"/>
                <a:ea typeface="Malgun Gothic" pitchFamily="34" charset="-127"/>
                <a:cs typeface="Arial" pitchFamily="34" charset="0"/>
              </a:rPr>
              <a:t>dim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manjša od </a:t>
            </a:r>
            <a:r>
              <a:rPr lang="sl-SI" sz="800" b="1" dirty="0" smtClean="0">
                <a:latin typeface="Arial" pitchFamily="34" charset="0"/>
                <a:ea typeface="Malgun Gothic" pitchFamily="34" charset="-127"/>
                <a:cs typeface="Arial" pitchFamily="34" charset="0"/>
              </a:rPr>
              <a:t>dim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p>
        </p:txBody>
      </p:sp>
      <p:grpSp>
        <p:nvGrpSpPr>
          <p:cNvPr id="8" name="Group 7"/>
          <p:cNvGrpSpPr/>
          <p:nvPr/>
        </p:nvGrpSpPr>
        <p:grpSpPr>
          <a:xfrm>
            <a:off x="3816641" y="2509875"/>
            <a:ext cx="2883892" cy="969496"/>
            <a:chOff x="3766914" y="2477155"/>
            <a:chExt cx="2883892" cy="969496"/>
          </a:xfrm>
        </p:grpSpPr>
        <p:sp>
          <p:nvSpPr>
            <p:cNvPr id="17" name="PoljeZBesedilom 2"/>
            <p:cNvSpPr txBox="1"/>
            <p:nvPr/>
          </p:nvSpPr>
          <p:spPr>
            <a:xfrm>
              <a:off x="3766914" y="2477155"/>
              <a:ext cx="2883892" cy="96949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b="1"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2052"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16641" y="2685706"/>
              <a:ext cx="2784438" cy="6848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9" name="Group 8"/>
          <p:cNvGrpSpPr/>
          <p:nvPr/>
        </p:nvGrpSpPr>
        <p:grpSpPr>
          <a:xfrm>
            <a:off x="4077072" y="3584848"/>
            <a:ext cx="2548553" cy="584775"/>
            <a:chOff x="3832775" y="3584848"/>
            <a:chExt cx="2548553" cy="584775"/>
          </a:xfrm>
        </p:grpSpPr>
        <p:sp>
          <p:nvSpPr>
            <p:cNvPr id="20" name="PoljeZBesedilom 2"/>
            <p:cNvSpPr txBox="1"/>
            <p:nvPr/>
          </p:nvSpPr>
          <p:spPr>
            <a:xfrm>
              <a:off x="3832775" y="3584848"/>
              <a:ext cx="2548553"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če imamo dva </a:t>
              </a:r>
              <a:r>
                <a:rPr lang="sl-SI" sz="800" b="1" dirty="0" smtClean="0">
                  <a:latin typeface="Arial" pitchFamily="34" charset="0"/>
                  <a:ea typeface="Malgun Gothic" pitchFamily="34" charset="-127"/>
                  <a:cs typeface="Arial" pitchFamily="34" charset="0"/>
                </a:rPr>
                <a:t>podprostora</a:t>
              </a:r>
              <a:r>
                <a:rPr lang="sl-SI" sz="800" dirty="0" smtClean="0">
                  <a:latin typeface="Arial" pitchFamily="34" charset="0"/>
                  <a:ea typeface="Malgun Gothic" pitchFamily="34" charset="-127"/>
                  <a:cs typeface="Arial" pitchFamily="34" charset="0"/>
                </a:rPr>
                <a:t> velja naslednja formula</a:t>
              </a: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p:txBody>
        </p:sp>
        <p:pic>
          <p:nvPicPr>
            <p:cNvPr id="2053"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904263" y="3910550"/>
              <a:ext cx="2439169" cy="165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 name="Group 2"/>
          <p:cNvGrpSpPr/>
          <p:nvPr/>
        </p:nvGrpSpPr>
        <p:grpSpPr>
          <a:xfrm>
            <a:off x="3738409" y="4304928"/>
            <a:ext cx="2883892" cy="2693045"/>
            <a:chOff x="3738409" y="4304928"/>
            <a:chExt cx="2883892" cy="2693045"/>
          </a:xfrm>
        </p:grpSpPr>
        <p:sp>
          <p:nvSpPr>
            <p:cNvPr id="19" name="PoljeZBesedilom 2"/>
            <p:cNvSpPr txBox="1"/>
            <p:nvPr/>
          </p:nvSpPr>
          <p:spPr>
            <a:xfrm>
              <a:off x="3738409" y="4304928"/>
              <a:ext cx="2883892" cy="2693045"/>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b="1"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1026"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816641" y="4520952"/>
              <a:ext cx="2748306" cy="1368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816641" y="5889104"/>
              <a:ext cx="2748306" cy="989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4" name="PoljeZBesedilom 2"/>
          <p:cNvSpPr txBox="1"/>
          <p:nvPr/>
        </p:nvSpPr>
        <p:spPr>
          <a:xfrm>
            <a:off x="4958433" y="7107303"/>
            <a:ext cx="1805173" cy="338554"/>
          </a:xfrm>
          <a:prstGeom prst="rect">
            <a:avLst/>
          </a:prstGeom>
          <a:solidFill>
            <a:srgbClr val="FEEDC2"/>
          </a:solidFill>
          <a:ln w="6350">
            <a:noFill/>
          </a:ln>
        </p:spPr>
        <p:txBody>
          <a:bodyPr wrap="square" rtlCol="0">
            <a:spAutoFit/>
          </a:bodyPr>
          <a:lstStyle/>
          <a:p>
            <a:pPr>
              <a:buSzPct val="110000"/>
            </a:pPr>
            <a:r>
              <a:rPr lang="sl-SI" sz="800" b="1" dirty="0" smtClean="0">
                <a:solidFill>
                  <a:schemeClr val="accent6">
                    <a:lumMod val="50000"/>
                  </a:schemeClr>
                </a:solidFill>
                <a:latin typeface="Arial" pitchFamily="34" charset="0"/>
                <a:ea typeface="Malgun Gothic" pitchFamily="34" charset="-127"/>
                <a:cs typeface="Arial" pitchFamily="34" charset="0"/>
              </a:rPr>
              <a:t>POSLEDICA: </a:t>
            </a:r>
            <a:r>
              <a:rPr lang="sl-SI" sz="800" dirty="0" smtClean="0">
                <a:latin typeface="Arial" pitchFamily="34" charset="0"/>
                <a:ea typeface="Malgun Gothic" pitchFamily="34" charset="-127"/>
                <a:cs typeface="Arial" pitchFamily="34" charset="0"/>
              </a:rPr>
              <a:t>enačaj velja natanko tedaj ko </a:t>
            </a:r>
            <a:r>
              <a:rPr lang="sl-SI" sz="800" b="1" dirty="0" smtClean="0">
                <a:latin typeface="Arial" pitchFamily="34" charset="0"/>
                <a:ea typeface="Malgun Gothic" pitchFamily="34" charset="-127"/>
                <a:cs typeface="Arial" pitchFamily="34" charset="0"/>
              </a:rPr>
              <a:t>presek</a:t>
            </a:r>
            <a:r>
              <a:rPr lang="sl-SI" sz="800" dirty="0" smtClean="0">
                <a:latin typeface="Arial" pitchFamily="34" charset="0"/>
                <a:ea typeface="Malgun Gothic" pitchFamily="34" charset="-127"/>
                <a:cs typeface="Arial" pitchFamily="34" charset="0"/>
              </a:rPr>
              <a:t> podprostorov </a:t>
            </a:r>
            <a:r>
              <a:rPr lang="sl-SI" sz="800" b="1" dirty="0" smtClean="0">
                <a:latin typeface="Arial" pitchFamily="34" charset="0"/>
                <a:ea typeface="Malgun Gothic" pitchFamily="34" charset="-127"/>
                <a:cs typeface="Arial" pitchFamily="34" charset="0"/>
              </a:rPr>
              <a:t>0</a:t>
            </a:r>
          </a:p>
        </p:txBody>
      </p:sp>
      <p:cxnSp>
        <p:nvCxnSpPr>
          <p:cNvPr id="32" name="Straight Arrow Connector 31"/>
          <p:cNvCxnSpPr/>
          <p:nvPr/>
        </p:nvCxnSpPr>
        <p:spPr>
          <a:xfrm>
            <a:off x="1548514" y="3148096"/>
            <a:ext cx="385086" cy="19807"/>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14" name="Group 13"/>
          <p:cNvGrpSpPr/>
          <p:nvPr/>
        </p:nvGrpSpPr>
        <p:grpSpPr>
          <a:xfrm>
            <a:off x="1895937" y="3167903"/>
            <a:ext cx="1842472" cy="707886"/>
            <a:chOff x="1895937" y="3127539"/>
            <a:chExt cx="1842472" cy="707886"/>
          </a:xfrm>
        </p:grpSpPr>
        <p:sp>
          <p:nvSpPr>
            <p:cNvPr id="35" name="PoljeZBesedilom 2"/>
            <p:cNvSpPr txBox="1"/>
            <p:nvPr/>
          </p:nvSpPr>
          <p:spPr>
            <a:xfrm>
              <a:off x="1933600" y="3127539"/>
              <a:ext cx="1711424" cy="707886"/>
            </a:xfrm>
            <a:prstGeom prst="rect">
              <a:avLst/>
            </a:prstGeom>
            <a:solidFill>
              <a:schemeClr val="accent4">
                <a:lumMod val="20000"/>
                <a:lumOff val="80000"/>
              </a:schemeClr>
            </a:solidFill>
            <a:ln w="6350">
              <a:noFill/>
            </a:ln>
          </p:spPr>
          <p:txBody>
            <a:bodyPr wrap="square" rtlCol="0">
              <a:spAutoFit/>
            </a:bodyPr>
            <a:lstStyle/>
            <a:p>
              <a:pPr>
                <a:buSzPct val="110000"/>
              </a:pPr>
              <a:r>
                <a:rPr lang="sl-SI" sz="800" dirty="0" smtClean="0">
                  <a:latin typeface="Arial" pitchFamily="34" charset="0"/>
                  <a:ea typeface="Malgun Gothic" pitchFamily="34" charset="-127"/>
                  <a:cs typeface="Arial" pitchFamily="34" charset="0"/>
                </a:rPr>
                <a:t>če za vse vektorje </a:t>
              </a:r>
              <a:r>
                <a:rPr lang="sl-SI" sz="800" b="1" dirty="0" smtClean="0">
                  <a:latin typeface="Arial" pitchFamily="34" charset="0"/>
                  <a:ea typeface="Malgun Gothic" pitchFamily="34" charset="-127"/>
                  <a:cs typeface="Arial" pitchFamily="34" charset="0"/>
                </a:rPr>
                <a:t>w</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v</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iz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w</a:t>
              </a:r>
              <a:r>
                <a:rPr lang="sl-SI" sz="105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v</a:t>
              </a:r>
              <a:r>
                <a:rPr lang="sl-SI" sz="105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iz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ki ustrezajo:</a:t>
              </a: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r>
                <a:rPr lang="sl-SI" sz="800" dirty="0" smtClean="0">
                  <a:latin typeface="Arial" pitchFamily="34" charset="0"/>
                  <a:ea typeface="Malgun Gothic" pitchFamily="34" charset="-127"/>
                  <a:cs typeface="Arial" pitchFamily="34" charset="0"/>
                </a:rPr>
                <a:t> velja </a:t>
              </a:r>
              <a:r>
                <a:rPr lang="sl-SI" sz="800" b="1" dirty="0" smtClean="0">
                  <a:latin typeface="Arial" pitchFamily="34" charset="0"/>
                  <a:ea typeface="Malgun Gothic" pitchFamily="34" charset="-127"/>
                  <a:cs typeface="Arial" pitchFamily="34" charset="0"/>
                </a:rPr>
                <a:t>v</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w</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v</a:t>
              </a:r>
              <a:r>
                <a:rPr lang="sl-SI" sz="105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w</a:t>
              </a:r>
              <a:r>
                <a:rPr lang="sl-SI" sz="1050" b="1" baseline="-25000" dirty="0" smtClean="0">
                  <a:latin typeface="Arial" pitchFamily="34" charset="0"/>
                  <a:ea typeface="Malgun Gothic" pitchFamily="34" charset="-127"/>
                  <a:cs typeface="Arial" pitchFamily="34" charset="0"/>
                </a:rPr>
                <a:t>n</a:t>
              </a:r>
            </a:p>
          </p:txBody>
        </p:sp>
        <p:pic>
          <p:nvPicPr>
            <p:cNvPr id="1031" name="Picture 7"/>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895937" y="3453180"/>
              <a:ext cx="1842472" cy="16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1" name="PoljeZBesedilom 2"/>
          <p:cNvSpPr txBox="1"/>
          <p:nvPr/>
        </p:nvSpPr>
        <p:spPr>
          <a:xfrm>
            <a:off x="2623970" y="3993434"/>
            <a:ext cx="1322819" cy="477054"/>
          </a:xfrm>
          <a:prstGeom prst="rect">
            <a:avLst/>
          </a:prstGeom>
          <a:solidFill>
            <a:schemeClr val="accent4">
              <a:lumMod val="20000"/>
              <a:lumOff val="80000"/>
            </a:schemeClr>
          </a:solidFill>
          <a:ln w="6350">
            <a:noFill/>
          </a:ln>
        </p:spPr>
        <p:txBody>
          <a:bodyPr wrap="square" rtlCol="0">
            <a:spAutoFit/>
          </a:bodyPr>
          <a:lstStyle/>
          <a:p>
            <a:pPr>
              <a:buSzPct val="110000"/>
            </a:pPr>
            <a:r>
              <a:rPr lang="sl-SI" sz="800" dirty="0" smtClean="0">
                <a:latin typeface="Arial" pitchFamily="34" charset="0"/>
                <a:ea typeface="Malgun Gothic" pitchFamily="34" charset="-127"/>
                <a:cs typeface="Arial" pitchFamily="34" charset="0"/>
              </a:rPr>
              <a:t>množica vseh n teric</a:t>
            </a:r>
            <a:r>
              <a:rPr lang="sl-SI" sz="800" b="1"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do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kjer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pripada </a:t>
            </a:r>
            <a:r>
              <a:rPr lang="sl-SI" sz="800" b="1" dirty="0" smtClean="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uporabimo znak </a:t>
            </a:r>
            <a:r>
              <a:rPr lang="sl-SI" sz="800" dirty="0"/>
              <a:t>⊕</a:t>
            </a:r>
            <a:endParaRPr lang="sl-SI" sz="800" b="1" baseline="-25000" dirty="0" smtClean="0">
              <a:latin typeface="Arial" pitchFamily="34" charset="0"/>
              <a:ea typeface="Malgun Gothic" pitchFamily="34" charset="-127"/>
              <a:cs typeface="Arial" pitchFamily="34" charset="0"/>
            </a:endParaRPr>
          </a:p>
        </p:txBody>
      </p:sp>
      <p:pic>
        <p:nvPicPr>
          <p:cNvPr id="1032" name="Picture 8"/>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69848" y="4519992"/>
            <a:ext cx="2166565" cy="1539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58041" y="4711913"/>
            <a:ext cx="1294007" cy="159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8" name="Group 27"/>
          <p:cNvGrpSpPr/>
          <p:nvPr/>
        </p:nvGrpSpPr>
        <p:grpSpPr>
          <a:xfrm>
            <a:off x="257396" y="5386862"/>
            <a:ext cx="3176364" cy="3231654"/>
            <a:chOff x="239936" y="5385048"/>
            <a:chExt cx="3176364" cy="3231654"/>
          </a:xfrm>
        </p:grpSpPr>
        <p:sp>
          <p:nvSpPr>
            <p:cNvPr id="50" name="PoljeZBesedilom 2"/>
            <p:cNvSpPr txBox="1"/>
            <p:nvPr/>
          </p:nvSpPr>
          <p:spPr>
            <a:xfrm>
              <a:off x="239936" y="5385048"/>
              <a:ext cx="3176364" cy="323165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1 v 2</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recimo da </a:t>
              </a:r>
              <a:r>
                <a:rPr lang="sl-SI" sz="700" b="1" dirty="0" smtClean="0">
                  <a:latin typeface="Arial" pitchFamily="34" charset="0"/>
                  <a:ea typeface="Malgun Gothic" pitchFamily="34" charset="-127"/>
                  <a:cs typeface="Arial" pitchFamily="34" charset="0"/>
                </a:rPr>
                <a:t>velja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prva</a:t>
              </a:r>
              <a:r>
                <a:rPr lang="sl-SI" sz="700" dirty="0" smtClean="0">
                  <a:latin typeface="Arial" pitchFamily="34" charset="0"/>
                  <a:ea typeface="Malgun Gothic" pitchFamily="34" charset="-127"/>
                  <a:cs typeface="Arial" pitchFamily="34" charset="0"/>
                </a:rPr>
                <a:t> trditev potem </a:t>
              </a:r>
              <a:r>
                <a:rPr lang="sl-SI" sz="700" dirty="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zamemo tak </a:t>
              </a:r>
              <a:r>
                <a:rPr lang="sl-SI" sz="7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iz </a:t>
              </a:r>
              <a:r>
                <a:rPr lang="sl-SI" sz="7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da velja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 … +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n</a:t>
              </a:r>
              <a:r>
                <a:rPr lang="sl-SI" sz="700" dirty="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0 </a:t>
              </a:r>
              <a:r>
                <a:rPr lang="sl-SI" sz="700" dirty="0" smtClean="0">
                  <a:latin typeface="Arial" pitchFamily="34" charset="0"/>
                  <a:ea typeface="Malgun Gothic" pitchFamily="34" charset="-127"/>
                  <a:cs typeface="Arial" pitchFamily="34" charset="0"/>
                </a:rPr>
                <a:t>ker v U spada tudi </a:t>
              </a:r>
              <a:r>
                <a:rPr lang="sl-SI" sz="700" b="1" dirty="0" smtClean="0">
                  <a:latin typeface="Arial" pitchFamily="34" charset="0"/>
                  <a:ea typeface="Malgun Gothic" pitchFamily="34" charset="-127"/>
                  <a:cs typeface="Arial" pitchFamily="34" charset="0"/>
                </a:rPr>
                <a:t>ničelni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vektor</a:t>
              </a:r>
              <a:r>
                <a:rPr lang="sl-SI" sz="700" dirty="0" smtClean="0">
                  <a:latin typeface="Arial" pitchFamily="34" charset="0"/>
                  <a:ea typeface="Malgun Gothic" pitchFamily="34" charset="-127"/>
                  <a:cs typeface="Arial" pitchFamily="34" charset="0"/>
                </a:rPr>
                <a:t> in velja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 … +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torej res velja tudi druga trditev. </a:t>
              </a: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2 v 1</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recimo da </a:t>
              </a:r>
              <a:r>
                <a:rPr lang="sl-SI" sz="700" b="1" dirty="0" smtClean="0">
                  <a:latin typeface="Arial" pitchFamily="34" charset="0"/>
                  <a:ea typeface="Malgun Gothic" pitchFamily="34" charset="-127"/>
                  <a:cs typeface="Arial" pitchFamily="34" charset="0"/>
                </a:rPr>
                <a:t>velja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druga</a:t>
              </a:r>
              <a:r>
                <a:rPr lang="sl-SI" sz="700" dirty="0" smtClean="0">
                  <a:latin typeface="Arial" pitchFamily="34" charset="0"/>
                  <a:ea typeface="Malgun Gothic" pitchFamily="34" charset="-127"/>
                  <a:cs typeface="Arial" pitchFamily="34" charset="0"/>
                </a:rPr>
                <a:t> trditev. Potem  vzamemo take da velja </a:t>
              </a:r>
              <a:r>
                <a:rPr lang="sl-SI" sz="700" b="1" dirty="0" smtClean="0">
                  <a:latin typeface="Arial" pitchFamily="34" charset="0"/>
                  <a:ea typeface="Malgun Gothic" pitchFamily="34" charset="-127"/>
                  <a:cs typeface="Arial" pitchFamily="34" charset="0"/>
                </a:rPr>
                <a:t>w</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in </a:t>
              </a:r>
              <a:r>
                <a:rPr lang="sl-SI" sz="700" b="1" dirty="0" smtClean="0">
                  <a:latin typeface="Arial" pitchFamily="34" charset="0"/>
                  <a:ea typeface="Malgun Gothic" pitchFamily="34" charset="-127"/>
                  <a:cs typeface="Arial" pitchFamily="34" charset="0"/>
                </a:rPr>
                <a:t>v</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iz </a:t>
              </a:r>
              <a:r>
                <a:rPr lang="sl-SI" sz="7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da velja </a:t>
              </a:r>
              <a:r>
                <a:rPr lang="sl-SI" sz="700" b="1" dirty="0" smtClean="0">
                  <a:latin typeface="Arial" pitchFamily="34" charset="0"/>
                  <a:ea typeface="Malgun Gothic" pitchFamily="34" charset="-127"/>
                  <a:cs typeface="Arial" pitchFamily="34" charset="0"/>
                </a:rPr>
                <a:t>w</a:t>
              </a:r>
              <a:r>
                <a:rPr lang="sl-SI" sz="10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 + </a:t>
              </a:r>
              <a:r>
                <a:rPr lang="sl-SI" sz="700" b="1" dirty="0" smtClean="0">
                  <a:latin typeface="Arial" pitchFamily="34" charset="0"/>
                  <a:ea typeface="Malgun Gothic" pitchFamily="34" charset="-127"/>
                  <a:cs typeface="Arial" pitchFamily="34" charset="0"/>
                </a:rPr>
                <a:t>w</a:t>
              </a:r>
              <a:r>
                <a:rPr lang="sl-SI" sz="1000" b="1" baseline="-25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v</a:t>
              </a:r>
              <a:r>
                <a:rPr lang="sl-SI" sz="10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 + </a:t>
              </a:r>
              <a:r>
                <a:rPr lang="sl-SI" sz="700" b="1" dirty="0" smtClean="0">
                  <a:latin typeface="Arial" pitchFamily="34" charset="0"/>
                  <a:ea typeface="Malgun Gothic" pitchFamily="34" charset="-127"/>
                  <a:cs typeface="Arial" pitchFamily="34" charset="0"/>
                </a:rPr>
                <a:t>v</a:t>
              </a:r>
              <a:r>
                <a:rPr lang="sl-SI" sz="1000" b="1" baseline="-25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iz tega pa dobimo da  ( </a:t>
              </a:r>
              <a:r>
                <a:rPr lang="sl-SI" sz="700" b="1" dirty="0" smtClean="0">
                  <a:latin typeface="Arial" pitchFamily="34" charset="0"/>
                  <a:ea typeface="Malgun Gothic" pitchFamily="34" charset="-127"/>
                  <a:cs typeface="Arial" pitchFamily="34" charset="0"/>
                </a:rPr>
                <a:t>w</a:t>
              </a:r>
              <a:r>
                <a:rPr lang="sl-SI" sz="10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v</a:t>
              </a:r>
              <a:r>
                <a:rPr lang="sl-SI" sz="10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 + </a:t>
              </a:r>
              <a:r>
                <a:rPr lang="sl-SI" sz="700" dirty="0">
                  <a:latin typeface="Arial" pitchFamily="34" charset="0"/>
                  <a:ea typeface="Malgun Gothic" pitchFamily="34" charset="-127"/>
                  <a:cs typeface="Arial" pitchFamily="34" charset="0"/>
                </a:rPr>
                <a:t>… +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w</a:t>
              </a:r>
              <a:r>
                <a:rPr lang="sl-SI" sz="1000" b="1" baseline="-25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v</a:t>
              </a:r>
              <a:r>
                <a:rPr lang="sl-SI" sz="1000" b="1" baseline="-25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 = </a:t>
              </a:r>
              <a:r>
                <a:rPr lang="sl-SI" sz="700" b="1" dirty="0" smtClean="0">
                  <a:latin typeface="Arial" pitchFamily="34" charset="0"/>
                  <a:ea typeface="Malgun Gothic" pitchFamily="34" charset="-127"/>
                  <a:cs typeface="Arial" pitchFamily="34" charset="0"/>
                </a:rPr>
                <a:t>0 </a:t>
              </a:r>
              <a:r>
                <a:rPr lang="sl-SI" sz="700" dirty="0" smtClean="0">
                  <a:latin typeface="Arial" pitchFamily="34" charset="0"/>
                  <a:ea typeface="Malgun Gothic" pitchFamily="34" charset="-127"/>
                  <a:cs typeface="Arial" pitchFamily="34" charset="0"/>
                </a:rPr>
                <a:t>Torej res drži prva trditev.</a:t>
              </a:r>
              <a:endParaRPr lang="sl-SI" sz="700" b="1"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2 v 3</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recimo da </a:t>
              </a:r>
              <a:r>
                <a:rPr lang="sl-SI" sz="700" b="1" dirty="0" smtClean="0">
                  <a:latin typeface="Arial" pitchFamily="34" charset="0"/>
                  <a:ea typeface="Malgun Gothic" pitchFamily="34" charset="-127"/>
                  <a:cs typeface="Arial" pitchFamily="34" charset="0"/>
                </a:rPr>
                <a:t>velja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2</a:t>
              </a:r>
              <a:r>
                <a:rPr lang="sl-SI" sz="700" dirty="0" smtClean="0">
                  <a:latin typeface="Arial" pitchFamily="34" charset="0"/>
                  <a:ea typeface="Malgun Gothic" pitchFamily="34" charset="-127"/>
                  <a:cs typeface="Arial" pitchFamily="34" charset="0"/>
                </a:rPr>
                <a:t> in vektorji od </a:t>
              </a:r>
              <a:r>
                <a:rPr lang="sl-SI" sz="700" b="1" dirty="0" smtClean="0">
                  <a:latin typeface="Arial" pitchFamily="34" charset="0"/>
                  <a:ea typeface="Malgun Gothic" pitchFamily="34" charset="-127"/>
                  <a:cs typeface="Arial" pitchFamily="34" charset="0"/>
                </a:rPr>
                <a:t>i,1</a:t>
              </a:r>
              <a:r>
                <a:rPr lang="sl-SI" sz="700" dirty="0" smtClean="0">
                  <a:latin typeface="Arial" pitchFamily="34" charset="0"/>
                  <a:ea typeface="Malgun Gothic" pitchFamily="34" charset="-127"/>
                  <a:cs typeface="Arial" pitchFamily="34" charset="0"/>
                </a:rPr>
                <a:t> do </a:t>
              </a:r>
              <a:r>
                <a:rPr lang="sl-SI" sz="700" b="1" dirty="0" smtClean="0">
                  <a:latin typeface="Arial" pitchFamily="34" charset="0"/>
                  <a:ea typeface="Malgun Gothic" pitchFamily="34" charset="-127"/>
                  <a:cs typeface="Arial" pitchFamily="34" charset="0"/>
                </a:rPr>
                <a:t>i,mi</a:t>
              </a:r>
              <a:r>
                <a:rPr lang="sl-SI" sz="700" dirty="0" smtClean="0">
                  <a:latin typeface="Arial" pitchFamily="34" charset="0"/>
                  <a:ea typeface="Malgun Gothic" pitchFamily="34" charset="-127"/>
                  <a:cs typeface="Arial" pitchFamily="34" charset="0"/>
                </a:rPr>
                <a:t> so </a:t>
              </a:r>
              <a:r>
                <a:rPr lang="sl-SI" sz="700" b="1" dirty="0" smtClean="0">
                  <a:latin typeface="Arial" pitchFamily="34" charset="0"/>
                  <a:ea typeface="Malgun Gothic" pitchFamily="34" charset="-127"/>
                  <a:cs typeface="Arial" pitchFamily="34" charset="0"/>
                </a:rPr>
                <a:t>baza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Vsak vektor iz vsote izrazimo z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 … +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n</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vsakega izmed teh pa lahko izrazimo z prej omenjeno bazo. Ti vektorji so potem ziher </a:t>
              </a:r>
              <a:r>
                <a:rPr lang="sl-SI" sz="700" b="1" dirty="0" smtClean="0">
                  <a:latin typeface="Arial" pitchFamily="34" charset="0"/>
                  <a:ea typeface="Malgun Gothic" pitchFamily="34" charset="-127"/>
                  <a:cs typeface="Arial" pitchFamily="34" charset="0"/>
                </a:rPr>
                <a:t>ogrodje</a:t>
              </a:r>
              <a:r>
                <a:rPr lang="sl-SI" sz="700" dirty="0" smtClean="0">
                  <a:latin typeface="Arial" pitchFamily="34" charset="0"/>
                  <a:ea typeface="Malgun Gothic" pitchFamily="34" charset="-127"/>
                  <a:cs typeface="Arial" pitchFamily="34" charset="0"/>
                </a:rPr>
                <a:t>. Dokažemo še da so linearno </a:t>
              </a:r>
              <a:r>
                <a:rPr lang="sl-SI" sz="700" b="1" dirty="0" smtClean="0">
                  <a:latin typeface="Arial" pitchFamily="34" charset="0"/>
                  <a:ea typeface="Malgun Gothic" pitchFamily="34" charset="-127"/>
                  <a:cs typeface="Arial" pitchFamily="34" charset="0"/>
                </a:rPr>
                <a:t>neodvisni</a:t>
              </a:r>
              <a:r>
                <a:rPr lang="sl-SI" sz="700" dirty="0" smtClean="0">
                  <a:latin typeface="Arial" pitchFamily="34" charset="0"/>
                  <a:ea typeface="Malgun Gothic" pitchFamily="34" charset="-127"/>
                  <a:cs typeface="Arial" pitchFamily="34" charset="0"/>
                </a:rPr>
                <a:t>. Ker so baze podprostorov i linearno neodvisne in velja trditev 2 sledi da so res linearno neodvisni.</a:t>
              </a: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3 v 4</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upoštevamo da </a:t>
              </a:r>
              <a:r>
                <a:rPr lang="sl-SI" sz="700" b="1" dirty="0" smtClean="0">
                  <a:latin typeface="Arial" pitchFamily="34" charset="0"/>
                  <a:ea typeface="Malgun Gothic" pitchFamily="34" charset="-127"/>
                  <a:cs typeface="Arial" pitchFamily="34" charset="0"/>
                </a:rPr>
                <a:t>razsežnost</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enaka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moči</a:t>
              </a:r>
              <a:r>
                <a:rPr lang="sl-SI" sz="700" dirty="0" smtClean="0">
                  <a:latin typeface="Arial" pitchFamily="34" charset="0"/>
                  <a:ea typeface="Malgun Gothic" pitchFamily="34" charset="-127"/>
                  <a:cs typeface="Arial" pitchFamily="34" charset="0"/>
                </a:rPr>
                <a:t> baze</a:t>
              </a:r>
            </a:p>
            <a:p>
              <a:pPr>
                <a:buSzPct val="110000"/>
              </a:pPr>
              <a:endParaRPr lang="sl-SI" sz="700" dirty="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4 v 5</a:t>
              </a:r>
              <a:r>
                <a:rPr lang="sl-SI" sz="700" dirty="0" smtClean="0">
                  <a:latin typeface="Arial" pitchFamily="34" charset="0"/>
                  <a:ea typeface="Malgun Gothic" pitchFamily="34" charset="-127"/>
                  <a:cs typeface="Arial" pitchFamily="34" charset="0"/>
                </a:rPr>
                <a:t>: če n krat uporabimo posledico </a:t>
              </a:r>
              <a:r>
                <a:rPr lang="sl-SI" sz="700" b="1" dirty="0" smtClean="0">
                  <a:latin typeface="Arial" pitchFamily="34" charset="0"/>
                  <a:ea typeface="Malgun Gothic" pitchFamily="34" charset="-127"/>
                  <a:cs typeface="Arial" pitchFamily="34" charset="0"/>
                </a:rPr>
                <a:t>dimenzijske</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formule</a:t>
              </a:r>
              <a:r>
                <a:rPr lang="sl-SI" sz="700" dirty="0" smtClean="0">
                  <a:latin typeface="Arial" pitchFamily="34" charset="0"/>
                  <a:ea typeface="Malgun Gothic" pitchFamily="34" charset="-127"/>
                  <a:cs typeface="Arial" pitchFamily="34" charset="0"/>
                </a:rPr>
                <a:t> dobimo</a:t>
              </a:r>
            </a:p>
            <a:p>
              <a:pPr>
                <a:buSzPct val="110000"/>
              </a:pPr>
              <a:r>
                <a:rPr lang="sl-SI" sz="700" dirty="0" smtClean="0">
                  <a:latin typeface="Arial" pitchFamily="34" charset="0"/>
                  <a:ea typeface="Malgun Gothic" pitchFamily="34" charset="-127"/>
                  <a:cs typeface="Arial" pitchFamily="34" charset="0"/>
                </a:rPr>
                <a:t>kjer pa je </a:t>
              </a:r>
              <a:r>
                <a:rPr lang="sl-SI" sz="700" b="1" dirty="0" smtClean="0">
                  <a:latin typeface="Arial" pitchFamily="34" charset="0"/>
                  <a:ea typeface="Malgun Gothic" pitchFamily="34" charset="-127"/>
                  <a:cs typeface="Arial" pitchFamily="34" charset="0"/>
                </a:rPr>
                <a:t>enačaj</a:t>
              </a:r>
            </a:p>
            <a:p>
              <a:pPr>
                <a:buSzPct val="110000"/>
              </a:pPr>
              <a:r>
                <a:rPr lang="sl-SI" sz="700" dirty="0" smtClean="0">
                  <a:latin typeface="Arial" pitchFamily="34" charset="0"/>
                  <a:ea typeface="Malgun Gothic" pitchFamily="34" charset="-127"/>
                  <a:cs typeface="Arial" pitchFamily="34" charset="0"/>
                </a:rPr>
                <a:t>ker velja trditev 4.</a:t>
              </a:r>
            </a:p>
            <a:p>
              <a:pPr>
                <a:buSzPct val="110000"/>
              </a:pPr>
              <a:r>
                <a:rPr lang="sl-SI" sz="700" dirty="0" smtClean="0">
                  <a:latin typeface="Arial" pitchFamily="34" charset="0"/>
                  <a:ea typeface="Malgun Gothic" pitchFamily="34" charset="-127"/>
                  <a:cs typeface="Arial" pitchFamily="34" charset="0"/>
                </a:rPr>
                <a:t>Torej mora biti </a:t>
              </a:r>
            </a:p>
            <a:p>
              <a:pPr>
                <a:buSzPct val="110000"/>
              </a:pPr>
              <a:r>
                <a:rPr lang="sl-SI" sz="700" b="1" dirty="0" smtClean="0">
                  <a:latin typeface="Arial" pitchFamily="34" charset="0"/>
                  <a:ea typeface="Malgun Gothic" pitchFamily="34" charset="-127"/>
                  <a:cs typeface="Arial" pitchFamily="34" charset="0"/>
                </a:rPr>
                <a:t>presek</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prazen</a:t>
              </a:r>
              <a:endParaRPr lang="sl-SI" sz="700" b="1"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b="1" dirty="0" smtClean="0">
                  <a:solidFill>
                    <a:srgbClr val="C00000"/>
                  </a:solidFill>
                  <a:latin typeface="Arial" pitchFamily="34" charset="0"/>
                  <a:ea typeface="Malgun Gothic" pitchFamily="34" charset="-127"/>
                  <a:cs typeface="Arial" pitchFamily="34" charset="0"/>
                </a:rPr>
                <a:t>dokaz iz 5 v 2</a:t>
              </a:r>
              <a:r>
                <a:rPr lang="sl-SI" sz="700" dirty="0" smtClean="0">
                  <a:latin typeface="Arial" pitchFamily="34" charset="0"/>
                  <a:ea typeface="Malgun Gothic" pitchFamily="34" charset="-127"/>
                  <a:cs typeface="Arial" pitchFamily="34" charset="0"/>
                </a:rPr>
                <a:t>: recimo da velja 5. </a:t>
              </a:r>
              <a:r>
                <a:rPr lang="sl-SI" sz="700" dirty="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zamemo </a:t>
              </a:r>
              <a:r>
                <a:rPr lang="sl-SI" sz="700" dirty="0">
                  <a:latin typeface="Arial" pitchFamily="34" charset="0"/>
                  <a:ea typeface="Malgun Gothic" pitchFamily="34" charset="-127"/>
                  <a:cs typeface="Arial" pitchFamily="34" charset="0"/>
                </a:rPr>
                <a:t>tak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iz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da velja </a:t>
              </a:r>
              <a:endParaRPr lang="sl-SI" sz="700" dirty="0" smtClean="0">
                <a:latin typeface="Arial" pitchFamily="34" charset="0"/>
                <a:ea typeface="Malgun Gothic" pitchFamily="34" charset="-127"/>
                <a:cs typeface="Arial" pitchFamily="34" charset="0"/>
              </a:endParaRPr>
            </a:p>
            <a:p>
              <a:pPr>
                <a:buSzPct val="110000"/>
              </a:pPr>
              <a:r>
                <a:rPr lang="sl-SI" sz="7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 +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n</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0 </a:t>
              </a:r>
              <a:r>
                <a:rPr lang="sl-SI" sz="700" dirty="0" smtClean="0">
                  <a:latin typeface="Arial" pitchFamily="34" charset="0"/>
                  <a:ea typeface="Malgun Gothic" pitchFamily="34" charset="-127"/>
                  <a:cs typeface="Arial" pitchFamily="34" charset="0"/>
                </a:rPr>
                <a:t>od kjer sledi da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 … + </a:t>
              </a:r>
              <a:r>
                <a:rPr lang="sl-SI" sz="7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n - 1</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pripada preseku iz formule 5 ki pa je po predpostavki enak 0. </a:t>
              </a:r>
            </a:p>
            <a:p>
              <a:pPr>
                <a:buSzPct val="110000"/>
              </a:pPr>
              <a:r>
                <a:rPr lang="sl-SI" sz="700" dirty="0" smtClean="0">
                  <a:latin typeface="Arial" pitchFamily="34" charset="0"/>
                  <a:ea typeface="Malgun Gothic" pitchFamily="34" charset="-127"/>
                  <a:cs typeface="Arial" pitchFamily="34" charset="0"/>
                </a:rPr>
                <a:t>Torej je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 … + </a:t>
              </a:r>
              <a:r>
                <a:rPr lang="sl-SI" sz="700" b="1" dirty="0">
                  <a:latin typeface="Arial" pitchFamily="34" charset="0"/>
                  <a:ea typeface="Malgun Gothic" pitchFamily="34" charset="-127"/>
                  <a:cs typeface="Arial" pitchFamily="34" charset="0"/>
                </a:rPr>
                <a:t>u</a:t>
              </a:r>
              <a:r>
                <a:rPr lang="sl-SI" sz="1000" b="1" baseline="-25000" dirty="0">
                  <a:latin typeface="Arial" pitchFamily="34" charset="0"/>
                  <a:ea typeface="Malgun Gothic" pitchFamily="34" charset="-127"/>
                  <a:cs typeface="Arial" pitchFamily="34" charset="0"/>
                </a:rPr>
                <a:t>n - 1</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n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0 </a:t>
              </a:r>
              <a:r>
                <a:rPr lang="sl-SI" sz="700" dirty="0" smtClean="0">
                  <a:latin typeface="Arial" pitchFamily="34" charset="0"/>
                  <a:ea typeface="Malgun Gothic" pitchFamily="34" charset="-127"/>
                  <a:cs typeface="Arial" pitchFamily="34" charset="0"/>
                </a:rPr>
                <a:t> nadaljujemo naprej in dobimo da so res vsi vektorji ničelni torej velja trditev 2.</a:t>
              </a:r>
              <a:endParaRPr lang="sl-SI" sz="700" dirty="0">
                <a:latin typeface="Arial" pitchFamily="34" charset="0"/>
                <a:ea typeface="Malgun Gothic" pitchFamily="34" charset="-127"/>
                <a:cs typeface="Arial" pitchFamily="34" charset="0"/>
              </a:endParaRPr>
            </a:p>
          </p:txBody>
        </p:sp>
        <p:pic>
          <p:nvPicPr>
            <p:cNvPr id="1034" name="Picture 10"/>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130679" y="7485425"/>
              <a:ext cx="2231413" cy="388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3" name="PoljeZBesedilom 2"/>
          <p:cNvSpPr txBox="1"/>
          <p:nvPr/>
        </p:nvSpPr>
        <p:spPr>
          <a:xfrm>
            <a:off x="3533007" y="7640553"/>
            <a:ext cx="1731764" cy="1877437"/>
          </a:xfrm>
          <a:prstGeom prst="rect">
            <a:avLst/>
          </a:prstGeom>
          <a:solidFill>
            <a:srgbClr val="E5B7FF"/>
          </a:solidFill>
          <a:ln w="6350">
            <a:noFill/>
          </a:ln>
        </p:spPr>
        <p:txBody>
          <a:bodyPr wrap="square" rtlCol="0">
            <a:spAutoFit/>
          </a:bodyPr>
          <a:lstStyle/>
          <a:p>
            <a:pPr>
              <a:buSzPct val="110000"/>
            </a:pPr>
            <a:r>
              <a:rPr lang="sl-SI" sz="900" b="1" dirty="0" smtClean="0">
                <a:solidFill>
                  <a:schemeClr val="accent4">
                    <a:lumMod val="50000"/>
                  </a:schemeClr>
                </a:solidFill>
                <a:latin typeface="Arial" pitchFamily="34" charset="0"/>
                <a:ea typeface="Malgun Gothic" pitchFamily="34" charset="-127"/>
                <a:cs typeface="Arial" pitchFamily="34" charset="0"/>
              </a:rPr>
              <a:t>Prehod na novo bazo</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B </a:t>
            </a:r>
            <a:r>
              <a:rPr lang="sl-SI" sz="800" dirty="0" smtClean="0">
                <a:latin typeface="Arial" pitchFamily="34" charset="0"/>
                <a:ea typeface="Malgun Gothic" pitchFamily="34" charset="-127"/>
                <a:cs typeface="Arial" pitchFamily="34" charset="0"/>
              </a:rPr>
              <a:t>vektorji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so stara baza</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C</a:t>
            </a:r>
            <a:r>
              <a:rPr lang="sl-SI" sz="800" dirty="0" smtClean="0">
                <a:latin typeface="Arial" pitchFamily="34" charset="0"/>
                <a:ea typeface="Malgun Gothic" pitchFamily="34" charset="-127"/>
                <a:cs typeface="Arial" pitchFamily="34" charset="0"/>
              </a:rPr>
              <a:t> vektorji </a:t>
            </a:r>
            <a:r>
              <a:rPr lang="sl-SI" sz="800" b="1" dirty="0" smtClean="0">
                <a:latin typeface="Arial" pitchFamily="34" charset="0"/>
                <a:ea typeface="Malgun Gothic" pitchFamily="34" charset="-127"/>
                <a:cs typeface="Arial" pitchFamily="34" charset="0"/>
              </a:rPr>
              <a:t>w</a:t>
            </a:r>
            <a:r>
              <a:rPr lang="sl-SI" sz="1050" b="1"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so nova baza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 razsežnostni prostor</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skonstruiramo tako </a:t>
            </a:r>
            <a:r>
              <a:rPr lang="sl-SI" sz="800" b="1" dirty="0" smtClean="0">
                <a:latin typeface="Arial" pitchFamily="34" charset="0"/>
                <a:ea typeface="Malgun Gothic" pitchFamily="34" charset="-127"/>
                <a:cs typeface="Arial" pitchFamily="34" charset="0"/>
              </a:rPr>
              <a:t>prehodno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matriko</a:t>
            </a:r>
            <a:r>
              <a:rPr lang="sl-SI" sz="800" dirty="0" smtClean="0">
                <a:latin typeface="Arial" pitchFamily="34" charset="0"/>
                <a:ea typeface="Malgun Gothic" pitchFamily="34" charset="-127"/>
                <a:cs typeface="Arial" pitchFamily="34" charset="0"/>
              </a:rPr>
              <a:t> da velja</a:t>
            </a:r>
          </a:p>
          <a:p>
            <a:pPr>
              <a:buSzPct val="110000"/>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 element iz </a:t>
            </a:r>
            <a:r>
              <a:rPr lang="sl-SI" sz="800" b="1" dirty="0" smtClean="0">
                <a:latin typeface="Arial" pitchFamily="34" charset="0"/>
                <a:ea typeface="Malgun Gothic" pitchFamily="34" charset="-127"/>
                <a:cs typeface="Arial" pitchFamily="34" charset="0"/>
              </a:rPr>
              <a:t>stare</a:t>
            </a:r>
            <a:r>
              <a:rPr lang="sl-SI" sz="800" dirty="0" smtClean="0">
                <a:latin typeface="Arial" pitchFamily="34" charset="0"/>
                <a:ea typeface="Malgun Gothic" pitchFamily="34" charset="-127"/>
                <a:cs typeface="Arial" pitchFamily="34" charset="0"/>
              </a:rPr>
              <a:t> baze lahko </a:t>
            </a:r>
            <a:r>
              <a:rPr lang="sl-SI" sz="800" b="1" dirty="0" smtClean="0">
                <a:latin typeface="Arial" pitchFamily="34" charset="0"/>
                <a:ea typeface="Malgun Gothic" pitchFamily="34" charset="-127"/>
                <a:cs typeface="Arial" pitchFamily="34" charset="0"/>
              </a:rPr>
              <a:t>razvijemo</a:t>
            </a:r>
            <a:r>
              <a:rPr lang="sl-SI" sz="800" dirty="0" smtClean="0">
                <a:latin typeface="Arial" pitchFamily="34" charset="0"/>
                <a:ea typeface="Malgun Gothic" pitchFamily="34" charset="-127"/>
                <a:cs typeface="Arial" pitchFamily="34" charset="0"/>
              </a:rPr>
              <a:t> po </a:t>
            </a:r>
            <a:r>
              <a:rPr lang="sl-SI" sz="800" b="1" dirty="0" smtClean="0">
                <a:latin typeface="Arial" pitchFamily="34" charset="0"/>
                <a:ea typeface="Malgun Gothic" pitchFamily="34" charset="-127"/>
                <a:cs typeface="Arial" pitchFamily="34" charset="0"/>
              </a:rPr>
              <a:t>novi</a:t>
            </a:r>
            <a:r>
              <a:rPr lang="sl-SI" sz="800" dirty="0" smtClean="0">
                <a:latin typeface="Arial" pitchFamily="34" charset="0"/>
                <a:ea typeface="Malgun Gothic" pitchFamily="34" charset="-127"/>
                <a:cs typeface="Arial" pitchFamily="34" charset="0"/>
              </a:rPr>
              <a:t> bazi</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skalarje</a:t>
            </a:r>
            <a:r>
              <a:rPr lang="sl-SI" sz="800" dirty="0" smtClean="0">
                <a:latin typeface="Arial" pitchFamily="34" charset="0"/>
                <a:ea typeface="Malgun Gothic" pitchFamily="34" charset="-127"/>
                <a:cs typeface="Arial" pitchFamily="34" charset="0"/>
              </a:rPr>
              <a:t> iz i razvoja zložimo v </a:t>
            </a:r>
            <a:r>
              <a:rPr lang="sl-SI" sz="800" b="1" dirty="0" smtClean="0">
                <a:latin typeface="Arial" pitchFamily="34" charset="0"/>
                <a:ea typeface="Malgun Gothic" pitchFamily="34" charset="-127"/>
                <a:cs typeface="Arial" pitchFamily="34" charset="0"/>
              </a:rPr>
              <a:t>stolpec</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in ne v vrstico i!</a:t>
            </a:r>
            <a:endParaRPr lang="sl-SI" sz="800" dirty="0">
              <a:latin typeface="Arial" pitchFamily="34" charset="0"/>
              <a:ea typeface="Malgun Gothic" pitchFamily="34" charset="-127"/>
              <a:cs typeface="Arial" pitchFamily="34" charset="0"/>
            </a:endParaRPr>
          </a:p>
        </p:txBody>
      </p:sp>
      <p:pic>
        <p:nvPicPr>
          <p:cNvPr id="1035" name="Picture 11"/>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613441" y="8268360"/>
            <a:ext cx="1072613" cy="2995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8"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5020968" y="7608984"/>
            <a:ext cx="1156397" cy="4612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9" name="Picture 15"/>
          <p:cNvPicPr>
            <a:picLocks noChangeAspect="1" noChangeArrowheads="1"/>
          </p:cNvPicPr>
          <p:nvPr/>
        </p:nvPicPr>
        <p:blipFill rotWithShape="1">
          <a:blip r:embed="rId15" cstate="print">
            <a:extLst>
              <a:ext uri="{28A0092B-C50C-407E-A947-70E740481C1C}">
                <a14:useLocalDpi xmlns:a14="http://schemas.microsoft.com/office/drawing/2010/main" val="0"/>
              </a:ext>
            </a:extLst>
          </a:blip>
          <a:srcRect r="58188"/>
          <a:stretch/>
        </p:blipFill>
        <p:spPr bwMode="auto">
          <a:xfrm>
            <a:off x="3473978" y="6979369"/>
            <a:ext cx="734488" cy="544413"/>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7" name="Picture 15"/>
          <p:cNvPicPr>
            <a:picLocks noChangeAspect="1" noChangeArrowheads="1"/>
          </p:cNvPicPr>
          <p:nvPr/>
        </p:nvPicPr>
        <p:blipFill rotWithShape="1">
          <a:blip r:embed="rId15" cstate="print">
            <a:extLst>
              <a:ext uri="{28A0092B-C50C-407E-A947-70E740481C1C}">
                <a14:useLocalDpi xmlns:a14="http://schemas.microsoft.com/office/drawing/2010/main" val="0"/>
              </a:ext>
            </a:extLst>
          </a:blip>
          <a:srcRect l="60775"/>
          <a:stretch/>
        </p:blipFill>
        <p:spPr bwMode="auto">
          <a:xfrm>
            <a:off x="4247858" y="6972086"/>
            <a:ext cx="689041" cy="544413"/>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2" name="Straight Arrow Connector 61"/>
          <p:cNvCxnSpPr/>
          <p:nvPr/>
        </p:nvCxnSpPr>
        <p:spPr>
          <a:xfrm flipV="1">
            <a:off x="5127235" y="8173096"/>
            <a:ext cx="224113" cy="812352"/>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1036" name="Picture 12"/>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598562" y="8744227"/>
            <a:ext cx="857180" cy="1738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0" name="Picture 16"/>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5449557" y="8182482"/>
            <a:ext cx="1335927" cy="5050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1" name="Picture 17"/>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5427679" y="8985448"/>
            <a:ext cx="1335927" cy="1842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3" name="PoljeZBesedilom 2"/>
          <p:cNvSpPr txBox="1"/>
          <p:nvPr/>
        </p:nvSpPr>
        <p:spPr>
          <a:xfrm>
            <a:off x="188640" y="8698522"/>
            <a:ext cx="3175192" cy="846386"/>
          </a:xfrm>
          <a:prstGeom prst="rect">
            <a:avLst/>
          </a:prstGeom>
          <a:solidFill>
            <a:schemeClr val="accent5">
              <a:lumMod val="20000"/>
              <a:lumOff val="80000"/>
            </a:schemeClr>
          </a:solidFill>
          <a:ln w="6350">
            <a:noFill/>
          </a:ln>
        </p:spPr>
        <p:txBody>
          <a:bodyPr wrap="square" rtlCol="0">
            <a:spAutoFit/>
          </a:bodyPr>
          <a:lstStyle/>
          <a:p>
            <a:pPr>
              <a:buSzPct val="110000"/>
            </a:pPr>
            <a:r>
              <a:rPr lang="sl-SI" sz="900" b="1" dirty="0" smtClean="0">
                <a:solidFill>
                  <a:schemeClr val="tx2">
                    <a:lumMod val="50000"/>
                  </a:schemeClr>
                </a:solidFill>
                <a:latin typeface="Arial" pitchFamily="34" charset="0"/>
                <a:ea typeface="Malgun Gothic" pitchFamily="34" charset="-127"/>
                <a:cs typeface="Arial" pitchFamily="34" charset="0"/>
              </a:rPr>
              <a:t>PREHODNE MATRIKE: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vsak vektor velja formula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imamo </a:t>
            </a:r>
            <a:r>
              <a:rPr lang="sl-SI" sz="800" b="1" dirty="0" smtClean="0">
                <a:latin typeface="Arial" pitchFamily="34" charset="0"/>
                <a:ea typeface="Malgun Gothic" pitchFamily="34" charset="-127"/>
                <a:cs typeface="Arial" pitchFamily="34" charset="0"/>
              </a:rPr>
              <a:t>tri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baze</a:t>
            </a:r>
            <a:r>
              <a:rPr lang="sl-SI" sz="800" dirty="0" smtClean="0">
                <a:latin typeface="Arial" pitchFamily="34" charset="0"/>
                <a:ea typeface="Malgun Gothic" pitchFamily="34" charset="-127"/>
                <a:cs typeface="Arial" pitchFamily="34" charset="0"/>
              </a:rPr>
              <a:t> velja:</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vektorski prostor </a:t>
            </a:r>
            <a:r>
              <a:rPr lang="sl-SI" sz="800" b="1" dirty="0" smtClean="0">
                <a:latin typeface="Arial" pitchFamily="34" charset="0"/>
                <a:ea typeface="Malgun Gothic" pitchFamily="34" charset="-127"/>
                <a:cs typeface="Arial" pitchFamily="34" charset="0"/>
              </a:rPr>
              <a:t>F</a:t>
            </a:r>
            <a:r>
              <a:rPr lang="sl-SI" sz="1000" b="1" baseline="30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velja zgornja formula</a:t>
            </a:r>
            <a:endParaRPr lang="sl-SI" sz="800" dirty="0">
              <a:latin typeface="Arial" pitchFamily="34" charset="0"/>
              <a:ea typeface="Malgun Gothic" pitchFamily="34" charset="-127"/>
              <a:cs typeface="Arial" pitchFamily="34" charset="0"/>
            </a:endParaRPr>
          </a:p>
        </p:txBody>
      </p:sp>
      <p:pic>
        <p:nvPicPr>
          <p:cNvPr id="1042" name="Picture 18"/>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1776236" y="8747392"/>
            <a:ext cx="847734" cy="1844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3" name="Picture 19"/>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788111" y="8954634"/>
            <a:ext cx="1121537" cy="163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4" name="Picture 20"/>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466384" y="9156533"/>
            <a:ext cx="938517" cy="1727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5" name="Picture 21"/>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1456553" y="9162737"/>
            <a:ext cx="1977207" cy="1665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060" name="Group 2059"/>
          <p:cNvGrpSpPr/>
          <p:nvPr/>
        </p:nvGrpSpPr>
        <p:grpSpPr>
          <a:xfrm>
            <a:off x="1502260" y="4729340"/>
            <a:ext cx="2157993" cy="630942"/>
            <a:chOff x="1857748" y="4786490"/>
            <a:chExt cx="2157993" cy="630942"/>
          </a:xfrm>
        </p:grpSpPr>
        <p:grpSp>
          <p:nvGrpSpPr>
            <p:cNvPr id="5" name="Group 4"/>
            <p:cNvGrpSpPr/>
            <p:nvPr/>
          </p:nvGrpSpPr>
          <p:grpSpPr>
            <a:xfrm>
              <a:off x="1857748" y="4786490"/>
              <a:ext cx="2157993" cy="630942"/>
              <a:chOff x="-28914" y="2362681"/>
              <a:chExt cx="2157993" cy="630942"/>
            </a:xfrm>
          </p:grpSpPr>
          <p:sp>
            <p:nvSpPr>
              <p:cNvPr id="25" name="PoljeZBesedilom 2"/>
              <p:cNvSpPr txBox="1"/>
              <p:nvPr/>
            </p:nvSpPr>
            <p:spPr>
              <a:xfrm>
                <a:off x="-28914" y="2362681"/>
                <a:ext cx="2157993" cy="630942"/>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velja za 3 podprostore tudi podobna formula:</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 </a:t>
                </a:r>
                <a:endParaRPr lang="sl-SI" sz="700" b="1" dirty="0">
                  <a:latin typeface="Arial" pitchFamily="34" charset="0"/>
                  <a:ea typeface="Malgun Gothic" pitchFamily="34" charset="-127"/>
                  <a:cs typeface="Arial" pitchFamily="34" charset="0"/>
                </a:endParaRPr>
              </a:p>
            </p:txBody>
          </p:sp>
          <p:pic>
            <p:nvPicPr>
              <p:cNvPr id="1028" name="Picture 4"/>
              <p:cNvPicPr>
                <a:picLocks noChangeAspect="1" noChangeArrowheads="1"/>
              </p:cNvPicPr>
              <p:nvPr/>
            </p:nvPicPr>
            <p:blipFill rotWithShape="1">
              <a:blip r:embed="rId23" cstate="print">
                <a:extLst>
                  <a:ext uri="{28A0092B-C50C-407E-A947-70E740481C1C}">
                    <a14:useLocalDpi xmlns:a14="http://schemas.microsoft.com/office/drawing/2010/main" val="0"/>
                  </a:ext>
                </a:extLst>
              </a:blip>
              <a:srcRect l="1" r="29423" b="11395"/>
              <a:stretch/>
            </p:blipFill>
            <p:spPr bwMode="auto">
              <a:xfrm>
                <a:off x="2035" y="2545733"/>
                <a:ext cx="2035141" cy="123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rotWithShape="1">
              <a:blip r:embed="rId24" cstate="print">
                <a:extLst>
                  <a:ext uri="{28A0092B-C50C-407E-A947-70E740481C1C}">
                    <a14:useLocalDpi xmlns:a14="http://schemas.microsoft.com/office/drawing/2010/main" val="0"/>
                  </a:ext>
                </a:extLst>
              </a:blip>
              <a:srcRect b="28333"/>
              <a:stretch/>
            </p:blipFill>
            <p:spPr bwMode="auto">
              <a:xfrm>
                <a:off x="18058" y="2712011"/>
                <a:ext cx="1980220" cy="954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79" name="Picture 4"/>
            <p:cNvPicPr>
              <a:picLocks noChangeAspect="1" noChangeArrowheads="1"/>
            </p:cNvPicPr>
            <p:nvPr/>
          </p:nvPicPr>
          <p:blipFill rotWithShape="1">
            <a:blip r:embed="rId23" cstate="print">
              <a:extLst>
                <a:ext uri="{28A0092B-C50C-407E-A947-70E740481C1C}">
                  <a14:useLocalDpi xmlns:a14="http://schemas.microsoft.com/office/drawing/2010/main" val="0"/>
                </a:ext>
              </a:extLst>
            </a:blip>
            <a:srcRect l="70143" t="-9099"/>
            <a:stretch/>
          </p:blipFill>
          <p:spPr bwMode="auto">
            <a:xfrm>
              <a:off x="3023985" y="5248334"/>
              <a:ext cx="860955"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30396052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88640" y="200472"/>
            <a:ext cx="2883892" cy="1831271"/>
            <a:chOff x="188640" y="200472"/>
            <a:chExt cx="2883892" cy="1831271"/>
          </a:xfrm>
        </p:grpSpPr>
        <p:sp>
          <p:nvSpPr>
            <p:cNvPr id="3" name="PoljeZBesedilom 2"/>
            <p:cNvSpPr txBox="1"/>
            <p:nvPr/>
          </p:nvSpPr>
          <p:spPr>
            <a:xfrm>
              <a:off x="188640" y="200472"/>
              <a:ext cx="2883892" cy="183127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b="1"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0649" y="416496"/>
              <a:ext cx="1800200" cy="542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26770"/>
            <a:stretch/>
          </p:blipFill>
          <p:spPr bwMode="auto">
            <a:xfrm>
              <a:off x="260649" y="992560"/>
              <a:ext cx="2679071" cy="360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6642" t="66834" r="32799"/>
            <a:stretch/>
          </p:blipFill>
          <p:spPr bwMode="auto">
            <a:xfrm>
              <a:off x="2106382" y="792705"/>
              <a:ext cx="833338" cy="1659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6430" y="1424608"/>
              <a:ext cx="2808312" cy="531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1" name="PoljeZBesedilom 29"/>
          <p:cNvSpPr txBox="1"/>
          <p:nvPr/>
        </p:nvSpPr>
        <p:spPr>
          <a:xfrm>
            <a:off x="3212976" y="200472"/>
            <a:ext cx="3449844" cy="307777"/>
          </a:xfrm>
          <a:prstGeom prst="rect">
            <a:avLst/>
          </a:prstGeom>
          <a:solidFill>
            <a:schemeClr val="bg2">
              <a:lumMod val="75000"/>
            </a:schemeClr>
          </a:solidFill>
        </p:spPr>
        <p:txBody>
          <a:bodyPr wrap="square" rtlCol="0">
            <a:spAutoFit/>
          </a:bodyPr>
          <a:lstStyle/>
          <a:p>
            <a:r>
              <a:rPr lang="sl-SI" sz="1400" dirty="0" smtClean="0">
                <a:latin typeface="Cascadia Mono SemiBold" pitchFamily="49" charset="0"/>
                <a:cs typeface="Cascadia Mono SemiBold" pitchFamily="49" charset="0"/>
              </a:rPr>
              <a:t>LINEARNE PRESLIKAVE</a:t>
            </a:r>
            <a:endParaRPr lang="sl-SI" sz="1400" dirty="0">
              <a:latin typeface="Cascadia Mono SemiBold" pitchFamily="49" charset="0"/>
              <a:cs typeface="Cascadia Mono SemiBold" pitchFamily="49" charset="0"/>
            </a:endParaRPr>
          </a:p>
        </p:txBody>
      </p:sp>
      <p:grpSp>
        <p:nvGrpSpPr>
          <p:cNvPr id="7" name="Group 6"/>
          <p:cNvGrpSpPr/>
          <p:nvPr/>
        </p:nvGrpSpPr>
        <p:grpSpPr>
          <a:xfrm>
            <a:off x="3212976" y="614086"/>
            <a:ext cx="3449844" cy="1046440"/>
            <a:chOff x="3212976" y="614086"/>
            <a:chExt cx="3449844" cy="1046440"/>
          </a:xfrm>
        </p:grpSpPr>
        <p:sp>
          <p:nvSpPr>
            <p:cNvPr id="12" name="PoljeZBesedilom 2"/>
            <p:cNvSpPr txBox="1"/>
            <p:nvPr/>
          </p:nvSpPr>
          <p:spPr>
            <a:xfrm>
              <a:off x="3212976" y="614086"/>
              <a:ext cx="3449844" cy="1046440"/>
            </a:xfrm>
            <a:prstGeom prst="rect">
              <a:avLst/>
            </a:prstGeom>
            <a:solidFill>
              <a:schemeClr val="bg2">
                <a:lumMod val="90000"/>
              </a:schemeClr>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vzamemo da </a:t>
              </a: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vektorska prostora nad istim poljem </a:t>
              </a:r>
              <a:r>
                <a:rPr lang="sl-SI" sz="800" b="1" dirty="0" smtClean="0">
                  <a:latin typeface="Arial" pitchFamily="34" charset="0"/>
                  <a:ea typeface="Malgun Gothic" pitchFamily="34" charset="-127"/>
                  <a:cs typeface="Arial" pitchFamily="34" charset="0"/>
                </a:rPr>
                <a:t>F</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preslikave med vektorskimi prostori ki </a:t>
              </a:r>
              <a:r>
                <a:rPr lang="sl-SI" sz="800" b="1" dirty="0" smtClean="0">
                  <a:latin typeface="Arial" pitchFamily="34" charset="0"/>
                  <a:ea typeface="Malgun Gothic" pitchFamily="34" charset="-127"/>
                  <a:cs typeface="Arial" pitchFamily="34" charset="0"/>
                </a:rPr>
                <a:t>ohranjajo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strukturo</a:t>
              </a:r>
              <a:r>
                <a:rPr lang="sl-SI" sz="800" dirty="0" smtClean="0">
                  <a:latin typeface="Arial" pitchFamily="34" charset="0"/>
                  <a:ea typeface="Malgun Gothic" pitchFamily="34" charset="-127"/>
                  <a:cs typeface="Arial" pitchFamily="34" charset="0"/>
                </a:rPr>
                <a:t> torej ohranjajo </a:t>
              </a:r>
              <a:r>
                <a:rPr lang="sl-SI" sz="800" b="1" dirty="0" smtClean="0">
                  <a:latin typeface="Arial" pitchFamily="34" charset="0"/>
                  <a:ea typeface="Malgun Gothic" pitchFamily="34" charset="-127"/>
                  <a:cs typeface="Arial" pitchFamily="34" charset="0"/>
                </a:rPr>
                <a:t>vsoto</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produkt</a:t>
              </a:r>
              <a:r>
                <a:rPr lang="sl-SI" sz="800" dirty="0" smtClean="0">
                  <a:latin typeface="Arial" pitchFamily="34" charset="0"/>
                  <a:ea typeface="Malgun Gothic" pitchFamily="34" charset="-127"/>
                  <a:cs typeface="Arial" pitchFamily="34" charset="0"/>
                </a:rPr>
                <a:t> z skalarjem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to so </a:t>
              </a:r>
              <a:r>
                <a:rPr lang="sl-SI" sz="800" b="1" dirty="0" smtClean="0">
                  <a:latin typeface="Arial" pitchFamily="34" charset="0"/>
                  <a:ea typeface="Malgun Gothic" pitchFamily="34" charset="-127"/>
                  <a:cs typeface="Arial" pitchFamily="34" charset="0"/>
                </a:rPr>
                <a:t>homomorfizmi</a:t>
              </a:r>
              <a:r>
                <a:rPr lang="sl-SI" sz="800" dirty="0" smtClean="0">
                  <a:latin typeface="Arial" pitchFamily="34" charset="0"/>
                  <a:ea typeface="Malgun Gothic" pitchFamily="34" charset="-127"/>
                  <a:cs typeface="Arial" pitchFamily="34" charset="0"/>
                </a:rPr>
                <a:t> vektorskih prostorov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preslikava L : U </a:t>
              </a:r>
              <a:r>
                <a:rPr lang="sl-SI" sz="9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 je </a:t>
              </a:r>
              <a:r>
                <a:rPr lang="sl-SI" sz="800" b="1" dirty="0" smtClean="0">
                  <a:latin typeface="Arial" pitchFamily="34" charset="0"/>
                  <a:ea typeface="Malgun Gothic" pitchFamily="34" charset="-127"/>
                  <a:cs typeface="Arial" pitchFamily="34" charset="0"/>
                </a:rPr>
                <a:t>aditivna</a:t>
              </a:r>
              <a:r>
                <a:rPr lang="sl-SI" sz="800" dirty="0" smtClean="0">
                  <a:latin typeface="Arial" pitchFamily="34" charset="0"/>
                  <a:ea typeface="Malgun Gothic" pitchFamily="34" charset="-127"/>
                  <a:cs typeface="Arial" pitchFamily="34" charset="0"/>
                </a:rPr>
                <a:t> če velja:</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preslikava L : U </a:t>
              </a:r>
              <a:r>
                <a:rPr lang="sl-SI" sz="900" dirty="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V </a:t>
              </a:r>
              <a:r>
                <a:rPr lang="sl-SI" sz="800" dirty="0" smtClean="0">
                  <a:latin typeface="Arial" pitchFamily="34" charset="0"/>
                  <a:ea typeface="Malgun Gothic" pitchFamily="34" charset="-127"/>
                  <a:cs typeface="Arial" pitchFamily="34" charset="0"/>
                </a:rPr>
                <a:t>je </a:t>
              </a:r>
              <a:r>
                <a:rPr lang="sl-SI" sz="800" b="1" dirty="0" smtClean="0">
                  <a:latin typeface="Arial" pitchFamily="34" charset="0"/>
                  <a:ea typeface="Malgun Gothic" pitchFamily="34" charset="-127"/>
                  <a:cs typeface="Arial" pitchFamily="34" charset="0"/>
                </a:rPr>
                <a:t>homogena</a:t>
              </a:r>
              <a:r>
                <a:rPr lang="sl-SI" sz="800" dirty="0" smtClean="0">
                  <a:latin typeface="Arial" pitchFamily="34" charset="0"/>
                  <a:ea typeface="Malgun Gothic" pitchFamily="34" charset="-127"/>
                  <a:cs typeface="Arial" pitchFamily="34" charset="0"/>
                </a:rPr>
                <a:t> če velja: </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preslikava L : U </a:t>
              </a:r>
              <a:r>
                <a:rPr lang="sl-SI" sz="900" dirty="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V </a:t>
              </a:r>
              <a:r>
                <a:rPr lang="sl-SI" sz="800" dirty="0" smtClean="0">
                  <a:latin typeface="Arial" pitchFamily="34" charset="0"/>
                  <a:ea typeface="Malgun Gothic" pitchFamily="34" charset="-127"/>
                  <a:cs typeface="Arial" pitchFamily="34" charset="0"/>
                </a:rPr>
                <a:t>je </a:t>
              </a:r>
              <a:r>
                <a:rPr lang="sl-SI" sz="800" b="1" dirty="0" smtClean="0">
                  <a:latin typeface="Arial" pitchFamily="34" charset="0"/>
                  <a:ea typeface="Malgun Gothic" pitchFamily="34" charset="-127"/>
                  <a:cs typeface="Arial" pitchFamily="34" charset="0"/>
                </a:rPr>
                <a:t>linearna</a:t>
              </a:r>
              <a:r>
                <a:rPr lang="sl-SI" sz="800" dirty="0" smtClean="0">
                  <a:latin typeface="Arial" pitchFamily="34" charset="0"/>
                  <a:ea typeface="Malgun Gothic" pitchFamily="34" charset="-127"/>
                  <a:cs typeface="Arial" pitchFamily="34" charset="0"/>
                </a:rPr>
                <a:t> če je aditivna in homogena</a:t>
              </a:r>
            </a:p>
          </p:txBody>
        </p:sp>
        <p:pic>
          <p:nvPicPr>
            <p:cNvPr id="2053"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373216" y="1166936"/>
              <a:ext cx="1237700" cy="144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502692" y="1344984"/>
              <a:ext cx="720080" cy="1478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6" name="PoljeZBesedilom 2"/>
          <p:cNvSpPr txBox="1"/>
          <p:nvPr/>
        </p:nvSpPr>
        <p:spPr>
          <a:xfrm>
            <a:off x="4964662" y="1723966"/>
            <a:ext cx="1380445" cy="200055"/>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Namesto </a:t>
            </a:r>
            <a:r>
              <a:rPr lang="sl-SI" sz="700" b="1" dirty="0">
                <a:latin typeface="Arial" pitchFamily="34" charset="0"/>
                <a:ea typeface="Malgun Gothic" pitchFamily="34" charset="-127"/>
                <a:cs typeface="Arial" pitchFamily="34" charset="0"/>
              </a:rPr>
              <a:t>L</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u</a:t>
            </a:r>
            <a:r>
              <a:rPr lang="sl-SI" sz="700" dirty="0">
                <a:latin typeface="Arial" pitchFamily="34" charset="0"/>
                <a:ea typeface="Malgun Gothic" pitchFamily="34" charset="-127"/>
                <a:cs typeface="Arial" pitchFamily="34" charset="0"/>
              </a:rPr>
              <a:t>) pišemo kar </a:t>
            </a:r>
            <a:r>
              <a:rPr lang="sl-SI" sz="700" b="1" dirty="0">
                <a:latin typeface="Arial" pitchFamily="34" charset="0"/>
                <a:ea typeface="Malgun Gothic" pitchFamily="34" charset="-127"/>
                <a:cs typeface="Arial" pitchFamily="34" charset="0"/>
              </a:rPr>
              <a:t>Lu</a:t>
            </a:r>
          </a:p>
        </p:txBody>
      </p:sp>
      <p:sp>
        <p:nvSpPr>
          <p:cNvPr id="17" name="PoljeZBesedilom 2"/>
          <p:cNvSpPr txBox="1"/>
          <p:nvPr/>
        </p:nvSpPr>
        <p:spPr>
          <a:xfrm>
            <a:off x="3194174" y="1723966"/>
            <a:ext cx="1728193" cy="307777"/>
          </a:xfrm>
          <a:prstGeom prst="rect">
            <a:avLst/>
          </a:prstGeom>
          <a:solidFill>
            <a:schemeClr val="bg1"/>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ditivna </a:t>
            </a:r>
            <a:r>
              <a:rPr lang="sl-SI" sz="700" dirty="0">
                <a:latin typeface="Arial" pitchFamily="34" charset="0"/>
                <a:ea typeface="Malgun Gothic" pitchFamily="34" charset="-127"/>
                <a:cs typeface="Arial" pitchFamily="34" charset="0"/>
              </a:rPr>
              <a:t>preslikava je </a:t>
            </a:r>
            <a:r>
              <a:rPr lang="sl-SI" sz="700" b="1" dirty="0">
                <a:latin typeface="Arial" pitchFamily="34" charset="0"/>
                <a:ea typeface="Malgun Gothic" pitchFamily="34" charset="-127"/>
                <a:cs typeface="Arial" pitchFamily="34" charset="0"/>
              </a:rPr>
              <a:t>homomorfizem</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Abelovih</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grup</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U</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a:t>
            </a:r>
            <a:r>
              <a:rPr lang="sl-SI" sz="700" dirty="0">
                <a:latin typeface="Arial" pitchFamily="34" charset="0"/>
                <a:ea typeface="Malgun Gothic" pitchFamily="34" charset="-127"/>
                <a:cs typeface="Arial" pitchFamily="34" charset="0"/>
              </a:rPr>
              <a:t>) v (</a:t>
            </a:r>
            <a:r>
              <a:rPr lang="sl-SI" sz="700" b="1" dirty="0">
                <a:latin typeface="Arial" pitchFamily="34" charset="0"/>
                <a:ea typeface="Malgun Gothic" pitchFamily="34" charset="-127"/>
                <a:cs typeface="Arial" pitchFamily="34" charset="0"/>
              </a:rPr>
              <a:t>V</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a:t>
            </a:r>
            <a:r>
              <a:rPr lang="sl-SI" sz="700" dirty="0">
                <a:latin typeface="Arial" pitchFamily="34" charset="0"/>
                <a:ea typeface="Malgun Gothic" pitchFamily="34" charset="-127"/>
                <a:cs typeface="Arial" pitchFamily="34" charset="0"/>
              </a:rPr>
              <a:t>)</a:t>
            </a:r>
          </a:p>
        </p:txBody>
      </p:sp>
      <p:sp>
        <p:nvSpPr>
          <p:cNvPr id="18" name="PoljeZBesedilom 2"/>
          <p:cNvSpPr txBox="1"/>
          <p:nvPr/>
        </p:nvSpPr>
        <p:spPr>
          <a:xfrm>
            <a:off x="237766" y="2165914"/>
            <a:ext cx="1368152"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Preslikava je </a:t>
            </a:r>
            <a:r>
              <a:rPr lang="sl-SI" sz="800" b="1" dirty="0" smtClean="0">
                <a:latin typeface="Arial" pitchFamily="34" charset="0"/>
                <a:ea typeface="Malgun Gothic" pitchFamily="34" charset="-127"/>
                <a:cs typeface="Arial" pitchFamily="34" charset="0"/>
              </a:rPr>
              <a:t>linearna</a:t>
            </a:r>
            <a:r>
              <a:rPr lang="sl-SI" sz="800" dirty="0" smtClean="0">
                <a:latin typeface="Arial" pitchFamily="34" charset="0"/>
                <a:ea typeface="Malgun Gothic" pitchFamily="34" charset="-127"/>
                <a:cs typeface="Arial" pitchFamily="34" charset="0"/>
              </a:rPr>
              <a:t> natanko tedaj ko velja</a:t>
            </a:r>
          </a:p>
          <a:p>
            <a:pPr>
              <a:buSzPct val="110000"/>
            </a:pPr>
            <a:r>
              <a:rPr lang="sl-SI" sz="800" dirty="0" smtClean="0">
                <a:latin typeface="Arial" pitchFamily="34" charset="0"/>
                <a:ea typeface="Malgun Gothic" pitchFamily="34" charset="-127"/>
                <a:cs typeface="Arial" pitchFamily="34" charset="0"/>
              </a:rPr>
              <a:t> </a:t>
            </a:r>
          </a:p>
        </p:txBody>
      </p:sp>
      <p:grpSp>
        <p:nvGrpSpPr>
          <p:cNvPr id="9" name="Group 8"/>
          <p:cNvGrpSpPr/>
          <p:nvPr/>
        </p:nvGrpSpPr>
        <p:grpSpPr>
          <a:xfrm>
            <a:off x="634914" y="2098143"/>
            <a:ext cx="2851869" cy="1292662"/>
            <a:chOff x="980949" y="2432720"/>
            <a:chExt cx="2851869" cy="1292662"/>
          </a:xfrm>
        </p:grpSpPr>
        <p:sp>
          <p:nvSpPr>
            <p:cNvPr id="27" name="PoljeZBesedilom 2"/>
            <p:cNvSpPr txBox="1"/>
            <p:nvPr/>
          </p:nvSpPr>
          <p:spPr>
            <a:xfrm>
              <a:off x="1988840" y="2432720"/>
              <a:ext cx="1843978"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je L </a:t>
              </a:r>
              <a:r>
                <a:rPr lang="sl-SI" sz="700" b="1" dirty="0" smtClean="0">
                  <a:latin typeface="Arial" pitchFamily="34" charset="0"/>
                  <a:ea typeface="Malgun Gothic" pitchFamily="34" charset="-127"/>
                  <a:cs typeface="Arial" pitchFamily="34" charset="0"/>
                </a:rPr>
                <a:t>aditivna</a:t>
              </a:r>
              <a:r>
                <a:rPr lang="sl-SI" sz="700" dirty="0" smtClean="0">
                  <a:latin typeface="Arial" pitchFamily="34" charset="0"/>
                  <a:ea typeface="Malgun Gothic" pitchFamily="34" charset="-127"/>
                  <a:cs typeface="Arial" pitchFamily="34" charset="0"/>
                </a:rPr>
                <a:t> potem velja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je L </a:t>
              </a:r>
              <a:r>
                <a:rPr lang="sl-SI" sz="700" b="1" dirty="0" smtClean="0">
                  <a:latin typeface="Arial" pitchFamily="34" charset="0"/>
                  <a:ea typeface="Malgun Gothic" pitchFamily="34" charset="-127"/>
                  <a:cs typeface="Arial" pitchFamily="34" charset="0"/>
                </a:rPr>
                <a:t>homogena</a:t>
              </a:r>
              <a:r>
                <a:rPr lang="sl-SI" sz="700" dirty="0" smtClean="0">
                  <a:latin typeface="Arial" pitchFamily="34" charset="0"/>
                  <a:ea typeface="Malgun Gothic" pitchFamily="34" charset="-127"/>
                  <a:cs typeface="Arial" pitchFamily="34" charset="0"/>
                </a:rPr>
                <a:t> potem velja</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Dokažemo še da preslikava res linearna.</a:t>
              </a: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2056" name="Picture 8"/>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050250" y="2739049"/>
              <a:ext cx="1566490" cy="1347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060849" y="3078314"/>
              <a:ext cx="792088" cy="135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8" name="Picture 10"/>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892092" y="3078314"/>
              <a:ext cx="778349" cy="135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80949" y="3381556"/>
              <a:ext cx="2754866" cy="1328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55" name="Picture 7"/>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6914" y="2616371"/>
            <a:ext cx="1557933" cy="137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0"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211141" y="3223152"/>
            <a:ext cx="2264872" cy="120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PoljeZBesedilom 2"/>
          <p:cNvSpPr txBox="1"/>
          <p:nvPr/>
        </p:nvSpPr>
        <p:spPr>
          <a:xfrm>
            <a:off x="3557314" y="2108093"/>
            <a:ext cx="3230538" cy="938719"/>
          </a:xfrm>
          <a:prstGeom prst="rect">
            <a:avLst/>
          </a:prstGeom>
          <a:solidFill>
            <a:schemeClr val="accent3">
              <a:lumMod val="75000"/>
            </a:schemeClr>
          </a:solid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Posplošitve linearnih preslikav</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vektorski prostor nad </a:t>
            </a:r>
            <a:r>
              <a:rPr lang="sl-SI" sz="800" b="1" dirty="0" smtClean="0">
                <a:latin typeface="Arial" pitchFamily="34" charset="0"/>
                <a:ea typeface="Malgun Gothic" pitchFamily="34" charset="-127"/>
                <a:cs typeface="Arial" pitchFamily="34" charset="0"/>
              </a:rPr>
              <a:t>F</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vektorski prostor nad </a:t>
            </a:r>
            <a:r>
              <a:rPr lang="sl-SI" sz="800" b="1" dirty="0" smtClean="0">
                <a:latin typeface="Arial" pitchFamily="34" charset="0"/>
                <a:ea typeface="Malgun Gothic" pitchFamily="34" charset="-127"/>
                <a:cs typeface="Arial" pitchFamily="34" charset="0"/>
              </a:rPr>
              <a:t>K</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preslikava </a:t>
            </a:r>
            <a:r>
              <a:rPr lang="el-GR" sz="800" b="1" dirty="0" smtClean="0">
                <a:latin typeface="Arial" pitchFamily="34" charset="0"/>
                <a:ea typeface="Malgun Gothic" pitchFamily="34" charset="-127"/>
                <a:cs typeface="Arial" pitchFamily="34" charset="0"/>
              </a:rPr>
              <a:t>φ</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F</a:t>
            </a:r>
            <a:r>
              <a:rPr lang="sl-SI" sz="800" dirty="0" smtClean="0">
                <a:latin typeface="Arial" pitchFamily="34" charset="0"/>
                <a:ea typeface="Malgun Gothic" pitchFamily="34" charset="-127"/>
                <a:cs typeface="Arial" pitchFamily="34" charset="0"/>
              </a:rPr>
              <a:t> </a:t>
            </a:r>
            <a:r>
              <a:rPr lang="sl-SI" sz="9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homomorfizem</a:t>
            </a:r>
            <a:r>
              <a:rPr lang="sl-SI" sz="800" dirty="0" smtClean="0">
                <a:latin typeface="Arial" pitchFamily="34" charset="0"/>
                <a:ea typeface="Malgun Gothic" pitchFamily="34" charset="-127"/>
                <a:cs typeface="Arial" pitchFamily="34" charset="0"/>
              </a:rPr>
              <a:t> polj</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preslikava </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9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je </a:t>
            </a:r>
            <a:r>
              <a:rPr lang="el-GR" sz="800" b="1" dirty="0">
                <a:latin typeface="Arial" pitchFamily="34" charset="0"/>
                <a:ea typeface="Malgun Gothic" pitchFamily="34" charset="-127"/>
                <a:cs typeface="Arial" pitchFamily="34" charset="0"/>
              </a:rPr>
              <a:t>φ</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homogena</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če </a:t>
            </a:r>
            <a:r>
              <a:rPr lang="sl-SI" sz="800" dirty="0" smtClean="0">
                <a:latin typeface="Arial" pitchFamily="34" charset="0"/>
                <a:ea typeface="Malgun Gothic" pitchFamily="34" charset="-127"/>
                <a:cs typeface="Arial" pitchFamily="34" charset="0"/>
              </a:rPr>
              <a:t>velja formula zgoraj</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preslikava </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9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linearna </a:t>
            </a:r>
            <a:r>
              <a:rPr lang="sl-SI" sz="800" dirty="0" smtClean="0">
                <a:latin typeface="Arial" pitchFamily="34" charset="0"/>
                <a:ea typeface="Malgun Gothic" pitchFamily="34" charset="-127"/>
                <a:cs typeface="Arial" pitchFamily="34" charset="0"/>
              </a:rPr>
              <a:t>če je homogena in aditivna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bijektivna linearna preslikava je </a:t>
            </a:r>
            <a:r>
              <a:rPr lang="sl-SI" sz="800" b="1" dirty="0" smtClean="0">
                <a:latin typeface="Arial" pitchFamily="34" charset="0"/>
                <a:ea typeface="Malgun Gothic" pitchFamily="34" charset="-127"/>
                <a:cs typeface="Arial" pitchFamily="34" charset="0"/>
              </a:rPr>
              <a:t>linearni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izomorfizem</a:t>
            </a:r>
          </a:p>
        </p:txBody>
      </p:sp>
      <p:sp>
        <p:nvSpPr>
          <p:cNvPr id="39" name="PoljeZBesedilom 2"/>
          <p:cNvSpPr txBox="1"/>
          <p:nvPr/>
        </p:nvSpPr>
        <p:spPr>
          <a:xfrm>
            <a:off x="5018457" y="3562822"/>
            <a:ext cx="1688549"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Če U in V </a:t>
            </a:r>
            <a:r>
              <a:rPr lang="sl-SI" sz="700" b="1" dirty="0" smtClean="0">
                <a:latin typeface="Arial" pitchFamily="34" charset="0"/>
                <a:ea typeface="Malgun Gothic" pitchFamily="34" charset="-127"/>
                <a:cs typeface="Arial" pitchFamily="34" charset="0"/>
              </a:rPr>
              <a:t>nista</a:t>
            </a:r>
            <a:r>
              <a:rPr lang="sl-SI" sz="700" dirty="0" smtClean="0">
                <a:latin typeface="Arial" pitchFamily="34" charset="0"/>
                <a:ea typeface="Malgun Gothic" pitchFamily="34" charset="-127"/>
                <a:cs typeface="Arial" pitchFamily="34" charset="0"/>
              </a:rPr>
              <a:t> vektorska prostora </a:t>
            </a:r>
            <a:r>
              <a:rPr lang="sl-SI" sz="700" b="1" dirty="0" smtClean="0">
                <a:latin typeface="Arial" pitchFamily="34" charset="0"/>
                <a:ea typeface="Malgun Gothic" pitchFamily="34" charset="-127"/>
                <a:cs typeface="Arial" pitchFamily="34" charset="0"/>
              </a:rPr>
              <a:t>nad</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isto</a:t>
            </a:r>
            <a:r>
              <a:rPr lang="sl-SI" sz="700" dirty="0" smtClean="0">
                <a:latin typeface="Arial" pitchFamily="34" charset="0"/>
                <a:ea typeface="Malgun Gothic" pitchFamily="34" charset="-127"/>
                <a:cs typeface="Arial" pitchFamily="34" charset="0"/>
              </a:rPr>
              <a:t> množico potem </a:t>
            </a:r>
            <a:r>
              <a:rPr lang="sl-SI" sz="700" b="1" dirty="0" smtClean="0">
                <a:latin typeface="Arial" pitchFamily="34" charset="0"/>
                <a:ea typeface="Malgun Gothic" pitchFamily="34" charset="-127"/>
                <a:cs typeface="Arial" pitchFamily="34" charset="0"/>
              </a:rPr>
              <a:t>ne</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moremo</a:t>
            </a:r>
            <a:r>
              <a:rPr lang="sl-SI" sz="700" dirty="0" smtClean="0">
                <a:latin typeface="Arial" pitchFamily="34" charset="0"/>
                <a:ea typeface="Malgun Gothic" pitchFamily="34" charset="-127"/>
                <a:cs typeface="Arial" pitchFamily="34" charset="0"/>
              </a:rPr>
              <a:t> definirati linearne preslikave lahko pa definiramo </a:t>
            </a:r>
            <a:r>
              <a:rPr lang="sl-SI" sz="700" b="1" dirty="0" smtClean="0">
                <a:latin typeface="Arial" pitchFamily="34" charset="0"/>
                <a:ea typeface="Malgun Gothic" pitchFamily="34" charset="-127"/>
                <a:cs typeface="Arial" pitchFamily="34" charset="0"/>
              </a:rPr>
              <a:t>posplošeno </a:t>
            </a:r>
            <a:endParaRPr lang="sl-SI" sz="700" b="1" dirty="0">
              <a:latin typeface="Arial" pitchFamily="34" charset="0"/>
              <a:ea typeface="Malgun Gothic" pitchFamily="34" charset="-127"/>
              <a:cs typeface="Arial" pitchFamily="34" charset="0"/>
            </a:endParaRPr>
          </a:p>
        </p:txBody>
      </p:sp>
      <p:pic>
        <p:nvPicPr>
          <p:cNvPr id="2061" name="Picture 13"/>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533887" y="2153761"/>
            <a:ext cx="965074" cy="1523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2"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538884" y="3082471"/>
            <a:ext cx="2425380" cy="40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3" name="PoljeZBesedilom 2"/>
          <p:cNvSpPr txBox="1"/>
          <p:nvPr/>
        </p:nvSpPr>
        <p:spPr>
          <a:xfrm>
            <a:off x="226430" y="3460846"/>
            <a:ext cx="2230766"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inverzna</a:t>
            </a:r>
            <a:r>
              <a:rPr lang="sl-SI" sz="800" dirty="0" smtClean="0">
                <a:latin typeface="Arial" pitchFamily="34" charset="0"/>
                <a:ea typeface="Malgun Gothic" pitchFamily="34" charset="-127"/>
                <a:cs typeface="Arial" pitchFamily="34" charset="0"/>
              </a:rPr>
              <a:t> preslikava </a:t>
            </a:r>
            <a:r>
              <a:rPr lang="sl-SI" sz="800" dirty="0">
                <a:latin typeface="Arial" pitchFamily="34" charset="0"/>
                <a:ea typeface="Malgun Gothic" pitchFamily="34" charset="-127"/>
                <a:cs typeface="Arial" pitchFamily="34" charset="0"/>
              </a:rPr>
              <a:t>od linearnega </a:t>
            </a:r>
            <a:r>
              <a:rPr lang="sl-SI" sz="800" b="1" dirty="0">
                <a:latin typeface="Arial" pitchFamily="34" charset="0"/>
                <a:ea typeface="Malgun Gothic" pitchFamily="34" charset="-127"/>
                <a:cs typeface="Arial" pitchFamily="34" charset="0"/>
              </a:rPr>
              <a:t>izomorfizma</a:t>
            </a:r>
            <a:r>
              <a:rPr lang="sl-SI" sz="800" dirty="0">
                <a:latin typeface="Arial" pitchFamily="34" charset="0"/>
                <a:ea typeface="Malgun Gothic" pitchFamily="34" charset="-127"/>
                <a:cs typeface="Arial" pitchFamily="34" charset="0"/>
              </a:rPr>
              <a:t> je </a:t>
            </a:r>
            <a:r>
              <a:rPr lang="sl-SI" sz="800" dirty="0" smtClean="0">
                <a:latin typeface="Arial" pitchFamily="34" charset="0"/>
                <a:ea typeface="Malgun Gothic" pitchFamily="34" charset="-127"/>
                <a:cs typeface="Arial" pitchFamily="34" charset="0"/>
              </a:rPr>
              <a:t>linearni </a:t>
            </a:r>
            <a:r>
              <a:rPr lang="sl-SI" sz="800" dirty="0">
                <a:latin typeface="Arial" pitchFamily="34" charset="0"/>
                <a:ea typeface="Malgun Gothic" pitchFamily="34" charset="-127"/>
                <a:cs typeface="Arial" pitchFamily="34" charset="0"/>
              </a:rPr>
              <a:t>izomorfizem</a:t>
            </a:r>
            <a:endParaRPr lang="sl-SI" sz="800" dirty="0" smtClean="0">
              <a:latin typeface="Arial" pitchFamily="34" charset="0"/>
              <a:ea typeface="Malgun Gothic" pitchFamily="34" charset="-127"/>
              <a:cs typeface="Arial" pitchFamily="34" charset="0"/>
            </a:endParaRPr>
          </a:p>
        </p:txBody>
      </p:sp>
      <p:grpSp>
        <p:nvGrpSpPr>
          <p:cNvPr id="10" name="Group 9"/>
          <p:cNvGrpSpPr/>
          <p:nvPr/>
        </p:nvGrpSpPr>
        <p:grpSpPr>
          <a:xfrm>
            <a:off x="213112" y="3916059"/>
            <a:ext cx="2795982" cy="1431161"/>
            <a:chOff x="238760" y="3944888"/>
            <a:chExt cx="2795982" cy="1431161"/>
          </a:xfrm>
        </p:grpSpPr>
        <p:sp>
          <p:nvSpPr>
            <p:cNvPr id="44" name="PoljeZBesedilom 2"/>
            <p:cNvSpPr txBox="1"/>
            <p:nvPr/>
          </p:nvSpPr>
          <p:spPr>
            <a:xfrm>
              <a:off x="238760" y="3944888"/>
              <a:ext cx="2795982" cy="143116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2063"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90618" y="4114871"/>
              <a:ext cx="2706334" cy="11852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7" name="PoljeZBesedilom 2"/>
          <p:cNvSpPr txBox="1"/>
          <p:nvPr/>
        </p:nvSpPr>
        <p:spPr>
          <a:xfrm>
            <a:off x="2519348" y="3530454"/>
            <a:ext cx="2078366"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Kompozitum dveh linearnih </a:t>
            </a:r>
            <a:r>
              <a:rPr lang="sl-SI" sz="800" b="1" dirty="0">
                <a:latin typeface="Arial" pitchFamily="34" charset="0"/>
                <a:ea typeface="Malgun Gothic" pitchFamily="34" charset="-127"/>
                <a:cs typeface="Arial" pitchFamily="34" charset="0"/>
              </a:rPr>
              <a:t>izomorfizmov</a:t>
            </a:r>
            <a:r>
              <a:rPr lang="sl-SI" sz="800" dirty="0">
                <a:latin typeface="Arial" pitchFamily="34" charset="0"/>
                <a:ea typeface="Malgun Gothic" pitchFamily="34" charset="-127"/>
                <a:cs typeface="Arial" pitchFamily="34" charset="0"/>
              </a:rPr>
              <a:t> je </a:t>
            </a:r>
            <a:r>
              <a:rPr lang="sl-SI" sz="800" dirty="0" smtClean="0">
                <a:latin typeface="Arial" pitchFamily="34" charset="0"/>
                <a:ea typeface="Malgun Gothic" pitchFamily="34" charset="-127"/>
                <a:cs typeface="Arial" pitchFamily="34" charset="0"/>
              </a:rPr>
              <a:t>linearni </a:t>
            </a:r>
            <a:r>
              <a:rPr lang="sl-SI" sz="800" b="1" dirty="0">
                <a:latin typeface="Arial" pitchFamily="34" charset="0"/>
                <a:ea typeface="Malgun Gothic" pitchFamily="34" charset="-127"/>
                <a:cs typeface="Arial" pitchFamily="34" charset="0"/>
              </a:rPr>
              <a:t>izomorfizem</a:t>
            </a:r>
            <a:endParaRPr lang="sl-SI" sz="800" b="1" dirty="0" smtClean="0">
              <a:latin typeface="Arial" pitchFamily="34" charset="0"/>
              <a:ea typeface="Malgun Gothic" pitchFamily="34" charset="-127"/>
              <a:cs typeface="Arial" pitchFamily="34" charset="0"/>
            </a:endParaRPr>
          </a:p>
        </p:txBody>
      </p:sp>
      <p:grpSp>
        <p:nvGrpSpPr>
          <p:cNvPr id="13" name="Group 12"/>
          <p:cNvGrpSpPr/>
          <p:nvPr/>
        </p:nvGrpSpPr>
        <p:grpSpPr>
          <a:xfrm>
            <a:off x="3109870" y="4218158"/>
            <a:ext cx="3225253" cy="646331"/>
            <a:chOff x="3072532" y="4195054"/>
            <a:chExt cx="3133957" cy="646331"/>
          </a:xfrm>
        </p:grpSpPr>
        <p:sp>
          <p:nvSpPr>
            <p:cNvPr id="49" name="PoljeZBesedilom 2"/>
            <p:cNvSpPr txBox="1"/>
            <p:nvPr/>
          </p:nvSpPr>
          <p:spPr>
            <a:xfrm>
              <a:off x="3072532" y="4195054"/>
              <a:ext cx="3133957"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r>
                <a:rPr lang="sl-SI" sz="700" dirty="0">
                  <a:latin typeface="Arial" pitchFamily="34" charset="0"/>
                  <a:ea typeface="Malgun Gothic" pitchFamily="34" charset="-127"/>
                  <a:cs typeface="Arial" pitchFamily="34" charset="0"/>
                </a:rPr>
                <a:t>P</a:t>
              </a:r>
              <a:r>
                <a:rPr lang="sl-SI" sz="700" dirty="0" smtClean="0">
                  <a:latin typeface="Arial" pitchFamily="34" charset="0"/>
                  <a:ea typeface="Malgun Gothic" pitchFamily="34" charset="-127"/>
                  <a:cs typeface="Arial" pitchFamily="34" charset="0"/>
                </a:rPr>
                <a:t>okažemo da je </a:t>
              </a:r>
              <a:r>
                <a:rPr lang="sl-SI" sz="700" b="1" dirty="0" smtClean="0">
                  <a:latin typeface="Arial" pitchFamily="34" charset="0"/>
                  <a:ea typeface="Malgun Gothic" pitchFamily="34" charset="-127"/>
                  <a:cs typeface="Arial" pitchFamily="34" charset="0"/>
                </a:rPr>
                <a:t>kompozitum</a:t>
              </a:r>
              <a:r>
                <a:rPr lang="sl-SI" sz="700" dirty="0" smtClean="0">
                  <a:latin typeface="Arial" pitchFamily="34" charset="0"/>
                  <a:ea typeface="Malgun Gothic" pitchFamily="34" charset="-127"/>
                  <a:cs typeface="Arial" pitchFamily="34" charset="0"/>
                </a:rPr>
                <a:t> dveh linearnih preslikav </a:t>
              </a:r>
              <a:r>
                <a:rPr lang="sl-SI" sz="700" b="1" dirty="0" smtClean="0">
                  <a:latin typeface="Arial" pitchFamily="34" charset="0"/>
                  <a:ea typeface="Malgun Gothic" pitchFamily="34" charset="-127"/>
                  <a:cs typeface="Arial" pitchFamily="34" charset="0"/>
                </a:rPr>
                <a:t>linearna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preslikava</a:t>
              </a:r>
              <a:r>
                <a:rPr lang="sl-SI" sz="700" dirty="0" smtClean="0">
                  <a:latin typeface="Arial" pitchFamily="34" charset="0"/>
                  <a:ea typeface="Malgun Gothic" pitchFamily="34" charset="-127"/>
                  <a:cs typeface="Arial" pitchFamily="34" charset="0"/>
                </a:rPr>
                <a:t>.  </a:t>
              </a: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2064"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174004" y="4478467"/>
              <a:ext cx="2692583" cy="3063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3" name="PoljeZBesedilom 2"/>
          <p:cNvSpPr txBox="1"/>
          <p:nvPr/>
        </p:nvSpPr>
        <p:spPr>
          <a:xfrm>
            <a:off x="3034742" y="3936771"/>
            <a:ext cx="2016224"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katerakoli </a:t>
            </a:r>
            <a:r>
              <a:rPr lang="sl-SI" sz="700" b="1" dirty="0" smtClean="0">
                <a:latin typeface="Arial" pitchFamily="34" charset="0"/>
                <a:ea typeface="Malgun Gothic" pitchFamily="34" charset="-127"/>
                <a:cs typeface="Arial" pitchFamily="34" charset="0"/>
              </a:rPr>
              <a:t>enako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razsežna</a:t>
            </a:r>
            <a:r>
              <a:rPr lang="sl-SI" sz="700" dirty="0" smtClean="0">
                <a:latin typeface="Arial" pitchFamily="34" charset="0"/>
                <a:ea typeface="Malgun Gothic" pitchFamily="34" charset="-127"/>
                <a:cs typeface="Arial" pitchFamily="34" charset="0"/>
              </a:rPr>
              <a:t> vektorska prostora nad istim poljem sta linearno izomorfna</a:t>
            </a:r>
            <a:endParaRPr lang="sl-SI" sz="700" b="1" dirty="0">
              <a:latin typeface="Arial" pitchFamily="34" charset="0"/>
              <a:ea typeface="Malgun Gothic" pitchFamily="34" charset="-127"/>
              <a:cs typeface="Arial" pitchFamily="34" charset="0"/>
            </a:endParaRPr>
          </a:p>
        </p:txBody>
      </p:sp>
      <p:sp>
        <p:nvSpPr>
          <p:cNvPr id="55" name="PoljeZBesedilom 2"/>
          <p:cNvSpPr txBox="1"/>
          <p:nvPr/>
        </p:nvSpPr>
        <p:spPr>
          <a:xfrm>
            <a:off x="3109870" y="4958555"/>
            <a:ext cx="3597136" cy="200055"/>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linearno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izomorfna</a:t>
            </a:r>
            <a:r>
              <a:rPr lang="sl-SI" sz="700" dirty="0" smtClean="0">
                <a:latin typeface="Arial" pitchFamily="34" charset="0"/>
                <a:ea typeface="Malgun Gothic" pitchFamily="34" charset="-127"/>
                <a:cs typeface="Arial" pitchFamily="34" charset="0"/>
              </a:rPr>
              <a:t> sta prostora če obstaja linearni izomorfizem iz </a:t>
            </a:r>
            <a:r>
              <a:rPr lang="sl-SI" sz="700" b="1" dirty="0" smtClean="0">
                <a:latin typeface="Arial" pitchFamily="34" charset="0"/>
                <a:ea typeface="Malgun Gothic" pitchFamily="34" charset="-127"/>
                <a:cs typeface="Arial" pitchFamily="34" charset="0"/>
              </a:rPr>
              <a:t>enega</a:t>
            </a:r>
            <a:r>
              <a:rPr lang="sl-SI" sz="700" dirty="0" smtClean="0">
                <a:latin typeface="Arial" pitchFamily="34" charset="0"/>
                <a:ea typeface="Malgun Gothic" pitchFamily="34" charset="-127"/>
                <a:cs typeface="Arial" pitchFamily="34" charset="0"/>
              </a:rPr>
              <a:t> v </a:t>
            </a:r>
            <a:r>
              <a:rPr lang="sl-SI" sz="700" b="1" dirty="0" smtClean="0">
                <a:latin typeface="Arial" pitchFamily="34" charset="0"/>
                <a:ea typeface="Malgun Gothic" pitchFamily="34" charset="-127"/>
                <a:cs typeface="Arial" pitchFamily="34" charset="0"/>
              </a:rPr>
              <a:t>drugega</a:t>
            </a:r>
            <a:endParaRPr lang="sl-SI" sz="700" b="1" dirty="0">
              <a:latin typeface="Arial" pitchFamily="34" charset="0"/>
              <a:ea typeface="Malgun Gothic" pitchFamily="34" charset="-127"/>
              <a:cs typeface="Arial" pitchFamily="34" charset="0"/>
            </a:endParaRPr>
          </a:p>
        </p:txBody>
      </p:sp>
      <p:sp>
        <p:nvSpPr>
          <p:cNvPr id="56" name="PoljeZBesedilom 2"/>
          <p:cNvSpPr txBox="1"/>
          <p:nvPr/>
        </p:nvSpPr>
        <p:spPr>
          <a:xfrm>
            <a:off x="230108" y="5457056"/>
            <a:ext cx="2705124" cy="1523494"/>
          </a:xfrm>
          <a:prstGeom prst="rect">
            <a:avLst/>
          </a:prstGeom>
          <a:solidFill>
            <a:schemeClr val="accent3">
              <a:lumMod val="75000"/>
            </a:schemeClr>
          </a:solid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Matrika linearne preslikave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imamo preslikavo </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9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a:t>
            </a: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iz vsakega prostora izberemo </a:t>
            </a:r>
            <a:r>
              <a:rPr lang="sl-SI" sz="800" b="1" dirty="0" smtClean="0">
                <a:latin typeface="Arial" pitchFamily="34" charset="0"/>
                <a:ea typeface="Malgun Gothic" pitchFamily="34" charset="-127"/>
                <a:cs typeface="Arial" pitchFamily="34" charset="0"/>
              </a:rPr>
              <a:t>bazo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razvijemo vektorje </a:t>
            </a:r>
            <a:r>
              <a:rPr lang="sl-SI" sz="800" b="1" dirty="0" smtClean="0">
                <a:latin typeface="Arial" pitchFamily="34" charset="0"/>
                <a:ea typeface="Malgun Gothic" pitchFamily="34" charset="-127"/>
                <a:cs typeface="Arial" pitchFamily="34" charset="0"/>
              </a:rPr>
              <a:t>preslikane</a:t>
            </a:r>
            <a:r>
              <a:rPr lang="sl-SI" sz="800" dirty="0" smtClean="0">
                <a:latin typeface="Arial" pitchFamily="34" charset="0"/>
                <a:ea typeface="Malgun Gothic" pitchFamily="34" charset="-127"/>
                <a:cs typeface="Arial" pitchFamily="34" charset="0"/>
              </a:rPr>
              <a:t> iz </a:t>
            </a: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po bazi </a:t>
            </a:r>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skalarje</a:t>
            </a:r>
            <a:r>
              <a:rPr lang="sl-SI" sz="800" dirty="0" smtClean="0">
                <a:latin typeface="Arial" pitchFamily="34" charset="0"/>
                <a:ea typeface="Malgun Gothic" pitchFamily="34" charset="-127"/>
                <a:cs typeface="Arial" pitchFamily="34" charset="0"/>
              </a:rPr>
              <a:t> zložimo v matriko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iz i </a:t>
            </a:r>
            <a:r>
              <a:rPr lang="sl-SI" sz="800" b="1" dirty="0" smtClean="0">
                <a:latin typeface="Arial" pitchFamily="34" charset="0"/>
                <a:ea typeface="Malgun Gothic" pitchFamily="34" charset="-127"/>
                <a:cs typeface="Arial" pitchFamily="34" charset="0"/>
              </a:rPr>
              <a:t>vrstice</a:t>
            </a:r>
            <a:r>
              <a:rPr lang="sl-SI" sz="800" dirty="0" smtClean="0">
                <a:latin typeface="Arial" pitchFamily="34" charset="0"/>
                <a:ea typeface="Malgun Gothic" pitchFamily="34" charset="-127"/>
                <a:cs typeface="Arial" pitchFamily="34" charset="0"/>
              </a:rPr>
              <a:t> zložimo v i </a:t>
            </a:r>
            <a:r>
              <a:rPr lang="sl-SI" sz="800" b="1" dirty="0" smtClean="0">
                <a:latin typeface="Arial" pitchFamily="34" charset="0"/>
                <a:ea typeface="Malgun Gothic" pitchFamily="34" charset="-127"/>
                <a:cs typeface="Arial" pitchFamily="34" charset="0"/>
              </a:rPr>
              <a:t>stolpec</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p:txBody>
      </p:sp>
      <p:pic>
        <p:nvPicPr>
          <p:cNvPr id="2065" name="Picture 17"/>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88071" y="6361276"/>
            <a:ext cx="1162084" cy="472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6" name="Picture 18"/>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1494890" y="6361276"/>
            <a:ext cx="1320399" cy="472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4" name="Group 13"/>
          <p:cNvGrpSpPr/>
          <p:nvPr/>
        </p:nvGrpSpPr>
        <p:grpSpPr>
          <a:xfrm>
            <a:off x="3093351" y="5263328"/>
            <a:ext cx="2923074" cy="1184940"/>
            <a:chOff x="3093351" y="5263328"/>
            <a:chExt cx="2923074" cy="1184940"/>
          </a:xfrm>
        </p:grpSpPr>
        <p:sp>
          <p:nvSpPr>
            <p:cNvPr id="59" name="PoljeZBesedilom 2"/>
            <p:cNvSpPr txBox="1"/>
            <p:nvPr/>
          </p:nvSpPr>
          <p:spPr>
            <a:xfrm>
              <a:off x="3093351" y="5263328"/>
              <a:ext cx="2923074" cy="1184940"/>
            </a:xfrm>
            <a:prstGeom prst="rect">
              <a:avLst/>
            </a:prstGeom>
            <a:solidFill>
              <a:schemeClr val="accent5">
                <a:lumMod val="60000"/>
                <a:lumOff val="40000"/>
              </a:schemeClr>
            </a:solidFill>
            <a:ln w="6350">
              <a:noFill/>
            </a:ln>
          </p:spPr>
          <p:txBody>
            <a:bodyPr wrap="square" rtlCol="0">
              <a:spAutoFit/>
            </a:bodyPr>
            <a:lstStyle/>
            <a:p>
              <a:pPr>
                <a:buSzPct val="110000"/>
              </a:pPr>
              <a:r>
                <a:rPr lang="sl-SI" sz="900" b="1" dirty="0" smtClean="0">
                  <a:solidFill>
                    <a:schemeClr val="accent5">
                      <a:lumMod val="50000"/>
                    </a:schemeClr>
                  </a:solidFill>
                  <a:latin typeface="Arial" pitchFamily="34" charset="0"/>
                  <a:ea typeface="Malgun Gothic" pitchFamily="34" charset="-127"/>
                  <a:cs typeface="Arial" pitchFamily="34" charset="0"/>
                </a:rPr>
                <a:t>Lastnosti linearnih preslikav</a:t>
              </a:r>
            </a:p>
            <a:p>
              <a:pPr>
                <a:buSzPct val="110000"/>
              </a:pPr>
              <a:endParaRPr lang="sl-SI" sz="900" b="1" dirty="0">
                <a:solidFill>
                  <a:schemeClr val="accent5">
                    <a:lumMod val="50000"/>
                  </a:schemeClr>
                </a:solidFill>
                <a:latin typeface="Arial" pitchFamily="34" charset="0"/>
                <a:ea typeface="Malgun Gothic" pitchFamily="34" charset="-127"/>
                <a:cs typeface="Arial" pitchFamily="34" charset="0"/>
              </a:endParaRPr>
            </a:p>
            <a:p>
              <a:pPr>
                <a:buSzPct val="110000"/>
              </a:pPr>
              <a:endParaRPr lang="sl-SI" sz="900" b="1" dirty="0" smtClean="0">
                <a:solidFill>
                  <a:schemeClr val="accent5">
                    <a:lumMod val="50000"/>
                  </a:schemeClr>
                </a:solidFill>
                <a:latin typeface="Arial" pitchFamily="34" charset="0"/>
                <a:ea typeface="Malgun Gothic" pitchFamily="34" charset="-127"/>
                <a:cs typeface="Arial" pitchFamily="34" charset="0"/>
              </a:endParaRPr>
            </a:p>
            <a:p>
              <a:pPr>
                <a:buSzPct val="110000"/>
              </a:pPr>
              <a:endParaRPr lang="sl-SI" sz="900" b="1" dirty="0" smtClean="0">
                <a:solidFill>
                  <a:schemeClr val="accent5">
                    <a:lumMod val="50000"/>
                  </a:schemeClr>
                </a:solidFill>
                <a:latin typeface="Arial" pitchFamily="34" charset="0"/>
                <a:ea typeface="Malgun Gothic" pitchFamily="34" charset="-127"/>
                <a:cs typeface="Arial" pitchFamily="34" charset="0"/>
              </a:endParaRP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a:buSzPct val="110000"/>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p:txBody>
        </p:sp>
        <p:pic>
          <p:nvPicPr>
            <p:cNvPr id="2067" name="Picture 19"/>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154938" y="5474092"/>
              <a:ext cx="2707791" cy="233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8" name="Picture 20"/>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3146025" y="5762124"/>
              <a:ext cx="2834619" cy="349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9" name="Picture 21"/>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3150481" y="6159054"/>
              <a:ext cx="2716704" cy="2388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9" name="Group 18"/>
          <p:cNvGrpSpPr/>
          <p:nvPr/>
        </p:nvGrpSpPr>
        <p:grpSpPr>
          <a:xfrm>
            <a:off x="189196" y="7089942"/>
            <a:ext cx="2981683" cy="2693045"/>
            <a:chOff x="3034742" y="6549663"/>
            <a:chExt cx="2981683" cy="2693045"/>
          </a:xfrm>
        </p:grpSpPr>
        <p:sp>
          <p:nvSpPr>
            <p:cNvPr id="65" name="PoljeZBesedilom 2"/>
            <p:cNvSpPr txBox="1"/>
            <p:nvPr/>
          </p:nvSpPr>
          <p:spPr>
            <a:xfrm>
              <a:off x="3034742" y="6549663"/>
              <a:ext cx="2981683" cy="2693045"/>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2073" name="Picture 25"/>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3123190" y="6748923"/>
              <a:ext cx="2774955" cy="13809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4" name="Picture 26"/>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3159398" y="8193734"/>
              <a:ext cx="1912773" cy="992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048" name="Group 2047"/>
          <p:cNvGrpSpPr/>
          <p:nvPr/>
        </p:nvGrpSpPr>
        <p:grpSpPr>
          <a:xfrm>
            <a:off x="3247662" y="6557145"/>
            <a:ext cx="2501602" cy="1292662"/>
            <a:chOff x="3231655" y="7204354"/>
            <a:chExt cx="2501602" cy="1292662"/>
          </a:xfrm>
        </p:grpSpPr>
        <p:sp>
          <p:nvSpPr>
            <p:cNvPr id="77" name="PoljeZBesedilom 2"/>
            <p:cNvSpPr txBox="1"/>
            <p:nvPr/>
          </p:nvSpPr>
          <p:spPr>
            <a:xfrm>
              <a:off x="3231655" y="7204354"/>
              <a:ext cx="2501602"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grpSp>
          <p:nvGrpSpPr>
            <p:cNvPr id="15" name="Group 14"/>
            <p:cNvGrpSpPr/>
            <p:nvPr/>
          </p:nvGrpSpPr>
          <p:grpSpPr>
            <a:xfrm>
              <a:off x="3295480" y="7401272"/>
              <a:ext cx="2359404" cy="970596"/>
              <a:chOff x="402968" y="7257256"/>
              <a:chExt cx="2359404" cy="970596"/>
            </a:xfrm>
          </p:grpSpPr>
          <p:pic>
            <p:nvPicPr>
              <p:cNvPr id="2070" name="Picture 22"/>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402968" y="7257256"/>
                <a:ext cx="2359404" cy="423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1" name="Picture 23"/>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424788" y="7705791"/>
                <a:ext cx="1097245" cy="1727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2" name="Picture 24"/>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421017" y="7936908"/>
                <a:ext cx="2230574" cy="2909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2049" name="Group 2048"/>
          <p:cNvGrpSpPr/>
          <p:nvPr/>
        </p:nvGrpSpPr>
        <p:grpSpPr>
          <a:xfrm>
            <a:off x="3247662" y="7916143"/>
            <a:ext cx="2870861" cy="754053"/>
            <a:chOff x="3294443" y="7979699"/>
            <a:chExt cx="2870861" cy="754053"/>
          </a:xfrm>
        </p:grpSpPr>
        <p:sp>
          <p:nvSpPr>
            <p:cNvPr id="80" name="PoljeZBesedilom 2"/>
            <p:cNvSpPr txBox="1"/>
            <p:nvPr/>
          </p:nvSpPr>
          <p:spPr>
            <a:xfrm>
              <a:off x="3294443" y="7979699"/>
              <a:ext cx="2870861"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2075" name="Picture 27"/>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3344717" y="8165962"/>
              <a:ext cx="2770312" cy="5410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 name="Group 1"/>
          <p:cNvGrpSpPr/>
          <p:nvPr/>
        </p:nvGrpSpPr>
        <p:grpSpPr>
          <a:xfrm>
            <a:off x="3247662" y="8734013"/>
            <a:ext cx="1616707" cy="723275"/>
            <a:chOff x="3555875" y="8734013"/>
            <a:chExt cx="1616707" cy="723275"/>
          </a:xfrm>
        </p:grpSpPr>
        <p:sp>
          <p:nvSpPr>
            <p:cNvPr id="60" name="PoljeZBesedilom 2"/>
            <p:cNvSpPr txBox="1"/>
            <p:nvPr/>
          </p:nvSpPr>
          <p:spPr>
            <a:xfrm>
              <a:off x="3555875" y="8734013"/>
              <a:ext cx="1616707" cy="723275"/>
            </a:xfrm>
            <a:prstGeom prst="rect">
              <a:avLst/>
            </a:prstGeom>
            <a:solidFill>
              <a:srgbClr val="3391BB"/>
            </a:solidFill>
            <a:ln w="6350">
              <a:noFill/>
            </a:ln>
          </p:spPr>
          <p:txBody>
            <a:bodyPr wrap="square" rtlCol="0">
              <a:spAutoFit/>
            </a:bodyPr>
            <a:lstStyle/>
            <a:p>
              <a:pPr>
                <a:buSzPct val="110000"/>
              </a:pPr>
              <a:r>
                <a:rPr lang="sl-SI" sz="900" b="1" dirty="0" smtClean="0">
                  <a:solidFill>
                    <a:srgbClr val="000622"/>
                  </a:solidFill>
                  <a:latin typeface="Arial" pitchFamily="34" charset="0"/>
                  <a:ea typeface="Malgun Gothic" pitchFamily="34" charset="-127"/>
                  <a:cs typeface="Arial" pitchFamily="34" charset="0"/>
                </a:rPr>
                <a:t>Jedro: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kernel</a:t>
              </a:r>
              <a:r>
                <a:rPr lang="sl-SI" sz="800" dirty="0" smtClean="0">
                  <a:latin typeface="Arial" pitchFamily="34" charset="0"/>
                  <a:ea typeface="Malgun Gothic" pitchFamily="34" charset="-127"/>
                  <a:cs typeface="Arial" pitchFamily="34" charset="0"/>
                </a:rPr>
                <a:t> oz </a:t>
              </a:r>
              <a:r>
                <a:rPr lang="sl-SI" sz="800" b="1" dirty="0">
                  <a:latin typeface="Arial" pitchFamily="34" charset="0"/>
                  <a:ea typeface="Malgun Gothic" pitchFamily="34" charset="-127"/>
                  <a:cs typeface="Arial" pitchFamily="34" charset="0"/>
                </a:rPr>
                <a:t>null</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space</a:t>
              </a:r>
            </a:p>
            <a:p>
              <a:pPr>
                <a:buSzPct val="110000"/>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ničnost</a:t>
              </a:r>
              <a:r>
                <a:rPr lang="sl-SI" sz="800" dirty="0" smtClean="0">
                  <a:latin typeface="Arial" pitchFamily="34" charset="0"/>
                  <a:ea typeface="Malgun Gothic" pitchFamily="34" charset="-127"/>
                  <a:cs typeface="Arial" pitchFamily="34" charset="0"/>
                </a:rPr>
                <a:t>: </a:t>
              </a: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p:txBody>
        </p:sp>
        <p:pic>
          <p:nvPicPr>
            <p:cNvPr id="1026" name="Picture 2"/>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3798383" y="9049920"/>
              <a:ext cx="1073164" cy="120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1027" name="Picture 3"/>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3915842" y="9199600"/>
            <a:ext cx="767250" cy="1235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4" name="PoljeZBesedilom 2"/>
          <p:cNvSpPr txBox="1"/>
          <p:nvPr/>
        </p:nvSpPr>
        <p:spPr>
          <a:xfrm>
            <a:off x="4937898" y="8734013"/>
            <a:ext cx="1438085" cy="60016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b="1" dirty="0" smtClean="0">
                <a:latin typeface="Arial" pitchFamily="34" charset="0"/>
                <a:ea typeface="Malgun Gothic" pitchFamily="34" charset="-127"/>
                <a:cs typeface="Arial" pitchFamily="34" charset="0"/>
              </a:rPr>
              <a:t>jedro</a:t>
            </a:r>
            <a:r>
              <a:rPr lang="sl-SI" sz="800" dirty="0" smtClean="0">
                <a:latin typeface="Arial" pitchFamily="34" charset="0"/>
                <a:ea typeface="Malgun Gothic" pitchFamily="34" charset="-127"/>
                <a:cs typeface="Arial" pitchFamily="34" charset="0"/>
              </a:rPr>
              <a:t> linearne preslikave </a:t>
            </a:r>
          </a:p>
          <a:p>
            <a:pPr>
              <a:buSzPct val="110000"/>
            </a:pPr>
            <a:r>
              <a:rPr lang="sl-SI" sz="800" b="1" dirty="0" smtClean="0">
                <a:latin typeface="Arial" pitchFamily="34" charset="0"/>
                <a:ea typeface="Malgun Gothic" pitchFamily="34" charset="-127"/>
                <a:cs typeface="Arial" pitchFamily="34" charset="0"/>
              </a:rPr>
              <a:t>L</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9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vektorski</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podprostor </a:t>
            </a:r>
            <a:r>
              <a:rPr lang="sl-SI" sz="800" dirty="0" smtClean="0">
                <a:latin typeface="Arial" pitchFamily="34" charset="0"/>
                <a:ea typeface="Malgun Gothic" pitchFamily="34" charset="-127"/>
                <a:cs typeface="Arial" pitchFamily="34" charset="0"/>
              </a:rPr>
              <a:t>v </a:t>
            </a:r>
            <a:r>
              <a:rPr lang="sl-SI" sz="800" b="1" dirty="0" smtClean="0">
                <a:latin typeface="Arial" pitchFamily="34" charset="0"/>
                <a:ea typeface="Malgun Gothic" pitchFamily="34" charset="-127"/>
                <a:cs typeface="Arial" pitchFamily="34" charset="0"/>
              </a:rPr>
              <a:t>U</a:t>
            </a:r>
          </a:p>
        </p:txBody>
      </p:sp>
      <p:sp>
        <p:nvSpPr>
          <p:cNvPr id="67" name="PoljeZBesedilom 2"/>
          <p:cNvSpPr txBox="1"/>
          <p:nvPr/>
        </p:nvSpPr>
        <p:spPr>
          <a:xfrm>
            <a:off x="3052599" y="9335365"/>
            <a:ext cx="678151" cy="200055"/>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ang: </a:t>
            </a:r>
            <a:r>
              <a:rPr lang="sl-SI" sz="700" b="1" dirty="0" smtClean="0">
                <a:latin typeface="Arial" pitchFamily="34" charset="0"/>
                <a:ea typeface="Malgun Gothic" pitchFamily="34" charset="-127"/>
                <a:cs typeface="Arial" pitchFamily="34" charset="0"/>
              </a:rPr>
              <a:t>nullity</a:t>
            </a:r>
            <a:endParaRPr lang="sl-SI" sz="700" b="1" dirty="0">
              <a:latin typeface="Arial" pitchFamily="34" charset="0"/>
              <a:ea typeface="Malgun Gothic" pitchFamily="34" charset="-127"/>
              <a:cs typeface="Arial" pitchFamily="34" charset="0"/>
            </a:endParaRPr>
          </a:p>
        </p:txBody>
      </p:sp>
      <p:sp>
        <p:nvSpPr>
          <p:cNvPr id="68" name="PoljeZBesedilom 2"/>
          <p:cNvSpPr txBox="1"/>
          <p:nvPr/>
        </p:nvSpPr>
        <p:spPr>
          <a:xfrm>
            <a:off x="5641908" y="7478019"/>
            <a:ext cx="969008" cy="507831"/>
          </a:xfrm>
          <a:prstGeom prst="rect">
            <a:avLst/>
          </a:prstGeom>
          <a:solidFill>
            <a:schemeClr val="accent5">
              <a:lumMod val="20000"/>
              <a:lumOff val="80000"/>
            </a:schemeClr>
          </a:solidFill>
          <a:ln w="6350">
            <a:noFill/>
          </a:ln>
        </p:spPr>
        <p:txBody>
          <a:bodyPr wrap="square" rtlCol="0">
            <a:spAutoFit/>
          </a:bodyPr>
          <a:lstStyle/>
          <a:p>
            <a:pPr algn="ctr">
              <a:buSzPct val="110000"/>
            </a:pPr>
            <a:endParaRPr lang="sl-SI" sz="200" b="1" dirty="0" smtClean="0">
              <a:solidFill>
                <a:srgbClr val="283214"/>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Ker L </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0 </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n </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L</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0</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L</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injektivna</a:t>
            </a:r>
            <a:endParaRPr lang="sl-SI" sz="800" dirty="0" smtClean="0">
              <a:latin typeface="Arial" pitchFamily="34" charset="0"/>
              <a:ea typeface="Malgun Gothic" pitchFamily="34" charset="-127"/>
              <a:cs typeface="Arial" pitchFamily="34" charset="0"/>
            </a:endParaRPr>
          </a:p>
        </p:txBody>
      </p:sp>
    </p:spTree>
    <p:extLst>
      <p:ext uri="{BB962C8B-B14F-4D97-AF65-F5344CB8AC3E}">
        <p14:creationId xmlns:p14="http://schemas.microsoft.com/office/powerpoint/2010/main" val="421849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2141270" y="2359767"/>
            <a:ext cx="2883892" cy="646331"/>
            <a:chOff x="2851585" y="2432720"/>
            <a:chExt cx="2883892" cy="646331"/>
          </a:xfrm>
        </p:grpSpPr>
        <p:sp>
          <p:nvSpPr>
            <p:cNvPr id="35" name="PoljeZBesedilom 2"/>
            <p:cNvSpPr txBox="1"/>
            <p:nvPr/>
          </p:nvSpPr>
          <p:spPr>
            <a:xfrm>
              <a:off x="2851585" y="2432720"/>
              <a:ext cx="2883892"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2056" name="Picture 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43043" y="2610331"/>
              <a:ext cx="2700976" cy="429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8" name="Group 7"/>
          <p:cNvGrpSpPr/>
          <p:nvPr/>
        </p:nvGrpSpPr>
        <p:grpSpPr>
          <a:xfrm>
            <a:off x="116632" y="200472"/>
            <a:ext cx="2501602" cy="646331"/>
            <a:chOff x="116632" y="200472"/>
            <a:chExt cx="2501602" cy="646331"/>
          </a:xfrm>
        </p:grpSpPr>
        <p:sp>
          <p:nvSpPr>
            <p:cNvPr id="3" name="PoljeZBesedilom 2"/>
            <p:cNvSpPr txBox="1"/>
            <p:nvPr/>
          </p:nvSpPr>
          <p:spPr>
            <a:xfrm>
              <a:off x="116632" y="200472"/>
              <a:ext cx="2501602"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Dokazujemo da vsaka dva vektorja iz </a:t>
              </a:r>
              <a:r>
                <a:rPr lang="sl-SI" sz="700" b="1" dirty="0" smtClean="0">
                  <a:latin typeface="Arial" pitchFamily="34" charset="0"/>
                  <a:ea typeface="Malgun Gothic" pitchFamily="34" charset="-127"/>
                  <a:cs typeface="Arial" pitchFamily="34" charset="0"/>
                </a:rPr>
                <a:t>jedra</a:t>
              </a:r>
              <a:r>
                <a:rPr lang="sl-SI" sz="700" dirty="0" smtClean="0">
                  <a:latin typeface="Arial" pitchFamily="34" charset="0"/>
                  <a:ea typeface="Malgun Gothic" pitchFamily="34" charset="-127"/>
                  <a:cs typeface="Arial" pitchFamily="34" charset="0"/>
                </a:rPr>
                <a:t> in za vsaka dva </a:t>
              </a:r>
              <a:r>
                <a:rPr lang="sl-SI" sz="700" b="1" dirty="0" smtClean="0">
                  <a:latin typeface="Arial" pitchFamily="34" charset="0"/>
                  <a:ea typeface="Malgun Gothic" pitchFamily="34" charset="-127"/>
                  <a:cs typeface="Arial" pitchFamily="34" charset="0"/>
                </a:rPr>
                <a:t>skalarja</a:t>
              </a:r>
              <a:r>
                <a:rPr lang="sl-SI" sz="700" dirty="0" smtClean="0">
                  <a:latin typeface="Arial" pitchFamily="34" charset="0"/>
                  <a:ea typeface="Malgun Gothic" pitchFamily="34" charset="-127"/>
                  <a:cs typeface="Arial" pitchFamily="34" charset="0"/>
                </a:rPr>
                <a:t> iz F velja definicija vektorskega prostora.</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9301" y="607357"/>
              <a:ext cx="2376264" cy="1250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9" name="Group 8"/>
          <p:cNvGrpSpPr/>
          <p:nvPr/>
        </p:nvGrpSpPr>
        <p:grpSpPr>
          <a:xfrm>
            <a:off x="145236" y="959790"/>
            <a:ext cx="1483563" cy="230832"/>
            <a:chOff x="145237" y="992560"/>
            <a:chExt cx="1483563" cy="230832"/>
          </a:xfrm>
        </p:grpSpPr>
        <p:sp>
          <p:nvSpPr>
            <p:cNvPr id="13" name="PoljeZBesedilom 2"/>
            <p:cNvSpPr txBox="1"/>
            <p:nvPr/>
          </p:nvSpPr>
          <p:spPr>
            <a:xfrm>
              <a:off x="145237" y="992560"/>
              <a:ext cx="1483563" cy="230832"/>
            </a:xfrm>
            <a:prstGeom prst="rect">
              <a:avLst/>
            </a:prstGeom>
            <a:solidFill>
              <a:srgbClr val="3391BB"/>
            </a:solidFill>
            <a:ln w="6350">
              <a:noFill/>
            </a:ln>
          </p:spPr>
          <p:txBody>
            <a:bodyPr wrap="square" rtlCol="0">
              <a:spAutoFit/>
            </a:bodyPr>
            <a:lstStyle/>
            <a:p>
              <a:pPr>
                <a:buSzPct val="110000"/>
              </a:pPr>
              <a:r>
                <a:rPr lang="sl-SI" sz="900" b="1" dirty="0" smtClean="0">
                  <a:solidFill>
                    <a:srgbClr val="000622"/>
                  </a:solidFill>
                  <a:latin typeface="Arial" pitchFamily="34" charset="0"/>
                  <a:ea typeface="Malgun Gothic" pitchFamily="34" charset="-127"/>
                  <a:cs typeface="Arial" pitchFamily="34" charset="0"/>
                </a:rPr>
                <a:t>Slika: </a:t>
              </a:r>
            </a:p>
          </p:txBody>
        </p:sp>
        <p:pic>
          <p:nvPicPr>
            <p:cNvPr id="2051"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8264" y="1025330"/>
              <a:ext cx="979507" cy="1652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6" name="PoljeZBesedilom 2"/>
          <p:cNvSpPr txBox="1"/>
          <p:nvPr/>
        </p:nvSpPr>
        <p:spPr>
          <a:xfrm>
            <a:off x="1654661" y="882845"/>
            <a:ext cx="970322"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to je spet </a:t>
            </a:r>
            <a:r>
              <a:rPr lang="sl-SI" sz="700" b="1" dirty="0" smtClean="0">
                <a:latin typeface="Arial" pitchFamily="34" charset="0"/>
                <a:ea typeface="Malgun Gothic" pitchFamily="34" charset="-127"/>
                <a:cs typeface="Arial" pitchFamily="34" charset="0"/>
              </a:rPr>
              <a:t>vektorski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podprostor</a:t>
            </a:r>
            <a:endParaRPr lang="sl-SI" sz="700" b="1" dirty="0">
              <a:latin typeface="Arial" pitchFamily="34" charset="0"/>
              <a:ea typeface="Malgun Gothic" pitchFamily="34" charset="-127"/>
              <a:cs typeface="Arial" pitchFamily="34" charset="0"/>
            </a:endParaRPr>
          </a:p>
        </p:txBody>
      </p:sp>
      <p:grpSp>
        <p:nvGrpSpPr>
          <p:cNvPr id="14" name="Group 13"/>
          <p:cNvGrpSpPr/>
          <p:nvPr/>
        </p:nvGrpSpPr>
        <p:grpSpPr>
          <a:xfrm>
            <a:off x="144787" y="1302569"/>
            <a:ext cx="1402983" cy="230832"/>
            <a:chOff x="144787" y="1302569"/>
            <a:chExt cx="1402983" cy="230832"/>
          </a:xfrm>
        </p:grpSpPr>
        <p:sp>
          <p:nvSpPr>
            <p:cNvPr id="18" name="PoljeZBesedilom 2"/>
            <p:cNvSpPr txBox="1"/>
            <p:nvPr/>
          </p:nvSpPr>
          <p:spPr>
            <a:xfrm>
              <a:off x="144787" y="1302569"/>
              <a:ext cx="1402983" cy="230832"/>
            </a:xfrm>
            <a:prstGeom prst="rect">
              <a:avLst/>
            </a:prstGeom>
            <a:solidFill>
              <a:srgbClr val="3391BB"/>
            </a:solidFill>
            <a:ln w="6350">
              <a:noFill/>
            </a:ln>
          </p:spPr>
          <p:txBody>
            <a:bodyPr wrap="square" rtlCol="0">
              <a:spAutoFit/>
            </a:bodyPr>
            <a:lstStyle/>
            <a:p>
              <a:pPr>
                <a:buSzPct val="110000"/>
              </a:pPr>
              <a:r>
                <a:rPr lang="sl-SI" sz="900" b="1" dirty="0" smtClean="0">
                  <a:solidFill>
                    <a:srgbClr val="000622"/>
                  </a:solidFill>
                  <a:latin typeface="Arial" pitchFamily="34" charset="0"/>
                  <a:ea typeface="Malgun Gothic" pitchFamily="34" charset="-127"/>
                  <a:cs typeface="Arial" pitchFamily="34" charset="0"/>
                </a:rPr>
                <a:t>Rang: </a:t>
              </a:r>
            </a:p>
          </p:txBody>
        </p:sp>
        <p:pic>
          <p:nvPicPr>
            <p:cNvPr id="2052"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89965" y="1326975"/>
              <a:ext cx="872440" cy="169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2" name="PoljeZBesedilom 2"/>
          <p:cNvSpPr txBox="1"/>
          <p:nvPr/>
        </p:nvSpPr>
        <p:spPr>
          <a:xfrm>
            <a:off x="145236" y="1568624"/>
            <a:ext cx="1125374" cy="461665"/>
          </a:xfrm>
          <a:prstGeom prst="rect">
            <a:avLst/>
          </a:prstGeom>
          <a:solidFill>
            <a:schemeClr val="accent5">
              <a:lumMod val="20000"/>
              <a:lumOff val="80000"/>
            </a:schemeClr>
          </a:solidFill>
          <a:ln w="6350">
            <a:noFill/>
          </a:ln>
        </p:spPr>
        <p:txBody>
          <a:bodyPr wrap="square" rtlCol="0">
            <a:spAutoFit/>
          </a:bodyPr>
          <a:lstStyle/>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r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L</a:t>
            </a:r>
            <a:r>
              <a:rPr lang="sl-SI" sz="800" dirty="0" smtClean="0">
                <a:latin typeface="Arial" pitchFamily="34" charset="0"/>
                <a:ea typeface="Malgun Gothic" pitchFamily="34" charset="-127"/>
                <a:cs typeface="Arial" pitchFamily="34" charset="0"/>
              </a:rPr>
              <a:t> ) = </a:t>
            </a:r>
            <a:r>
              <a:rPr lang="sl-SI" sz="800" b="1" dirty="0" smtClean="0">
                <a:latin typeface="Arial" pitchFamily="34" charset="0"/>
                <a:ea typeface="Malgun Gothic" pitchFamily="34" charset="-127"/>
                <a:cs typeface="Arial" pitchFamily="34" charset="0"/>
              </a:rPr>
              <a:t>dim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Im L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L </a:t>
            </a:r>
            <a:r>
              <a:rPr lang="sl-SI" sz="800" dirty="0" smtClean="0">
                <a:latin typeface="Arial" pitchFamily="34" charset="0"/>
                <a:ea typeface="Malgun Gothic" pitchFamily="34" charset="-127"/>
                <a:cs typeface="Arial" pitchFamily="34" charset="0"/>
              </a:rPr>
              <a:t>je </a:t>
            </a:r>
            <a:r>
              <a:rPr lang="sl-SI" sz="800" b="1" dirty="0" smtClean="0">
                <a:latin typeface="Arial" pitchFamily="34" charset="0"/>
                <a:ea typeface="Malgun Gothic" pitchFamily="34" charset="-127"/>
                <a:cs typeface="Arial" pitchFamily="34" charset="0"/>
              </a:rPr>
              <a:t>surjektivna</a:t>
            </a:r>
          </a:p>
        </p:txBody>
      </p:sp>
      <p:sp>
        <p:nvSpPr>
          <p:cNvPr id="23" name="PoljeZBesedilom 2"/>
          <p:cNvSpPr txBox="1"/>
          <p:nvPr/>
        </p:nvSpPr>
        <p:spPr>
          <a:xfrm>
            <a:off x="1602134" y="1242994"/>
            <a:ext cx="970322" cy="415498"/>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preslikava je ničelna če dobimo nič za vsako </a:t>
            </a:r>
            <a:r>
              <a:rPr lang="sl-SI" sz="700" b="1" dirty="0" smtClean="0">
                <a:latin typeface="Arial" pitchFamily="34" charset="0"/>
                <a:ea typeface="Malgun Gothic" pitchFamily="34" charset="-127"/>
                <a:cs typeface="Arial" pitchFamily="34" charset="0"/>
              </a:rPr>
              <a:t>sliko</a:t>
            </a:r>
            <a:endParaRPr lang="sl-SI" sz="700" b="1" dirty="0">
              <a:latin typeface="Arial" pitchFamily="34" charset="0"/>
              <a:ea typeface="Malgun Gothic" pitchFamily="34" charset="-127"/>
              <a:cs typeface="Arial" pitchFamily="34" charset="0"/>
            </a:endParaRPr>
          </a:p>
        </p:txBody>
      </p:sp>
      <p:sp>
        <p:nvSpPr>
          <p:cNvPr id="24" name="PoljeZBesedilom 2"/>
          <p:cNvSpPr txBox="1"/>
          <p:nvPr/>
        </p:nvSpPr>
        <p:spPr>
          <a:xfrm>
            <a:off x="1196752" y="1691734"/>
            <a:ext cx="1485716" cy="21544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IZREK</a:t>
            </a:r>
            <a:r>
              <a:rPr lang="sl-SI" sz="800" dirty="0" smtClean="0">
                <a:solidFill>
                  <a:srgbClr val="C00000"/>
                </a:solidFill>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r</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dim</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U</a:t>
            </a:r>
            <a:endParaRPr lang="sl-SI" sz="800" b="1" dirty="0" smtClean="0">
              <a:latin typeface="Arial" pitchFamily="34" charset="0"/>
              <a:ea typeface="Malgun Gothic" pitchFamily="34" charset="-127"/>
              <a:cs typeface="Arial" pitchFamily="34" charset="0"/>
            </a:endParaRPr>
          </a:p>
        </p:txBody>
      </p:sp>
      <p:sp>
        <p:nvSpPr>
          <p:cNvPr id="27" name="PoljeZBesedilom 2"/>
          <p:cNvSpPr txBox="1"/>
          <p:nvPr/>
        </p:nvSpPr>
        <p:spPr>
          <a:xfrm>
            <a:off x="2779582" y="211942"/>
            <a:ext cx="2689722" cy="206210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2053"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851585" y="373317"/>
            <a:ext cx="2596281" cy="1152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851584" y="1525445"/>
            <a:ext cx="2596281" cy="7124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0" name="Group 19"/>
          <p:cNvGrpSpPr/>
          <p:nvPr/>
        </p:nvGrpSpPr>
        <p:grpSpPr>
          <a:xfrm>
            <a:off x="144787" y="2030289"/>
            <a:ext cx="2595548" cy="811712"/>
            <a:chOff x="2353094" y="2530111"/>
            <a:chExt cx="2595548" cy="811712"/>
          </a:xfrm>
        </p:grpSpPr>
        <p:sp>
          <p:nvSpPr>
            <p:cNvPr id="31" name="PoljeZBesedilom 2"/>
            <p:cNvSpPr txBox="1"/>
            <p:nvPr/>
          </p:nvSpPr>
          <p:spPr>
            <a:xfrm>
              <a:off x="2353094" y="2633937"/>
              <a:ext cx="1902868" cy="707886"/>
            </a:xfrm>
            <a:prstGeom prst="rect">
              <a:avLst/>
            </a:prstGeom>
            <a:solidFill>
              <a:srgbClr val="FEEDC2"/>
            </a:solidFill>
            <a:ln w="6350">
              <a:noFill/>
            </a:ln>
          </p:spPr>
          <p:txBody>
            <a:bodyPr wrap="square" rtlCol="0">
              <a:spAutoFit/>
            </a:bodyPr>
            <a:lstStyle/>
            <a:p>
              <a:pPr>
                <a:buSzPct val="110000"/>
              </a:pPr>
              <a:r>
                <a:rPr lang="sl-SI" sz="800" b="1" dirty="0" smtClean="0">
                  <a:solidFill>
                    <a:schemeClr val="accent6">
                      <a:lumMod val="50000"/>
                    </a:schemeClr>
                  </a:solidFill>
                  <a:latin typeface="Arial" pitchFamily="34" charset="0"/>
                  <a:ea typeface="Malgun Gothic" pitchFamily="34" charset="-127"/>
                  <a:cs typeface="Arial" pitchFamily="34" charset="0"/>
                </a:rPr>
                <a:t>POSLEDICA:  </a:t>
              </a:r>
              <a:r>
                <a:rPr lang="pl-PL" sz="800" dirty="0">
                  <a:latin typeface="Arial" pitchFamily="34" charset="0"/>
                  <a:ea typeface="Malgun Gothic" pitchFamily="34" charset="-127"/>
                  <a:cs typeface="Arial" pitchFamily="34" charset="0"/>
                </a:rPr>
                <a:t>Za vsako linearno preslikavo </a:t>
              </a:r>
              <a:r>
                <a:rPr lang="pl-PL" sz="800" b="1" dirty="0" smtClean="0">
                  <a:latin typeface="Arial" pitchFamily="34" charset="0"/>
                  <a:ea typeface="Malgun Gothic" pitchFamily="34" charset="-127"/>
                  <a:cs typeface="Arial" pitchFamily="34" charset="0"/>
                </a:rPr>
                <a:t>L</a:t>
              </a:r>
              <a:r>
                <a:rPr lang="pl-PL" sz="800" dirty="0" smtClean="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U</a:t>
              </a:r>
              <a:r>
                <a:rPr lang="pl-PL" sz="8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obstaja taka baza </a:t>
              </a:r>
              <a:r>
                <a:rPr lang="pl-PL" sz="800" b="1" dirty="0">
                  <a:latin typeface="Arial" pitchFamily="34" charset="0"/>
                  <a:ea typeface="Malgun Gothic" pitchFamily="34" charset="-127"/>
                  <a:cs typeface="Arial" pitchFamily="34" charset="0"/>
                </a:rPr>
                <a:t>B</a:t>
              </a:r>
              <a:r>
                <a:rPr lang="pl-PL" sz="800" dirty="0">
                  <a:latin typeface="Arial" pitchFamily="34" charset="0"/>
                  <a:ea typeface="Malgun Gothic" pitchFamily="34" charset="-127"/>
                  <a:cs typeface="Arial" pitchFamily="34" charset="0"/>
                </a:rPr>
                <a:t> za </a:t>
              </a:r>
              <a:r>
                <a:rPr lang="pl-PL" sz="800" b="1" dirty="0">
                  <a:latin typeface="Arial" pitchFamily="34" charset="0"/>
                  <a:ea typeface="Malgun Gothic" pitchFamily="34" charset="-127"/>
                  <a:cs typeface="Arial" pitchFamily="34" charset="0"/>
                </a:rPr>
                <a:t>U</a:t>
              </a:r>
              <a:r>
                <a:rPr lang="pl-PL" sz="800" dirty="0">
                  <a:latin typeface="Arial" pitchFamily="34" charset="0"/>
                  <a:ea typeface="Malgun Gothic" pitchFamily="34" charset="-127"/>
                  <a:cs typeface="Arial" pitchFamily="34" charset="0"/>
                </a:rPr>
                <a:t> in </a:t>
              </a:r>
              <a:r>
                <a:rPr lang="pl-PL" sz="800" dirty="0" smtClean="0">
                  <a:latin typeface="Arial" pitchFamily="34" charset="0"/>
                  <a:ea typeface="Malgun Gothic" pitchFamily="34" charset="-127"/>
                  <a:cs typeface="Arial" pitchFamily="34" charset="0"/>
                </a:rPr>
                <a:t>taka baza </a:t>
              </a:r>
              <a:r>
                <a:rPr lang="pl-PL" sz="800" b="1" dirty="0">
                  <a:latin typeface="Arial" pitchFamily="34" charset="0"/>
                  <a:ea typeface="Malgun Gothic" pitchFamily="34" charset="-127"/>
                  <a:cs typeface="Arial" pitchFamily="34" charset="0"/>
                </a:rPr>
                <a:t>C</a:t>
              </a:r>
              <a:r>
                <a:rPr lang="pl-PL" sz="800" dirty="0">
                  <a:latin typeface="Arial" pitchFamily="34" charset="0"/>
                  <a:ea typeface="Malgun Gothic" pitchFamily="34" charset="-127"/>
                  <a:cs typeface="Arial" pitchFamily="34" charset="0"/>
                </a:rPr>
                <a:t> za </a:t>
              </a:r>
              <a:r>
                <a:rPr lang="pl-PL" sz="800" b="1" dirty="0">
                  <a:latin typeface="Arial" pitchFamily="34" charset="0"/>
                  <a:ea typeface="Malgun Gothic" pitchFamily="34" charset="-127"/>
                  <a:cs typeface="Arial" pitchFamily="34" charset="0"/>
                </a:rPr>
                <a:t>V</a:t>
              </a:r>
              <a:r>
                <a:rPr lang="pl-PL" sz="800" dirty="0">
                  <a:latin typeface="Arial" pitchFamily="34" charset="0"/>
                  <a:ea typeface="Malgun Gothic" pitchFamily="34" charset="-127"/>
                  <a:cs typeface="Arial" pitchFamily="34" charset="0"/>
                </a:rPr>
                <a:t>, da </a:t>
              </a:r>
              <a:r>
                <a:rPr lang="pl-PL" sz="800" dirty="0" smtClean="0">
                  <a:latin typeface="Arial" pitchFamily="34" charset="0"/>
                  <a:ea typeface="Malgun Gothic" pitchFamily="34" charset="-127"/>
                  <a:cs typeface="Arial" pitchFamily="34" charset="0"/>
                </a:rPr>
                <a:t>velja formula </a:t>
              </a:r>
              <a:r>
                <a:rPr lang="sl-SI" sz="800" dirty="0" smtClean="0">
                  <a:latin typeface="Arial" pitchFamily="34" charset="0"/>
                  <a:ea typeface="Malgun Gothic" pitchFamily="34" charset="-127"/>
                  <a:cs typeface="Arial" pitchFamily="34" charset="0"/>
                </a:rPr>
                <a:t>in </a:t>
              </a:r>
              <a:r>
                <a:rPr lang="nb-NO" sz="800" dirty="0" smtClean="0">
                  <a:latin typeface="Arial" pitchFamily="34" charset="0"/>
                  <a:ea typeface="Malgun Gothic" pitchFamily="34" charset="-127"/>
                  <a:cs typeface="Arial" pitchFamily="34" charset="0"/>
                </a:rPr>
                <a:t>je </a:t>
              </a:r>
              <a:r>
                <a:rPr lang="nb-NO" sz="800" b="1" dirty="0">
                  <a:latin typeface="Arial" pitchFamily="34" charset="0"/>
                  <a:ea typeface="Malgun Gothic" pitchFamily="34" charset="-127"/>
                  <a:cs typeface="Arial" pitchFamily="34" charset="0"/>
                </a:rPr>
                <a:t>I</a:t>
              </a:r>
              <a:r>
                <a:rPr lang="nb-NO" sz="800" dirty="0">
                  <a:latin typeface="Arial" pitchFamily="34" charset="0"/>
                  <a:ea typeface="Malgun Gothic" pitchFamily="34" charset="-127"/>
                  <a:cs typeface="Arial" pitchFamily="34" charset="0"/>
                </a:rPr>
                <a:t> </a:t>
              </a:r>
              <a:r>
                <a:rPr lang="nb-NO" sz="800" dirty="0" smtClean="0">
                  <a:latin typeface="Arial" pitchFamily="34" charset="0"/>
                  <a:ea typeface="Malgun Gothic" pitchFamily="34" charset="-127"/>
                  <a:cs typeface="Arial" pitchFamily="34" charset="0"/>
                </a:rPr>
                <a:t>identi</a:t>
              </a:r>
              <a:r>
                <a:rPr lang="sl-SI" sz="800" dirty="0">
                  <a:latin typeface="Arial" pitchFamily="34" charset="0"/>
                  <a:ea typeface="Malgun Gothic" pitchFamily="34" charset="-127"/>
                  <a:cs typeface="Arial" pitchFamily="34" charset="0"/>
                </a:rPr>
                <a:t>č</a:t>
              </a:r>
              <a:r>
                <a:rPr lang="nb-NO" sz="800" dirty="0" smtClean="0">
                  <a:latin typeface="Arial" pitchFamily="34" charset="0"/>
                  <a:ea typeface="Malgun Gothic" pitchFamily="34" charset="-127"/>
                  <a:cs typeface="Arial" pitchFamily="34" charset="0"/>
                </a:rPr>
                <a:t>na </a:t>
              </a:r>
              <a:r>
                <a:rPr lang="nb-NO" sz="800" dirty="0">
                  <a:latin typeface="Arial" pitchFamily="34" charset="0"/>
                  <a:ea typeface="Malgun Gothic" pitchFamily="34" charset="-127"/>
                  <a:cs typeface="Arial" pitchFamily="34" charset="0"/>
                </a:rPr>
                <a:t>matrika velikosti </a:t>
              </a:r>
              <a:r>
                <a:rPr lang="nb-NO" sz="800" b="1" dirty="0">
                  <a:latin typeface="Arial" pitchFamily="34" charset="0"/>
                  <a:ea typeface="Malgun Gothic" pitchFamily="34" charset="-127"/>
                  <a:cs typeface="Arial" pitchFamily="34" charset="0"/>
                </a:rPr>
                <a:t>r</a:t>
              </a:r>
              <a:r>
                <a:rPr lang="nb-NO" sz="800" dirty="0">
                  <a:latin typeface="Arial" pitchFamily="34" charset="0"/>
                  <a:ea typeface="Malgun Gothic" pitchFamily="34" charset="-127"/>
                  <a:cs typeface="Arial" pitchFamily="34" charset="0"/>
                </a:rPr>
                <a:t>(</a:t>
              </a:r>
              <a:r>
                <a:rPr lang="nb-NO" sz="800" b="1" dirty="0">
                  <a:latin typeface="Arial" pitchFamily="34" charset="0"/>
                  <a:ea typeface="Malgun Gothic" pitchFamily="34" charset="-127"/>
                  <a:cs typeface="Arial" pitchFamily="34" charset="0"/>
                </a:rPr>
                <a:t>L</a:t>
              </a:r>
              <a:r>
                <a:rPr lang="nb-NO" sz="800" dirty="0">
                  <a:latin typeface="Arial" pitchFamily="34" charset="0"/>
                  <a:ea typeface="Malgun Gothic" pitchFamily="34" charset="-127"/>
                  <a:cs typeface="Arial" pitchFamily="34" charset="0"/>
                </a:rPr>
                <a:t>).</a:t>
              </a:r>
              <a:endParaRPr lang="pl-PL" sz="800" dirty="0" smtClean="0">
                <a:latin typeface="Arial" pitchFamily="34" charset="0"/>
                <a:ea typeface="Malgun Gothic" pitchFamily="34" charset="-127"/>
                <a:cs typeface="Arial" pitchFamily="34" charset="0"/>
              </a:endParaRPr>
            </a:p>
          </p:txBody>
        </p:sp>
        <p:pic>
          <p:nvPicPr>
            <p:cNvPr id="2055" name="Picture 7"/>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985278" y="2530111"/>
              <a:ext cx="963364" cy="345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9" name="PoljeZBesedilom 2"/>
          <p:cNvSpPr txBox="1"/>
          <p:nvPr/>
        </p:nvSpPr>
        <p:spPr>
          <a:xfrm>
            <a:off x="220645" y="2906635"/>
            <a:ext cx="1287122"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imamo </a:t>
            </a:r>
          </a:p>
          <a:p>
            <a:pPr>
              <a:buSzPct val="110000"/>
            </a:pPr>
            <a:r>
              <a:rPr lang="sl-SI" sz="800" b="1" dirty="0" smtClean="0">
                <a:latin typeface="Arial" pitchFamily="34" charset="0"/>
                <a:cs typeface="Arial" pitchFamily="34" charset="0"/>
              </a:rPr>
              <a:t>L</a:t>
            </a:r>
            <a:r>
              <a:rPr lang="sl-SI" sz="800" dirty="0" smtClean="0">
                <a:latin typeface="Arial" pitchFamily="34" charset="0"/>
                <a:cs typeface="Arial" pitchFamily="34" charset="0"/>
              </a:rPr>
              <a:t> : </a:t>
            </a:r>
            <a:r>
              <a:rPr lang="sl-SI" sz="800" b="1" dirty="0">
                <a:latin typeface="Arial" pitchFamily="34" charset="0"/>
                <a:cs typeface="Arial" pitchFamily="34" charset="0"/>
              </a:rPr>
              <a:t>U</a:t>
            </a:r>
            <a:r>
              <a:rPr lang="sl-SI" sz="800" dirty="0">
                <a:latin typeface="Arial" pitchFamily="34" charset="0"/>
                <a:cs typeface="Arial" pitchFamily="34" charset="0"/>
              </a:rPr>
              <a:t> </a:t>
            </a:r>
            <a:r>
              <a:rPr lang="pl-PL" sz="800" dirty="0">
                <a:latin typeface="Arial" pitchFamily="34" charset="0"/>
                <a:ea typeface="Malgun Gothic" pitchFamily="34" charset="-127"/>
                <a:cs typeface="Arial" pitchFamily="34" charset="0"/>
              </a:rPr>
              <a:t>→ </a:t>
            </a:r>
            <a:r>
              <a:rPr lang="sl-SI" sz="800" b="1" dirty="0" smtClean="0">
                <a:latin typeface="Arial" pitchFamily="34" charset="0"/>
                <a:cs typeface="Arial" pitchFamily="34" charset="0"/>
              </a:rPr>
              <a:t>V</a:t>
            </a:r>
            <a:r>
              <a:rPr lang="sl-SI" sz="800" dirty="0" smtClean="0">
                <a:latin typeface="Arial" pitchFamily="34" charset="0"/>
                <a:cs typeface="Arial" pitchFamily="34" charset="0"/>
              </a:rPr>
              <a:t> </a:t>
            </a:r>
            <a:r>
              <a:rPr lang="sl-SI" sz="800" dirty="0">
                <a:latin typeface="Arial" pitchFamily="34" charset="0"/>
                <a:cs typeface="Arial" pitchFamily="34" charset="0"/>
              </a:rPr>
              <a:t>in </a:t>
            </a:r>
            <a:r>
              <a:rPr lang="sl-SI" sz="800" b="1" dirty="0">
                <a:latin typeface="Arial" pitchFamily="34" charset="0"/>
                <a:cs typeface="Arial" pitchFamily="34" charset="0"/>
              </a:rPr>
              <a:t>K</a:t>
            </a:r>
            <a:r>
              <a:rPr lang="sl-SI" sz="800" dirty="0">
                <a:latin typeface="Arial" pitchFamily="34" charset="0"/>
                <a:cs typeface="Arial" pitchFamily="34" charset="0"/>
              </a:rPr>
              <a:t> : </a:t>
            </a:r>
            <a:r>
              <a:rPr lang="sl-SI" sz="800" b="1" dirty="0">
                <a:latin typeface="Arial" pitchFamily="34" charset="0"/>
                <a:cs typeface="Arial" pitchFamily="34" charset="0"/>
              </a:rPr>
              <a:t>V</a:t>
            </a:r>
            <a:r>
              <a:rPr lang="sl-SI" sz="800" dirty="0">
                <a:latin typeface="Arial" pitchFamily="34" charset="0"/>
                <a:cs typeface="Arial" pitchFamily="34" charset="0"/>
              </a:rPr>
              <a:t> → </a:t>
            </a:r>
            <a:r>
              <a:rPr lang="sl-SI" sz="800" b="1" dirty="0" smtClean="0">
                <a:latin typeface="Arial" pitchFamily="34" charset="0"/>
                <a:cs typeface="Arial" pitchFamily="34" charset="0"/>
              </a:rPr>
              <a:t>W</a:t>
            </a:r>
          </a:p>
          <a:p>
            <a:pPr>
              <a:buSzPct val="110000"/>
            </a:pPr>
            <a:r>
              <a:rPr lang="sl-SI" sz="800" b="1" dirty="0">
                <a:latin typeface="Arial" pitchFamily="34" charset="0"/>
                <a:cs typeface="Arial" pitchFamily="34" charset="0"/>
              </a:rPr>
              <a:t> n</a:t>
            </a:r>
            <a:r>
              <a:rPr lang="sl-SI" sz="800" dirty="0">
                <a:latin typeface="Arial" pitchFamily="34" charset="0"/>
                <a:cs typeface="Arial" pitchFamily="34" charset="0"/>
              </a:rPr>
              <a:t>(</a:t>
            </a:r>
            <a:r>
              <a:rPr lang="sl-SI" sz="800" b="1" dirty="0">
                <a:latin typeface="Arial" pitchFamily="34" charset="0"/>
                <a:cs typeface="Arial" pitchFamily="34" charset="0"/>
              </a:rPr>
              <a:t>K ◦ L</a:t>
            </a:r>
            <a:r>
              <a:rPr lang="sl-SI" sz="800" dirty="0">
                <a:latin typeface="Arial" pitchFamily="34" charset="0"/>
                <a:cs typeface="Arial" pitchFamily="34" charset="0"/>
              </a:rPr>
              <a:t>)</a:t>
            </a:r>
            <a:r>
              <a:rPr lang="sl-SI" sz="800" b="1" dirty="0">
                <a:latin typeface="Arial" pitchFamily="34" charset="0"/>
                <a:cs typeface="Arial" pitchFamily="34" charset="0"/>
              </a:rPr>
              <a:t> </a:t>
            </a:r>
            <a:r>
              <a:rPr lang="sl-SI" sz="800" dirty="0">
                <a:latin typeface="Arial" pitchFamily="34" charset="0"/>
                <a:cs typeface="Arial" pitchFamily="34" charset="0"/>
              </a:rPr>
              <a:t>≤</a:t>
            </a:r>
            <a:r>
              <a:rPr lang="sl-SI" sz="800" b="1" dirty="0">
                <a:latin typeface="Arial" pitchFamily="34" charset="0"/>
                <a:cs typeface="Arial" pitchFamily="34" charset="0"/>
              </a:rPr>
              <a:t> n</a:t>
            </a:r>
            <a:r>
              <a:rPr lang="sl-SI" sz="800" dirty="0">
                <a:latin typeface="Arial" pitchFamily="34" charset="0"/>
                <a:cs typeface="Arial" pitchFamily="34" charset="0"/>
              </a:rPr>
              <a:t>(</a:t>
            </a:r>
            <a:r>
              <a:rPr lang="sl-SI" sz="800" b="1" dirty="0">
                <a:latin typeface="Arial" pitchFamily="34" charset="0"/>
                <a:cs typeface="Arial" pitchFamily="34" charset="0"/>
              </a:rPr>
              <a:t>K</a:t>
            </a:r>
            <a:r>
              <a:rPr lang="sl-SI" sz="800" dirty="0">
                <a:latin typeface="Arial" pitchFamily="34" charset="0"/>
                <a:cs typeface="Arial" pitchFamily="34" charset="0"/>
              </a:rPr>
              <a:t>)</a:t>
            </a:r>
            <a:r>
              <a:rPr lang="sl-SI" sz="800" b="1" dirty="0">
                <a:latin typeface="Arial" pitchFamily="34" charset="0"/>
                <a:cs typeface="Arial" pitchFamily="34" charset="0"/>
              </a:rPr>
              <a:t> + n</a:t>
            </a:r>
            <a:r>
              <a:rPr lang="sl-SI" sz="800" dirty="0">
                <a:latin typeface="Arial" pitchFamily="34" charset="0"/>
                <a:cs typeface="Arial" pitchFamily="34" charset="0"/>
              </a:rPr>
              <a:t>(</a:t>
            </a:r>
            <a:r>
              <a:rPr lang="sl-SI" sz="800" b="1" dirty="0">
                <a:latin typeface="Arial" pitchFamily="34" charset="0"/>
                <a:cs typeface="Arial" pitchFamily="34" charset="0"/>
              </a:rPr>
              <a:t>L</a:t>
            </a:r>
            <a:r>
              <a:rPr lang="sl-SI" sz="800" dirty="0" smtClean="0">
                <a:latin typeface="Arial" pitchFamily="34" charset="0"/>
                <a:cs typeface="Arial" pitchFamily="34" charset="0"/>
              </a:rPr>
              <a:t>)</a:t>
            </a:r>
            <a:endParaRPr lang="sl-SI" sz="800" dirty="0">
              <a:latin typeface="Arial" pitchFamily="34" charset="0"/>
              <a:cs typeface="Arial" pitchFamily="34" charset="0"/>
            </a:endParaRPr>
          </a:p>
        </p:txBody>
      </p:sp>
      <p:grpSp>
        <p:nvGrpSpPr>
          <p:cNvPr id="25" name="Group 24"/>
          <p:cNvGrpSpPr/>
          <p:nvPr/>
        </p:nvGrpSpPr>
        <p:grpSpPr>
          <a:xfrm>
            <a:off x="179301" y="3549288"/>
            <a:ext cx="2501602" cy="1077218"/>
            <a:chOff x="908720" y="3584848"/>
            <a:chExt cx="2501602" cy="1077218"/>
          </a:xfrm>
        </p:grpSpPr>
        <p:sp>
          <p:nvSpPr>
            <p:cNvPr id="41" name="PoljeZBesedilom 2"/>
            <p:cNvSpPr txBox="1"/>
            <p:nvPr/>
          </p:nvSpPr>
          <p:spPr>
            <a:xfrm>
              <a:off x="908720" y="3584848"/>
              <a:ext cx="2501602" cy="1077218"/>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Uporabimo osnovni izrek za </a:t>
              </a:r>
              <a:r>
                <a:rPr lang="sl-SI" sz="700" b="1" dirty="0" smtClean="0">
                  <a:latin typeface="Arial" pitchFamily="34" charset="0"/>
                  <a:ea typeface="Malgun Gothic" pitchFamily="34" charset="-127"/>
                  <a:cs typeface="Arial" pitchFamily="34" charset="0"/>
                </a:rPr>
                <a:t>linearno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preslikavo</a:t>
              </a:r>
              <a:r>
                <a:rPr lang="sl-SI" sz="700" dirty="0" smtClean="0">
                  <a:latin typeface="Arial" pitchFamily="34" charset="0"/>
                  <a:ea typeface="Malgun Gothic" pitchFamily="34" charset="-127"/>
                  <a:cs typeface="Arial" pitchFamily="34" charset="0"/>
                </a:rPr>
                <a:t>.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2057"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07631" y="3893267"/>
              <a:ext cx="1584176" cy="146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8"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020316" y="4077758"/>
              <a:ext cx="1212412" cy="143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274431" y="4084836"/>
              <a:ext cx="634752" cy="1360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0"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011968" y="4266353"/>
              <a:ext cx="1543598" cy="148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1"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2591807" y="4267975"/>
              <a:ext cx="629988" cy="1469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2" name="Picture 14"/>
            <p:cNvPicPr>
              <a:picLocks noChangeAspect="1" noChangeArrowheads="1"/>
            </p:cNvPicPr>
            <p:nvPr/>
          </p:nvPicPr>
          <p:blipFill rotWithShape="1">
            <a:blip r:embed="rId14" cstate="print">
              <a:extLst>
                <a:ext uri="{28A0092B-C50C-407E-A947-70E740481C1C}">
                  <a14:useLocalDpi xmlns:a14="http://schemas.microsoft.com/office/drawing/2010/main" val="0"/>
                </a:ext>
              </a:extLst>
            </a:blip>
            <a:srcRect t="19469"/>
            <a:stretch/>
          </p:blipFill>
          <p:spPr bwMode="auto">
            <a:xfrm>
              <a:off x="1007631" y="4448944"/>
              <a:ext cx="1574731" cy="136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1" name="PoljeZBesedilom 2"/>
          <p:cNvSpPr txBox="1"/>
          <p:nvPr/>
        </p:nvSpPr>
        <p:spPr>
          <a:xfrm>
            <a:off x="2348880" y="3067201"/>
            <a:ext cx="2016224" cy="1092607"/>
          </a:xfrm>
          <a:prstGeom prst="rect">
            <a:avLst/>
          </a:prstGeom>
          <a:solidFill>
            <a:srgbClr val="3391BB"/>
          </a:solidFill>
          <a:ln w="6350">
            <a:noFill/>
          </a:ln>
        </p:spPr>
        <p:txBody>
          <a:bodyPr wrap="square" rtlCol="0">
            <a:spAutoFit/>
          </a:bodyPr>
          <a:lstStyle/>
          <a:p>
            <a:pPr>
              <a:buSzPct val="110000"/>
            </a:pPr>
            <a:r>
              <a:rPr lang="sl-SI" sz="900" b="1" dirty="0" smtClean="0">
                <a:solidFill>
                  <a:srgbClr val="000622"/>
                </a:solidFill>
                <a:latin typeface="Arial" pitchFamily="34" charset="0"/>
                <a:ea typeface="Malgun Gothic" pitchFamily="34" charset="-127"/>
                <a:cs typeface="Arial" pitchFamily="34" charset="0"/>
              </a:rPr>
              <a:t>Slika matrike: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 m × n matrika z F elementi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priredimo ji lahko linearno preslikavo</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p:txBody>
      </p:sp>
      <p:pic>
        <p:nvPicPr>
          <p:cNvPr id="2063"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457154" y="3514512"/>
            <a:ext cx="1126062" cy="13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4"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457154" y="3676575"/>
            <a:ext cx="760673" cy="147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5" name="Picture 17"/>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235667" y="3676575"/>
            <a:ext cx="740097" cy="137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6" name="Picture 18"/>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457154" y="3848833"/>
            <a:ext cx="1167075" cy="1167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7" name="Picture 19"/>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2457154" y="3981964"/>
            <a:ext cx="910818" cy="136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8" name="PoljeZBesedilom 2"/>
          <p:cNvSpPr txBox="1"/>
          <p:nvPr/>
        </p:nvSpPr>
        <p:spPr>
          <a:xfrm>
            <a:off x="1628799" y="3067858"/>
            <a:ext cx="676455" cy="415498"/>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elementi </a:t>
            </a:r>
            <a:r>
              <a:rPr lang="sl-SI" sz="700" b="1" dirty="0" smtClean="0">
                <a:latin typeface="Arial" pitchFamily="34" charset="0"/>
                <a:ea typeface="Malgun Gothic" pitchFamily="34" charset="-127"/>
                <a:cs typeface="Arial" pitchFamily="34" charset="0"/>
              </a:rPr>
              <a:t>F</a:t>
            </a:r>
            <a:r>
              <a:rPr lang="sl-SI" sz="900" b="1" baseline="30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so </a:t>
            </a:r>
            <a:r>
              <a:rPr lang="sl-SI" sz="700" b="1" dirty="0" smtClean="0">
                <a:latin typeface="Arial" pitchFamily="34" charset="0"/>
                <a:ea typeface="Malgun Gothic" pitchFamily="34" charset="-127"/>
                <a:cs typeface="Arial" pitchFamily="34" charset="0"/>
              </a:rPr>
              <a:t>stolpčni</a:t>
            </a:r>
            <a:r>
              <a:rPr lang="sl-SI" sz="700" dirty="0" smtClean="0">
                <a:latin typeface="Arial" pitchFamily="34" charset="0"/>
                <a:ea typeface="Malgun Gothic" pitchFamily="34" charset="-127"/>
                <a:cs typeface="Arial" pitchFamily="34" charset="0"/>
              </a:rPr>
              <a:t> vektorji</a:t>
            </a:r>
            <a:endParaRPr lang="sl-SI" sz="700" b="1" dirty="0">
              <a:latin typeface="Arial" pitchFamily="34" charset="0"/>
              <a:ea typeface="Malgun Gothic" pitchFamily="34" charset="-127"/>
              <a:cs typeface="Arial" pitchFamily="34" charset="0"/>
            </a:endParaRPr>
          </a:p>
        </p:txBody>
      </p:sp>
      <p:sp>
        <p:nvSpPr>
          <p:cNvPr id="59" name="PoljeZBesedilom 2"/>
          <p:cNvSpPr txBox="1"/>
          <p:nvPr/>
        </p:nvSpPr>
        <p:spPr>
          <a:xfrm>
            <a:off x="5645212" y="196626"/>
            <a:ext cx="933462" cy="1446550"/>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IZREK</a:t>
            </a:r>
            <a:r>
              <a:rPr lang="sl-SI" sz="800" dirty="0">
                <a:solidFill>
                  <a:srgbClr val="C00000"/>
                </a:solidFill>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Slika </a:t>
            </a:r>
            <a:r>
              <a:rPr lang="sl-SI" sz="800" b="1" dirty="0">
                <a:latin typeface="Arial" pitchFamily="34" charset="0"/>
                <a:ea typeface="Malgun Gothic" pitchFamily="34" charset="-127"/>
                <a:cs typeface="Arial" pitchFamily="34" charset="0"/>
              </a:rPr>
              <a:t>matrike</a:t>
            </a:r>
            <a:r>
              <a:rPr lang="sl-SI" sz="800" dirty="0">
                <a:latin typeface="Arial" pitchFamily="34" charset="0"/>
                <a:ea typeface="Malgun Gothic" pitchFamily="34" charset="-127"/>
                <a:cs typeface="Arial" pitchFamily="34" charset="0"/>
              </a:rPr>
              <a:t> je enaka linearni </a:t>
            </a:r>
            <a:r>
              <a:rPr lang="sl-SI" sz="800" b="1" dirty="0" smtClean="0">
                <a:latin typeface="Arial" pitchFamily="34" charset="0"/>
                <a:ea typeface="Malgun Gothic" pitchFamily="34" charset="-127"/>
                <a:cs typeface="Arial" pitchFamily="34" charset="0"/>
              </a:rPr>
              <a:t>ogrinja</a:t>
            </a:r>
            <a:r>
              <a:rPr lang="sl-SI" sz="800" b="1" dirty="0">
                <a:latin typeface="Arial" pitchFamily="34" charset="0"/>
                <a:ea typeface="Malgun Gothic" pitchFamily="34" charset="-127"/>
                <a:cs typeface="Arial" pitchFamily="34" charset="0"/>
              </a:rPr>
              <a:t>č</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njenih </a:t>
            </a:r>
            <a:r>
              <a:rPr lang="sl-SI" sz="800" dirty="0" smtClean="0">
                <a:latin typeface="Arial" pitchFamily="34" charset="0"/>
                <a:ea typeface="Malgun Gothic" pitchFamily="34" charset="-127"/>
                <a:cs typeface="Arial" pitchFamily="34" charset="0"/>
              </a:rPr>
              <a:t>stolpcev. Rang matrike je enak </a:t>
            </a:r>
            <a:r>
              <a:rPr lang="sl-SI" sz="800" b="1" dirty="0" smtClean="0">
                <a:latin typeface="Arial" pitchFamily="34" charset="0"/>
                <a:ea typeface="Malgun Gothic" pitchFamily="34" charset="-127"/>
                <a:cs typeface="Arial" pitchFamily="34" charset="0"/>
              </a:rPr>
              <a:t>maksimalnemu</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š</a:t>
            </a:r>
            <a:r>
              <a:rPr lang="sl-SI" sz="800" dirty="0" smtClean="0">
                <a:latin typeface="Arial" pitchFamily="34" charset="0"/>
                <a:ea typeface="Malgun Gothic" pitchFamily="34" charset="-127"/>
                <a:cs typeface="Arial" pitchFamily="34" charset="0"/>
              </a:rPr>
              <a:t>tevilu linearno </a:t>
            </a:r>
            <a:r>
              <a:rPr lang="sl-SI" sz="800" b="1" dirty="0" smtClean="0">
                <a:latin typeface="Arial" pitchFamily="34" charset="0"/>
                <a:ea typeface="Malgun Gothic" pitchFamily="34" charset="-127"/>
                <a:cs typeface="Arial" pitchFamily="34" charset="0"/>
              </a:rPr>
              <a:t>neodvisnih</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stolpcev</a:t>
            </a:r>
            <a:r>
              <a:rPr lang="sl-SI" sz="800" dirty="0" smtClean="0">
                <a:latin typeface="Arial" pitchFamily="34" charset="0"/>
                <a:ea typeface="Malgun Gothic" pitchFamily="34" charset="-127"/>
                <a:cs typeface="Arial" pitchFamily="34" charset="0"/>
              </a:rPr>
              <a:t> te </a:t>
            </a:r>
            <a:r>
              <a:rPr lang="sl-SI" sz="800" dirty="0">
                <a:latin typeface="Arial" pitchFamily="34" charset="0"/>
                <a:ea typeface="Malgun Gothic" pitchFamily="34" charset="-127"/>
                <a:cs typeface="Arial" pitchFamily="34" charset="0"/>
              </a:rPr>
              <a:t>matrike.</a:t>
            </a:r>
            <a:endParaRPr lang="sl-SI" sz="800" dirty="0">
              <a:latin typeface="Arial" pitchFamily="34" charset="0"/>
              <a:cs typeface="Arial" pitchFamily="34" charset="0"/>
            </a:endParaRPr>
          </a:p>
        </p:txBody>
      </p:sp>
      <p:sp>
        <p:nvSpPr>
          <p:cNvPr id="60" name="PoljeZBesedilom 2"/>
          <p:cNvSpPr txBox="1"/>
          <p:nvPr/>
        </p:nvSpPr>
        <p:spPr>
          <a:xfrm>
            <a:off x="4509120" y="3067201"/>
            <a:ext cx="2246470" cy="140038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so vektorji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stolpci matrike </a:t>
            </a:r>
            <a:r>
              <a:rPr lang="sl-SI" sz="700" b="1" dirty="0" smtClean="0">
                <a:latin typeface="Arial" pitchFamily="34" charset="0"/>
                <a:ea typeface="Malgun Gothic" pitchFamily="34" charset="-127"/>
                <a:cs typeface="Arial" pitchFamily="34" charset="0"/>
              </a:rPr>
              <a:t>A. </a:t>
            </a:r>
            <a:r>
              <a:rPr lang="el-GR" sz="700" b="1" dirty="0">
                <a:latin typeface="Arial" pitchFamily="34" charset="0"/>
                <a:ea typeface="Malgun Gothic" pitchFamily="34" charset="-127"/>
                <a:cs typeface="Arial" pitchFamily="34" charset="0"/>
              </a:rPr>
              <a:t>α</a:t>
            </a:r>
            <a:r>
              <a:rPr lang="el-GR" sz="900" b="1" baseline="-25000" dirty="0">
                <a:latin typeface="Arial" pitchFamily="34" charset="0"/>
                <a:ea typeface="Malgun Gothic" pitchFamily="34" charset="-127"/>
                <a:cs typeface="Arial" pitchFamily="34" charset="0"/>
              </a:rPr>
              <a:t>1</a:t>
            </a:r>
            <a:r>
              <a:rPr lang="el-GR" sz="700" dirty="0" smtClean="0">
                <a:latin typeface="Arial" pitchFamily="34" charset="0"/>
                <a:ea typeface="Malgun Gothic" pitchFamily="34" charset="-127"/>
                <a:cs typeface="Arial" pitchFamily="34" charset="0"/>
              </a:rPr>
              <a:t>,...,</a:t>
            </a:r>
            <a:r>
              <a:rPr lang="el-GR" sz="700" b="1" dirty="0" smtClean="0">
                <a:latin typeface="Arial" pitchFamily="34" charset="0"/>
                <a:ea typeface="Malgun Gothic" pitchFamily="34" charset="-127"/>
                <a:cs typeface="Arial" pitchFamily="34" charset="0"/>
              </a:rPr>
              <a:t>α</a:t>
            </a:r>
            <a:r>
              <a:rPr lang="sl-SI" sz="900" b="1" baseline="-25000" dirty="0" smtClean="0">
                <a:latin typeface="Arial" pitchFamily="34" charset="0"/>
                <a:ea typeface="Malgun Gothic" pitchFamily="34" charset="-127"/>
                <a:cs typeface="Arial" pitchFamily="34" charset="0"/>
              </a:rPr>
              <a:t>n</a:t>
            </a:r>
            <a:r>
              <a:rPr lang="sl-SI" sz="700" b="1"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so komponente vektorja v</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Av</a:t>
            </a:r>
            <a:r>
              <a:rPr lang="sl-SI" sz="700" dirty="0">
                <a:latin typeface="Arial" pitchFamily="34" charset="0"/>
                <a:ea typeface="Malgun Gothic" pitchFamily="34" charset="-127"/>
                <a:cs typeface="Arial" pitchFamily="34" charset="0"/>
              </a:rPr>
              <a:t> = </a:t>
            </a:r>
            <a:r>
              <a:rPr lang="el-GR" sz="700" b="1" dirty="0">
                <a:latin typeface="Arial" pitchFamily="34" charset="0"/>
                <a:ea typeface="Malgun Gothic" pitchFamily="34" charset="-127"/>
                <a:cs typeface="Arial" pitchFamily="34" charset="0"/>
              </a:rPr>
              <a:t>α</a:t>
            </a:r>
            <a:r>
              <a:rPr lang="el-GR" sz="1000" b="1" baseline="-25000" dirty="0">
                <a:latin typeface="Arial" pitchFamily="34" charset="0"/>
                <a:ea typeface="Malgun Gothic" pitchFamily="34" charset="-127"/>
                <a:cs typeface="Arial" pitchFamily="34" charset="0"/>
              </a:rPr>
              <a:t>1</a:t>
            </a:r>
            <a:r>
              <a:rPr lang="sl-SI" sz="700" b="1" dirty="0">
                <a:latin typeface="Arial" pitchFamily="34" charset="0"/>
                <a:ea typeface="Malgun Gothic" pitchFamily="34" charset="-127"/>
                <a:cs typeface="Arial" pitchFamily="34" charset="0"/>
              </a:rPr>
              <a:t>a</a:t>
            </a:r>
            <a:r>
              <a:rPr lang="sl-SI" sz="1000" b="1" baseline="-25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 . . . + </a:t>
            </a:r>
            <a:r>
              <a:rPr lang="el-GR" sz="700" b="1" dirty="0">
                <a:latin typeface="Arial" pitchFamily="34" charset="0"/>
                <a:ea typeface="Malgun Gothic" pitchFamily="34" charset="-127"/>
                <a:cs typeface="Arial" pitchFamily="34" charset="0"/>
              </a:rPr>
              <a:t>α</a:t>
            </a:r>
            <a:r>
              <a:rPr lang="sl-SI" sz="1000" b="1" baseline="-25000" dirty="0">
                <a:latin typeface="Arial" pitchFamily="34" charset="0"/>
                <a:ea typeface="Malgun Gothic" pitchFamily="34" charset="-127"/>
                <a:cs typeface="Arial" pitchFamily="34" charset="0"/>
              </a:rPr>
              <a:t>n</a:t>
            </a:r>
            <a:r>
              <a:rPr lang="sl-SI" sz="700" b="1" dirty="0">
                <a:latin typeface="Arial" pitchFamily="34" charset="0"/>
                <a:ea typeface="Malgun Gothic" pitchFamily="34" charset="-127"/>
                <a:cs typeface="Arial" pitchFamily="34" charset="0"/>
              </a:rPr>
              <a:t>a</a:t>
            </a:r>
            <a:r>
              <a:rPr lang="sl-SI" sz="1000" b="1" baseline="-25000" dirty="0">
                <a:latin typeface="Arial" pitchFamily="34" charset="0"/>
                <a:ea typeface="Malgun Gothic" pitchFamily="34" charset="-127"/>
                <a:cs typeface="Arial" pitchFamily="34" charset="0"/>
              </a:rPr>
              <a:t>n</a:t>
            </a:r>
            <a:endParaRPr lang="sl-SI" sz="1000" b="1" baseline="-250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Izberimo take stolpce </a:t>
            </a:r>
            <a:r>
              <a:rPr lang="sl-SI" sz="7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i1</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ir</a:t>
            </a:r>
            <a:r>
              <a:rPr lang="sl-SI" sz="700" dirty="0" smtClean="0">
                <a:latin typeface="Arial" pitchFamily="34" charset="0"/>
                <a:ea typeface="Malgun Gothic" pitchFamily="34" charset="-127"/>
                <a:cs typeface="Arial" pitchFamily="34" charset="0"/>
              </a:rPr>
              <a:t>, ki so linearno neodvisni in ki zadoščajo </a:t>
            </a:r>
          </a:p>
          <a:p>
            <a:pPr>
              <a:buSzPct val="110000"/>
            </a:pPr>
            <a:r>
              <a:rPr lang="sl-SI" sz="700" b="1" dirty="0" smtClean="0">
                <a:latin typeface="Arial" pitchFamily="34" charset="0"/>
                <a:ea typeface="Malgun Gothic" pitchFamily="34" charset="-127"/>
                <a:cs typeface="Arial" pitchFamily="34" charset="0"/>
              </a:rPr>
              <a:t>Lin</a:t>
            </a:r>
            <a:r>
              <a:rPr lang="sl-SI" sz="700" dirty="0" smtClean="0">
                <a:latin typeface="Arial" pitchFamily="34" charset="0"/>
                <a:ea typeface="Malgun Gothic" pitchFamily="34" charset="-127"/>
                <a:cs typeface="Arial" pitchFamily="34" charset="0"/>
              </a:rPr>
              <a:t> { </a:t>
            </a:r>
            <a:r>
              <a:rPr lang="el-GR" sz="700" b="1" dirty="0" smtClean="0">
                <a:latin typeface="Arial" pitchFamily="34" charset="0"/>
                <a:ea typeface="Malgun Gothic" pitchFamily="34" charset="-127"/>
                <a:cs typeface="Arial" pitchFamily="34" charset="0"/>
              </a:rPr>
              <a:t>α</a:t>
            </a:r>
            <a:r>
              <a:rPr lang="el-GR" sz="900" b="1" baseline="-25000" dirty="0" smtClean="0">
                <a:latin typeface="Arial" pitchFamily="34" charset="0"/>
                <a:ea typeface="Malgun Gothic" pitchFamily="34" charset="-127"/>
                <a:cs typeface="Arial" pitchFamily="34" charset="0"/>
              </a:rPr>
              <a:t>1</a:t>
            </a:r>
            <a:r>
              <a:rPr lang="el-GR" sz="700" dirty="0">
                <a:latin typeface="Arial" pitchFamily="34" charset="0"/>
                <a:ea typeface="Malgun Gothic" pitchFamily="34" charset="-127"/>
                <a:cs typeface="Arial" pitchFamily="34" charset="0"/>
              </a:rPr>
              <a:t>,...,</a:t>
            </a:r>
            <a:r>
              <a:rPr lang="el-GR" sz="700" b="1" dirty="0">
                <a:latin typeface="Arial" pitchFamily="34" charset="0"/>
                <a:ea typeface="Malgun Gothic" pitchFamily="34" charset="-127"/>
                <a:cs typeface="Arial" pitchFamily="34" charset="0"/>
              </a:rPr>
              <a:t>α</a:t>
            </a:r>
            <a:r>
              <a:rPr lang="sl-SI" sz="900" b="1" baseline="-25000" dirty="0" smtClean="0">
                <a:latin typeface="Arial" pitchFamily="34" charset="0"/>
                <a:ea typeface="Malgun Gothic" pitchFamily="34" charset="-127"/>
                <a:cs typeface="Arial" pitchFamily="34" charset="0"/>
              </a:rPr>
              <a:t>n </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Lin</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i1</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ir</a:t>
            </a:r>
            <a:r>
              <a:rPr lang="sl-SI" sz="900" baseline="-25000"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Potem so stolpci </a:t>
            </a:r>
            <a:r>
              <a:rPr lang="sl-SI" sz="7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i1</a:t>
            </a:r>
            <a:r>
              <a:rPr lang="sl-SI" sz="700" dirty="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ir </a:t>
            </a:r>
            <a:r>
              <a:rPr lang="sl-SI" sz="700" dirty="0" smtClean="0">
                <a:latin typeface="Arial" pitchFamily="34" charset="0"/>
                <a:ea typeface="Malgun Gothic" pitchFamily="34" charset="-127"/>
                <a:cs typeface="Arial" pitchFamily="34" charset="0"/>
              </a:rPr>
              <a:t>baza podprostora </a:t>
            </a:r>
            <a:r>
              <a:rPr lang="sl-SI" sz="700" b="1" dirty="0" smtClean="0">
                <a:latin typeface="Arial" pitchFamily="34" charset="0"/>
                <a:ea typeface="Malgun Gothic" pitchFamily="34" charset="-127"/>
                <a:cs typeface="Arial" pitchFamily="34" charset="0"/>
              </a:rPr>
              <a:t>ImA. </a:t>
            </a:r>
            <a:r>
              <a:rPr lang="sl-SI" sz="700" dirty="0" smtClean="0">
                <a:latin typeface="Arial" pitchFamily="34" charset="0"/>
                <a:ea typeface="Malgun Gothic" pitchFamily="34" charset="-127"/>
                <a:cs typeface="Arial" pitchFamily="34" charset="0"/>
              </a:rPr>
              <a:t>Rang matrike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je enak </a:t>
            </a:r>
            <a:r>
              <a:rPr lang="sl-SI" sz="700" b="1" dirty="0" smtClean="0">
                <a:latin typeface="Arial" pitchFamily="34" charset="0"/>
                <a:ea typeface="Malgun Gothic" pitchFamily="34" charset="-127"/>
                <a:cs typeface="Arial" pitchFamily="34" charset="0"/>
              </a:rPr>
              <a:t>r </a:t>
            </a:r>
            <a:r>
              <a:rPr lang="sl-SI" sz="700" dirty="0">
                <a:latin typeface="Arial" pitchFamily="34" charset="0"/>
                <a:ea typeface="Malgun Gothic" pitchFamily="34" charset="-127"/>
                <a:cs typeface="Arial" pitchFamily="34" charset="0"/>
              </a:rPr>
              <a:t>oz. </a:t>
            </a:r>
            <a:r>
              <a:rPr lang="sl-SI" sz="700" b="1" dirty="0">
                <a:latin typeface="Arial" pitchFamily="34" charset="0"/>
                <a:ea typeface="Malgun Gothic" pitchFamily="34" charset="-127"/>
                <a:cs typeface="Arial" pitchFamily="34" charset="0"/>
              </a:rPr>
              <a:t>maksimalnemu</a:t>
            </a:r>
            <a:r>
              <a:rPr lang="sl-SI" sz="700" dirty="0">
                <a:latin typeface="Arial" pitchFamily="34" charset="0"/>
                <a:ea typeface="Malgun Gothic" pitchFamily="34" charset="-127"/>
                <a:cs typeface="Arial" pitchFamily="34" charset="0"/>
              </a:rPr>
              <a:t> š</a:t>
            </a:r>
            <a:r>
              <a:rPr lang="sl-SI" sz="700" dirty="0" smtClean="0">
                <a:latin typeface="Arial" pitchFamily="34" charset="0"/>
                <a:ea typeface="Malgun Gothic" pitchFamily="34" charset="-127"/>
                <a:cs typeface="Arial" pitchFamily="34" charset="0"/>
              </a:rPr>
              <a:t>tevilu linearno neodvisnih </a:t>
            </a:r>
            <a:r>
              <a:rPr lang="sl-SI" sz="700" dirty="0">
                <a:latin typeface="Arial" pitchFamily="34" charset="0"/>
                <a:ea typeface="Malgun Gothic" pitchFamily="34" charset="-127"/>
                <a:cs typeface="Arial" pitchFamily="34" charset="0"/>
              </a:rPr>
              <a:t>stolpcev matrike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a:t>
            </a:r>
            <a:endParaRPr lang="sl-SI" sz="700" b="1" dirty="0" smtClean="0">
              <a:latin typeface="Arial" pitchFamily="34" charset="0"/>
              <a:ea typeface="Malgun Gothic" pitchFamily="34" charset="-127"/>
              <a:cs typeface="Arial" pitchFamily="34" charset="0"/>
            </a:endParaRPr>
          </a:p>
        </p:txBody>
      </p:sp>
      <p:pic>
        <p:nvPicPr>
          <p:cNvPr id="2068" name="Picture 20"/>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4097154" y="3526195"/>
            <a:ext cx="2701424" cy="1517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2" name="Straight Arrow Connector 61"/>
          <p:cNvCxnSpPr/>
          <p:nvPr/>
        </p:nvCxnSpPr>
        <p:spPr>
          <a:xfrm>
            <a:off x="5733256" y="1643176"/>
            <a:ext cx="0" cy="1362922"/>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64" name="PoljeZBesedilom 2"/>
          <p:cNvSpPr txBox="1"/>
          <p:nvPr/>
        </p:nvSpPr>
        <p:spPr>
          <a:xfrm>
            <a:off x="5098139" y="2383415"/>
            <a:ext cx="1657451" cy="523220"/>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Linearni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ogrinjači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stolpcev</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matrike</a:t>
            </a:r>
            <a:r>
              <a:rPr lang="sl-SI" sz="700" dirty="0" smtClean="0">
                <a:latin typeface="Arial" pitchFamily="34" charset="0"/>
                <a:ea typeface="Malgun Gothic" pitchFamily="34" charset="-127"/>
                <a:cs typeface="Arial" pitchFamily="34" charset="0"/>
              </a:rPr>
              <a:t> A pravimo </a:t>
            </a:r>
            <a:r>
              <a:rPr lang="sl-SI" sz="700" b="1" dirty="0" smtClean="0">
                <a:latin typeface="Arial" pitchFamily="34" charset="0"/>
                <a:ea typeface="Malgun Gothic" pitchFamily="34" charset="-127"/>
                <a:cs typeface="Arial" pitchFamily="34" charset="0"/>
              </a:rPr>
              <a:t>stolpčni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prostor</a:t>
            </a:r>
            <a:r>
              <a:rPr lang="sl-SI" sz="700" dirty="0" smtClean="0">
                <a:latin typeface="Arial" pitchFamily="34" charset="0"/>
                <a:ea typeface="Malgun Gothic" pitchFamily="34" charset="-127"/>
                <a:cs typeface="Arial" pitchFamily="34" charset="0"/>
              </a:rPr>
              <a:t> matrike A in jo označimo z </a:t>
            </a:r>
            <a:r>
              <a:rPr lang="sl-SI" sz="700" b="1" dirty="0" smtClean="0">
                <a:latin typeface="Arial" pitchFamily="34" charset="0"/>
                <a:ea typeface="Malgun Gothic" pitchFamily="34" charset="-127"/>
                <a:cs typeface="Arial" pitchFamily="34" charset="0"/>
              </a:rPr>
              <a:t>ColA. </a:t>
            </a:r>
            <a:r>
              <a:rPr lang="sl-SI" sz="700" dirty="0" smtClean="0">
                <a:latin typeface="Arial" pitchFamily="34" charset="0"/>
                <a:ea typeface="Malgun Gothic" pitchFamily="34" charset="-127"/>
                <a:cs typeface="Arial" pitchFamily="34" charset="0"/>
              </a:rPr>
              <a:t>Dokazali smo da je </a:t>
            </a:r>
            <a:r>
              <a:rPr lang="sl-SI" sz="700" b="1" dirty="0" smtClean="0">
                <a:latin typeface="Arial" pitchFamily="34" charset="0"/>
                <a:ea typeface="Malgun Gothic" pitchFamily="34" charset="-127"/>
                <a:cs typeface="Arial" pitchFamily="34" charset="0"/>
              </a:rPr>
              <a:t>ImA</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ColA</a:t>
            </a:r>
            <a:endParaRPr lang="sl-SI" sz="700" b="1" dirty="0">
              <a:latin typeface="Arial" pitchFamily="34" charset="0"/>
              <a:ea typeface="Malgun Gothic" pitchFamily="34" charset="-127"/>
              <a:cs typeface="Arial" pitchFamily="34" charset="0"/>
            </a:endParaRPr>
          </a:p>
        </p:txBody>
      </p:sp>
      <p:sp>
        <p:nvSpPr>
          <p:cNvPr id="66" name="PoljeZBesedilom 2"/>
          <p:cNvSpPr txBox="1"/>
          <p:nvPr/>
        </p:nvSpPr>
        <p:spPr>
          <a:xfrm>
            <a:off x="5495163" y="1689230"/>
            <a:ext cx="1285346" cy="630942"/>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Linearni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ogrinjači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vrstic matrike</a:t>
            </a:r>
            <a:r>
              <a:rPr lang="sl-SI" sz="700" dirty="0" smtClean="0">
                <a:latin typeface="Arial" pitchFamily="34" charset="0"/>
                <a:ea typeface="Malgun Gothic" pitchFamily="34" charset="-127"/>
                <a:cs typeface="Arial" pitchFamily="34" charset="0"/>
              </a:rPr>
              <a:t> A pravimo </a:t>
            </a:r>
            <a:r>
              <a:rPr lang="sl-SI" sz="700" b="1" dirty="0" smtClean="0">
                <a:latin typeface="Arial" pitchFamily="34" charset="0"/>
                <a:ea typeface="Malgun Gothic" pitchFamily="34" charset="-127"/>
                <a:cs typeface="Arial" pitchFamily="34" charset="0"/>
              </a:rPr>
              <a:t>vrstični prostor</a:t>
            </a:r>
            <a:r>
              <a:rPr lang="sl-SI" sz="700" dirty="0" smtClean="0">
                <a:latin typeface="Arial" pitchFamily="34" charset="0"/>
                <a:ea typeface="Malgun Gothic" pitchFamily="34" charset="-127"/>
                <a:cs typeface="Arial" pitchFamily="34" charset="0"/>
              </a:rPr>
              <a:t> matrike A in jo označimo z </a:t>
            </a:r>
            <a:r>
              <a:rPr lang="sl-SI" sz="700" b="1" dirty="0" smtClean="0">
                <a:latin typeface="Arial" pitchFamily="34" charset="0"/>
                <a:ea typeface="Malgun Gothic" pitchFamily="34" charset="-127"/>
                <a:cs typeface="Arial" pitchFamily="34" charset="0"/>
              </a:rPr>
              <a:t>RowA </a:t>
            </a:r>
            <a:r>
              <a:rPr lang="sl-SI" sz="700" dirty="0" smtClean="0">
                <a:latin typeface="Arial" pitchFamily="34" charset="0"/>
                <a:ea typeface="Malgun Gothic" pitchFamily="34" charset="-127"/>
                <a:cs typeface="Arial" pitchFamily="34" charset="0"/>
              </a:rPr>
              <a:t>dobimo da </a:t>
            </a:r>
            <a:r>
              <a:rPr lang="sl-SI" sz="700" b="1" dirty="0" smtClean="0">
                <a:latin typeface="Arial" pitchFamily="34" charset="0"/>
                <a:ea typeface="Malgun Gothic" pitchFamily="34" charset="-127"/>
                <a:cs typeface="Arial" pitchFamily="34" charset="0"/>
              </a:rPr>
              <a:t>Transponiramo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ColA</a:t>
            </a:r>
            <a:endParaRPr lang="sl-SI" sz="700" b="1" dirty="0">
              <a:latin typeface="Arial" pitchFamily="34" charset="0"/>
              <a:ea typeface="Malgun Gothic" pitchFamily="34" charset="-127"/>
              <a:cs typeface="Arial" pitchFamily="34" charset="0"/>
            </a:endParaRPr>
          </a:p>
        </p:txBody>
      </p:sp>
      <p:sp>
        <p:nvSpPr>
          <p:cNvPr id="67" name="PoljeZBesedilom 2"/>
          <p:cNvSpPr txBox="1"/>
          <p:nvPr/>
        </p:nvSpPr>
        <p:spPr>
          <a:xfrm>
            <a:off x="188639" y="4736976"/>
            <a:ext cx="2852051" cy="1708160"/>
          </a:xfrm>
          <a:prstGeom prst="rect">
            <a:avLst/>
          </a:prstGeom>
          <a:solidFill>
            <a:schemeClr val="accent5">
              <a:lumMod val="40000"/>
              <a:lumOff val="60000"/>
            </a:schemeClr>
          </a:solidFill>
          <a:ln w="6350">
            <a:noFill/>
          </a:ln>
        </p:spPr>
        <p:txBody>
          <a:bodyPr wrap="square" rtlCol="0">
            <a:spAutoFit/>
          </a:bodyPr>
          <a:lstStyle/>
          <a:p>
            <a:pPr>
              <a:buSzPct val="110000"/>
            </a:pPr>
            <a:r>
              <a:rPr lang="sl-SI" sz="900" b="1" dirty="0" smtClean="0">
                <a:solidFill>
                  <a:srgbClr val="000622"/>
                </a:solidFill>
                <a:latin typeface="Arial" pitchFamily="34" charset="0"/>
                <a:ea typeface="Malgun Gothic" pitchFamily="34" charset="-127"/>
                <a:cs typeface="Arial" pitchFamily="34" charset="0"/>
              </a:rPr>
              <a:t>Ekvivalentnost matrik:</a:t>
            </a:r>
          </a:p>
          <a:p>
            <a:pPr marL="171450" indent="-171450">
              <a:buSzPct val="110000"/>
              <a:buFont typeface="Arial" pitchFamily="34" charset="0"/>
              <a:buChar char="→"/>
            </a:pPr>
            <a:r>
              <a:rPr lang="sl-SI" sz="800" b="1" dirty="0" smtClean="0">
                <a:solidFill>
                  <a:schemeClr val="tx2">
                    <a:lumMod val="75000"/>
                  </a:schemeClr>
                </a:solidFill>
                <a:latin typeface="Arial" pitchFamily="34" charset="0"/>
                <a:ea typeface="Malgun Gothic" pitchFamily="34" charset="-127"/>
                <a:cs typeface="Arial" pitchFamily="34" charset="0"/>
              </a:rPr>
              <a:t>stolpčna</a:t>
            </a:r>
            <a:r>
              <a:rPr lang="sl-SI" sz="800" dirty="0" smtClean="0">
                <a:latin typeface="Arial" pitchFamily="34" charset="0"/>
                <a:ea typeface="Malgun Gothic" pitchFamily="34" charset="-127"/>
                <a:cs typeface="Arial" pitchFamily="34" charset="0"/>
              </a:rPr>
              <a:t>: matriki A in B če dobimo </a:t>
            </a:r>
            <a:r>
              <a:rPr lang="sl-SI" sz="800" b="1" dirty="0" smtClean="0">
                <a:latin typeface="Arial" pitchFamily="34" charset="0"/>
                <a:ea typeface="Malgun Gothic" pitchFamily="34" charset="-127"/>
                <a:cs typeface="Arial" pitchFamily="34" charset="0"/>
              </a:rPr>
              <a:t>eno</a:t>
            </a:r>
            <a:r>
              <a:rPr lang="sl-SI" sz="800" dirty="0" smtClean="0">
                <a:latin typeface="Arial" pitchFamily="34" charset="0"/>
                <a:ea typeface="Malgun Gothic" pitchFamily="34" charset="-127"/>
                <a:cs typeface="Arial" pitchFamily="34" charset="0"/>
              </a:rPr>
              <a:t> iz </a:t>
            </a:r>
            <a:r>
              <a:rPr lang="sl-SI" sz="800" b="1" dirty="0" smtClean="0">
                <a:latin typeface="Arial" pitchFamily="34" charset="0"/>
                <a:ea typeface="Malgun Gothic" pitchFamily="34" charset="-127"/>
                <a:cs typeface="Arial" pitchFamily="34" charset="0"/>
              </a:rPr>
              <a:t>druge</a:t>
            </a:r>
            <a:r>
              <a:rPr lang="sl-SI" sz="800" dirty="0" smtClean="0">
                <a:latin typeface="Arial" pitchFamily="34" charset="0"/>
                <a:ea typeface="Malgun Gothic" pitchFamily="34" charset="-127"/>
                <a:cs typeface="Arial" pitchFamily="34" charset="0"/>
              </a:rPr>
              <a:t> s pomočjo elementarnih stolpčnih transformacij. Drugače če obstaja </a:t>
            </a:r>
            <a:r>
              <a:rPr lang="sl-SI" sz="800" b="1" dirty="0" smtClean="0">
                <a:latin typeface="Arial" pitchFamily="34" charset="0"/>
                <a:ea typeface="Malgun Gothic" pitchFamily="34" charset="-127"/>
                <a:cs typeface="Arial" pitchFamily="34" charset="0"/>
              </a:rPr>
              <a:t>obrnljiva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matrika</a:t>
            </a:r>
            <a:r>
              <a:rPr lang="sl-SI" sz="800" dirty="0" smtClean="0">
                <a:latin typeface="Arial" pitchFamily="34" charset="0"/>
                <a:ea typeface="Malgun Gothic" pitchFamily="34" charset="-127"/>
                <a:cs typeface="Arial" pitchFamily="34" charset="0"/>
              </a:rPr>
              <a:t> Q da veja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AQ  </a:t>
            </a: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solidFill>
                  <a:schemeClr val="tx2">
                    <a:lumMod val="75000"/>
                  </a:schemeClr>
                </a:solidFill>
                <a:latin typeface="Arial" pitchFamily="34" charset="0"/>
                <a:ea typeface="Malgun Gothic" pitchFamily="34" charset="-127"/>
                <a:cs typeface="Arial" pitchFamily="34" charset="0"/>
              </a:rPr>
              <a:t>vrstično</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matriki A in B če dobimo </a:t>
            </a:r>
            <a:r>
              <a:rPr lang="sl-SI" sz="800" b="1" dirty="0">
                <a:latin typeface="Arial" pitchFamily="34" charset="0"/>
                <a:ea typeface="Malgun Gothic" pitchFamily="34" charset="-127"/>
                <a:cs typeface="Arial" pitchFamily="34" charset="0"/>
              </a:rPr>
              <a:t>eno</a:t>
            </a:r>
            <a:r>
              <a:rPr lang="sl-SI" sz="800" dirty="0">
                <a:latin typeface="Arial" pitchFamily="34" charset="0"/>
                <a:ea typeface="Malgun Gothic" pitchFamily="34" charset="-127"/>
                <a:cs typeface="Arial" pitchFamily="34" charset="0"/>
              </a:rPr>
              <a:t> iz </a:t>
            </a:r>
            <a:r>
              <a:rPr lang="sl-SI" sz="800" b="1" dirty="0">
                <a:latin typeface="Arial" pitchFamily="34" charset="0"/>
                <a:ea typeface="Malgun Gothic" pitchFamily="34" charset="-127"/>
                <a:cs typeface="Arial" pitchFamily="34" charset="0"/>
              </a:rPr>
              <a:t>druge</a:t>
            </a:r>
            <a:r>
              <a:rPr lang="sl-SI" sz="800" dirty="0">
                <a:latin typeface="Arial" pitchFamily="34" charset="0"/>
                <a:ea typeface="Malgun Gothic" pitchFamily="34" charset="-127"/>
                <a:cs typeface="Arial" pitchFamily="34" charset="0"/>
              </a:rPr>
              <a:t> s pomočjo elementarnih </a:t>
            </a:r>
            <a:r>
              <a:rPr lang="sl-SI" sz="800" dirty="0" smtClean="0">
                <a:latin typeface="Arial" pitchFamily="34" charset="0"/>
                <a:ea typeface="Malgun Gothic" pitchFamily="34" charset="-127"/>
                <a:cs typeface="Arial" pitchFamily="34" charset="0"/>
              </a:rPr>
              <a:t>vrstičnih transformacij</a:t>
            </a:r>
            <a:r>
              <a:rPr lang="sl-SI" sz="800" dirty="0">
                <a:latin typeface="Arial" pitchFamily="34" charset="0"/>
                <a:ea typeface="Malgun Gothic" pitchFamily="34" charset="-127"/>
                <a:cs typeface="Arial" pitchFamily="34" charset="0"/>
              </a:rPr>
              <a:t>. Drugače če obstaja </a:t>
            </a:r>
            <a:r>
              <a:rPr lang="sl-SI" sz="800" b="1" dirty="0">
                <a:latin typeface="Arial" pitchFamily="34" charset="0"/>
                <a:ea typeface="Malgun Gothic" pitchFamily="34" charset="-127"/>
                <a:cs typeface="Arial" pitchFamily="34" charset="0"/>
              </a:rPr>
              <a:t>obrnljiva</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matrika</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P </a:t>
            </a:r>
            <a:r>
              <a:rPr lang="sl-SI" sz="800" dirty="0">
                <a:latin typeface="Arial" pitchFamily="34" charset="0"/>
                <a:ea typeface="Malgun Gothic" pitchFamily="34" charset="-127"/>
                <a:cs typeface="Arial" pitchFamily="34" charset="0"/>
              </a:rPr>
              <a:t>da veja </a:t>
            </a:r>
            <a:r>
              <a:rPr lang="sl-SI" sz="800" b="1" dirty="0">
                <a:latin typeface="Arial" pitchFamily="34" charset="0"/>
                <a:ea typeface="Malgun Gothic" pitchFamily="34" charset="-127"/>
                <a:cs typeface="Arial" pitchFamily="34" charset="0"/>
              </a:rPr>
              <a:t>B</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PA </a:t>
            </a: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solidFill>
                  <a:schemeClr val="tx2">
                    <a:lumMod val="75000"/>
                  </a:schemeClr>
                </a:solidFill>
                <a:latin typeface="Arial" pitchFamily="34" charset="0"/>
                <a:ea typeface="Malgun Gothic" pitchFamily="34" charset="-127"/>
                <a:cs typeface="Arial" pitchFamily="34" charset="0"/>
              </a:rPr>
              <a:t>ekvivalentni matriki</a:t>
            </a:r>
            <a:r>
              <a:rPr lang="sl-SI" sz="800" dirty="0" smtClean="0">
                <a:latin typeface="Arial" pitchFamily="34" charset="0"/>
                <a:ea typeface="Malgun Gothic" pitchFamily="34" charset="-127"/>
                <a:cs typeface="Arial" pitchFamily="34" charset="0"/>
              </a:rPr>
              <a:t>: ko obstajata obrnljivi matriki da velja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PAQ </a:t>
            </a:r>
            <a:r>
              <a:rPr lang="sl-SI" sz="800" dirty="0" smtClean="0">
                <a:latin typeface="Arial" pitchFamily="34" charset="0"/>
                <a:ea typeface="Malgun Gothic" pitchFamily="34" charset="-127"/>
                <a:cs typeface="Arial" pitchFamily="34" charset="0"/>
              </a:rPr>
              <a:t>torej lahko uporabljamo vrstične in stolpčne transformacije. Natanko tedaj ko imata </a:t>
            </a:r>
            <a:r>
              <a:rPr lang="sl-SI" sz="800" b="1" dirty="0" smtClean="0">
                <a:latin typeface="Arial" pitchFamily="34" charset="0"/>
                <a:ea typeface="Malgun Gothic" pitchFamily="34" charset="-127"/>
                <a:cs typeface="Arial" pitchFamily="34" charset="0"/>
              </a:rPr>
              <a:t>enak</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rang</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enako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velikost</a:t>
            </a:r>
            <a:endParaRPr lang="sl-SI" sz="800" b="1" dirty="0">
              <a:latin typeface="Arial" pitchFamily="34" charset="0"/>
              <a:ea typeface="Malgun Gothic" pitchFamily="34" charset="-127"/>
              <a:cs typeface="Arial" pitchFamily="34" charset="0"/>
            </a:endParaRPr>
          </a:p>
        </p:txBody>
      </p:sp>
      <p:sp>
        <p:nvSpPr>
          <p:cNvPr id="68" name="PoljeZBesedilom 2"/>
          <p:cNvSpPr txBox="1"/>
          <p:nvPr/>
        </p:nvSpPr>
        <p:spPr>
          <a:xfrm>
            <a:off x="2851584" y="4298307"/>
            <a:ext cx="1441511"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naj bosta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B </a:t>
            </a:r>
            <a:endParaRPr lang="sl-SI" sz="800" b="1" dirty="0">
              <a:latin typeface="Arial" pitchFamily="34" charset="0"/>
              <a:ea typeface="Malgun Gothic" pitchFamily="34" charset="-127"/>
              <a:cs typeface="Arial" pitchFamily="34" charset="0"/>
            </a:endParaRPr>
          </a:p>
          <a:p>
            <a:pPr>
              <a:buSzPct val="110000"/>
            </a:pP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matriki nad poljem </a:t>
            </a:r>
            <a:r>
              <a:rPr lang="sl-SI" sz="800" b="1" dirty="0" smtClean="0">
                <a:latin typeface="Arial" pitchFamily="34" charset="0"/>
                <a:ea typeface="Malgun Gothic" pitchFamily="34" charset="-127"/>
                <a:cs typeface="Arial" pitchFamily="34" charset="0"/>
              </a:rPr>
              <a:t>F </a:t>
            </a:r>
            <a:endParaRPr lang="sl-SI" sz="800" b="1" dirty="0">
              <a:latin typeface="Arial" pitchFamily="34" charset="0"/>
              <a:cs typeface="Arial" pitchFamily="34" charset="0"/>
            </a:endParaRPr>
          </a:p>
        </p:txBody>
      </p:sp>
      <p:sp>
        <p:nvSpPr>
          <p:cNvPr id="69" name="PoljeZBesedilom 2"/>
          <p:cNvSpPr txBox="1"/>
          <p:nvPr/>
        </p:nvSpPr>
        <p:spPr>
          <a:xfrm>
            <a:off x="3080356" y="4639448"/>
            <a:ext cx="1428764" cy="1692771"/>
          </a:xfrm>
          <a:prstGeom prst="rect">
            <a:avLst/>
          </a:prstGeom>
          <a:solidFill>
            <a:srgbClr val="FDA683"/>
          </a:solidFill>
          <a:ln w="6350">
            <a:solidFill>
              <a:schemeClr val="tx1"/>
            </a:solidFill>
          </a:ln>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sta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stolpčno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ekvivalentni</a:t>
            </a:r>
            <a:r>
              <a:rPr lang="sl-SI" sz="800" dirty="0" smtClean="0">
                <a:latin typeface="Arial" pitchFamily="34" charset="0"/>
                <a:ea typeface="Malgun Gothic" pitchFamily="34" charset="-127"/>
                <a:cs typeface="Arial" pitchFamily="34" charset="0"/>
              </a:rPr>
              <a:t> potem imata enak stolpčni </a:t>
            </a:r>
            <a:r>
              <a:rPr lang="sl-SI" sz="800" b="1" dirty="0" smtClean="0">
                <a:latin typeface="Arial" pitchFamily="34" charset="0"/>
                <a:ea typeface="Malgun Gothic" pitchFamily="34" charset="-127"/>
                <a:cs typeface="Arial" pitchFamily="34" charset="0"/>
              </a:rPr>
              <a:t>prostor</a:t>
            </a:r>
            <a:r>
              <a:rPr lang="sl-SI" sz="800" dirty="0" smtClean="0">
                <a:latin typeface="Arial" pitchFamily="34" charset="0"/>
                <a:ea typeface="Malgun Gothic" pitchFamily="34" charset="-127"/>
                <a:cs typeface="Arial" pitchFamily="34" charset="0"/>
              </a:rPr>
              <a:t>, enako </a:t>
            </a:r>
            <a:r>
              <a:rPr lang="sl-SI" sz="800" b="1" dirty="0" smtClean="0">
                <a:latin typeface="Arial" pitchFamily="34" charset="0"/>
                <a:ea typeface="Malgun Gothic" pitchFamily="34" charset="-127"/>
                <a:cs typeface="Arial" pitchFamily="34" charset="0"/>
              </a:rPr>
              <a:t>sliko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enak</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rang</a:t>
            </a:r>
            <a:r>
              <a:rPr lang="sl-SI" sz="800" dirty="0" smtClean="0">
                <a:latin typeface="Arial" pitchFamily="34" charset="0"/>
                <a:ea typeface="Malgun Gothic" pitchFamily="34" charset="-127"/>
                <a:cs typeface="Arial" pitchFamily="34" charset="0"/>
              </a:rPr>
              <a:t> in enako </a:t>
            </a:r>
            <a:r>
              <a:rPr lang="sl-SI" sz="800" b="1" dirty="0" smtClean="0">
                <a:latin typeface="Arial" pitchFamily="34" charset="0"/>
                <a:ea typeface="Malgun Gothic" pitchFamily="34" charset="-127"/>
                <a:cs typeface="Arial" pitchFamily="34" charset="0"/>
              </a:rPr>
              <a:t>ničnost</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če sta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in </a:t>
            </a:r>
            <a:r>
              <a:rPr lang="sl-SI" sz="800" b="1" dirty="0">
                <a:latin typeface="Arial" pitchFamily="34" charset="0"/>
                <a:ea typeface="Malgun Gothic" pitchFamily="34" charset="-127"/>
                <a:cs typeface="Arial" pitchFamily="34" charset="0"/>
              </a:rPr>
              <a:t>B</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vrstično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ekvivalentni</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potem imata enak </a:t>
            </a:r>
            <a:r>
              <a:rPr lang="sl-SI" sz="800" dirty="0" smtClean="0">
                <a:latin typeface="Arial" pitchFamily="34" charset="0"/>
                <a:ea typeface="Malgun Gothic" pitchFamily="34" charset="-127"/>
                <a:cs typeface="Arial" pitchFamily="34" charset="0"/>
              </a:rPr>
              <a:t>vrstični </a:t>
            </a:r>
            <a:r>
              <a:rPr lang="sl-SI" sz="800" b="1" dirty="0" smtClean="0">
                <a:latin typeface="Arial" pitchFamily="34" charset="0"/>
                <a:ea typeface="Malgun Gothic" pitchFamily="34" charset="-127"/>
                <a:cs typeface="Arial" pitchFamily="34" charset="0"/>
              </a:rPr>
              <a:t>prostor</a:t>
            </a:r>
            <a:r>
              <a:rPr lang="sl-SI" sz="800" dirty="0">
                <a:latin typeface="Arial" pitchFamily="34" charset="0"/>
                <a:ea typeface="Malgun Gothic" pitchFamily="34" charset="-127"/>
                <a:cs typeface="Arial" pitchFamily="34" charset="0"/>
              </a:rPr>
              <a:t>, enako </a:t>
            </a:r>
            <a:r>
              <a:rPr lang="sl-SI" sz="800" b="1" dirty="0" smtClean="0">
                <a:latin typeface="Arial" pitchFamily="34" charset="0"/>
                <a:ea typeface="Malgun Gothic" pitchFamily="34" charset="-127"/>
                <a:cs typeface="Arial" pitchFamily="34" charset="0"/>
              </a:rPr>
              <a:t>jedro</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enak </a:t>
            </a:r>
            <a:r>
              <a:rPr lang="sl-SI" sz="800" b="1" dirty="0">
                <a:latin typeface="Arial" pitchFamily="34" charset="0"/>
                <a:ea typeface="Malgun Gothic" pitchFamily="34" charset="-127"/>
                <a:cs typeface="Arial" pitchFamily="34" charset="0"/>
              </a:rPr>
              <a:t>rang</a:t>
            </a:r>
            <a:r>
              <a:rPr lang="sl-SI" sz="800" dirty="0">
                <a:latin typeface="Arial" pitchFamily="34" charset="0"/>
                <a:ea typeface="Malgun Gothic" pitchFamily="34" charset="-127"/>
                <a:cs typeface="Arial" pitchFamily="34" charset="0"/>
              </a:rPr>
              <a:t> in enako </a:t>
            </a:r>
            <a:r>
              <a:rPr lang="sl-SI" sz="800" b="1" dirty="0" smtClean="0">
                <a:latin typeface="Arial" pitchFamily="34" charset="0"/>
                <a:ea typeface="Malgun Gothic" pitchFamily="34" charset="-127"/>
                <a:cs typeface="Arial" pitchFamily="34" charset="0"/>
              </a:rPr>
              <a:t>ničnost</a:t>
            </a:r>
            <a:endParaRPr lang="sl-SI" sz="800" b="1" dirty="0">
              <a:latin typeface="Arial" pitchFamily="34" charset="0"/>
              <a:ea typeface="Malgun Gothic" pitchFamily="34" charset="-127"/>
              <a:cs typeface="Arial" pitchFamily="34" charset="0"/>
            </a:endParaRPr>
          </a:p>
        </p:txBody>
      </p:sp>
      <p:grpSp>
        <p:nvGrpSpPr>
          <p:cNvPr id="30" name="Group 29"/>
          <p:cNvGrpSpPr/>
          <p:nvPr/>
        </p:nvGrpSpPr>
        <p:grpSpPr>
          <a:xfrm>
            <a:off x="170492" y="6580504"/>
            <a:ext cx="2600282" cy="1508105"/>
            <a:chOff x="179301" y="5961112"/>
            <a:chExt cx="2600282" cy="1508105"/>
          </a:xfrm>
        </p:grpSpPr>
        <p:sp>
          <p:nvSpPr>
            <p:cNvPr id="70" name="PoljeZBesedilom 2"/>
            <p:cNvSpPr txBox="1"/>
            <p:nvPr/>
          </p:nvSpPr>
          <p:spPr>
            <a:xfrm>
              <a:off x="179301" y="5961112"/>
              <a:ext cx="2600282" cy="1508105"/>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2069" name="Picture 21"/>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237016" y="6149513"/>
              <a:ext cx="2488562" cy="1288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049" name="Group 2048"/>
          <p:cNvGrpSpPr/>
          <p:nvPr/>
        </p:nvGrpSpPr>
        <p:grpSpPr>
          <a:xfrm>
            <a:off x="2851584" y="6379387"/>
            <a:ext cx="1382953" cy="846386"/>
            <a:chOff x="2851584" y="6336531"/>
            <a:chExt cx="1382953" cy="846386"/>
          </a:xfrm>
        </p:grpSpPr>
        <p:sp>
          <p:nvSpPr>
            <p:cNvPr id="73" name="PoljeZBesedilom 2"/>
            <p:cNvSpPr txBox="1"/>
            <p:nvPr/>
          </p:nvSpPr>
          <p:spPr>
            <a:xfrm>
              <a:off x="2851584" y="6336531"/>
              <a:ext cx="1382953" cy="846386"/>
            </a:xfrm>
            <a:prstGeom prst="rect">
              <a:avLst/>
            </a:prstGeom>
            <a:solidFill>
              <a:schemeClr val="bg1"/>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Z</a:t>
              </a:r>
              <a:r>
                <a:rPr lang="sl-SI" sz="700" dirty="0" smtClean="0">
                  <a:latin typeface="Arial" pitchFamily="34" charset="0"/>
                  <a:ea typeface="Malgun Gothic" pitchFamily="34" charset="-127"/>
                  <a:cs typeface="Arial" pitchFamily="34" charset="0"/>
                </a:rPr>
                <a:t>veza med </a:t>
              </a:r>
              <a:r>
                <a:rPr lang="sl-SI" sz="700" b="1" dirty="0" smtClean="0">
                  <a:latin typeface="Arial" pitchFamily="34" charset="0"/>
                  <a:ea typeface="Malgun Gothic" pitchFamily="34" charset="-127"/>
                  <a:cs typeface="Arial" pitchFamily="34" charset="0"/>
                </a:rPr>
                <a:t>KerA</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RowA</a:t>
              </a:r>
              <a:r>
                <a:rPr lang="sl-SI" sz="700" dirty="0" smtClean="0">
                  <a:latin typeface="Arial" pitchFamily="34" charset="0"/>
                  <a:ea typeface="Malgun Gothic" pitchFamily="34" charset="-127"/>
                  <a:cs typeface="Arial" pitchFamily="34" charset="0"/>
                </a:rPr>
                <a:t>: vektor iz </a:t>
              </a:r>
              <a:r>
                <a:rPr lang="sl-SI" sz="700" b="1" dirty="0" smtClean="0">
                  <a:latin typeface="Arial" pitchFamily="34" charset="0"/>
                  <a:ea typeface="Malgun Gothic" pitchFamily="34" charset="-127"/>
                  <a:cs typeface="Arial" pitchFamily="34" charset="0"/>
                </a:rPr>
                <a:t>F</a:t>
              </a:r>
              <a:r>
                <a:rPr lang="sl-SI" sz="900" b="1" baseline="30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je v </a:t>
              </a:r>
              <a:r>
                <a:rPr lang="sl-SI" sz="700" b="1" dirty="0" smtClean="0">
                  <a:latin typeface="Arial" pitchFamily="34" charset="0"/>
                  <a:ea typeface="Malgun Gothic" pitchFamily="34" charset="-127"/>
                  <a:cs typeface="Arial" pitchFamily="34" charset="0"/>
                </a:rPr>
                <a:t>KerA</a:t>
              </a:r>
              <a:r>
                <a:rPr lang="sl-SI" sz="700" dirty="0" smtClean="0">
                  <a:latin typeface="Arial" pitchFamily="34" charset="0"/>
                  <a:ea typeface="Malgun Gothic" pitchFamily="34" charset="-127"/>
                  <a:cs typeface="Arial" pitchFamily="34" charset="0"/>
                </a:rPr>
                <a:t> natanko ko je </a:t>
              </a:r>
              <a:r>
                <a:rPr lang="sl-SI" sz="700" b="1" dirty="0" smtClean="0">
                  <a:latin typeface="Arial" pitchFamily="34" charset="0"/>
                  <a:ea typeface="Malgun Gothic" pitchFamily="34" charset="-127"/>
                  <a:cs typeface="Arial" pitchFamily="34" charset="0"/>
                </a:rPr>
                <a:t>pravokoten</a:t>
              </a:r>
              <a:r>
                <a:rPr lang="sl-SI" sz="700" dirty="0" smtClean="0">
                  <a:latin typeface="Arial" pitchFamily="34" charset="0"/>
                  <a:ea typeface="Malgun Gothic" pitchFamily="34" charset="-127"/>
                  <a:cs typeface="Arial" pitchFamily="34" charset="0"/>
                </a:rPr>
                <a:t> na vse </a:t>
              </a:r>
              <a:r>
                <a:rPr lang="sl-SI" sz="700" b="1" dirty="0" smtClean="0">
                  <a:latin typeface="Arial" pitchFamily="34" charset="0"/>
                  <a:ea typeface="Malgun Gothic" pitchFamily="34" charset="-127"/>
                  <a:cs typeface="Arial" pitchFamily="34" charset="0"/>
                </a:rPr>
                <a:t>vrstice</a:t>
              </a:r>
              <a:r>
                <a:rPr lang="sl-SI" sz="700" dirty="0" smtClean="0">
                  <a:latin typeface="Arial" pitchFamily="34" charset="0"/>
                  <a:ea typeface="Malgun Gothic" pitchFamily="34" charset="-127"/>
                  <a:cs typeface="Arial" pitchFamily="34" charset="0"/>
                </a:rPr>
                <a:t> matrike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torej ko je </a:t>
              </a:r>
              <a:r>
                <a:rPr lang="sl-SI" sz="700" b="1" dirty="0" smtClean="0">
                  <a:latin typeface="Arial" pitchFamily="34" charset="0"/>
                  <a:ea typeface="Malgun Gothic" pitchFamily="34" charset="-127"/>
                  <a:cs typeface="Arial" pitchFamily="34" charset="0"/>
                </a:rPr>
                <a:t>pravokoten</a:t>
              </a:r>
              <a:r>
                <a:rPr lang="sl-SI" sz="700" dirty="0" smtClean="0">
                  <a:latin typeface="Arial" pitchFamily="34" charset="0"/>
                  <a:ea typeface="Malgun Gothic" pitchFamily="34" charset="-127"/>
                  <a:cs typeface="Arial" pitchFamily="34" charset="0"/>
                </a:rPr>
                <a:t> na </a:t>
              </a:r>
              <a:r>
                <a:rPr lang="sl-SI" sz="700" b="1" dirty="0" smtClean="0">
                  <a:latin typeface="Arial" pitchFamily="34" charset="0"/>
                  <a:ea typeface="Malgun Gothic" pitchFamily="34" charset="-127"/>
                  <a:cs typeface="Arial" pitchFamily="34" charset="0"/>
                </a:rPr>
                <a:t>RowA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KerA</a:t>
              </a:r>
              <a:r>
                <a:rPr lang="sl-SI" sz="700" dirty="0" smtClean="0">
                  <a:latin typeface="Arial" pitchFamily="34" charset="0"/>
                  <a:ea typeface="Malgun Gothic" pitchFamily="34" charset="-127"/>
                  <a:cs typeface="Arial" pitchFamily="34" charset="0"/>
                </a:rPr>
                <a:t> je </a:t>
              </a:r>
              <a:r>
                <a:rPr lang="sl-SI" sz="700" b="1" dirty="0" smtClean="0">
                  <a:latin typeface="Arial" pitchFamily="34" charset="0"/>
                  <a:ea typeface="Malgun Gothic" pitchFamily="34" charset="-127"/>
                  <a:cs typeface="Arial" pitchFamily="34" charset="0"/>
                </a:rPr>
                <a:t>ortogonalni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komplement </a:t>
              </a:r>
            </a:p>
            <a:p>
              <a:pPr>
                <a:buSzPct val="110000"/>
              </a:pPr>
              <a:r>
                <a:rPr lang="sl-SI" sz="700" dirty="0" smtClean="0">
                  <a:latin typeface="Arial" pitchFamily="34" charset="0"/>
                  <a:ea typeface="Malgun Gothic" pitchFamily="34" charset="-127"/>
                  <a:cs typeface="Arial" pitchFamily="34" charset="0"/>
                </a:rPr>
                <a:t>  </a:t>
              </a:r>
              <a:endParaRPr lang="sl-SI" sz="700" dirty="0">
                <a:latin typeface="Arial" pitchFamily="34" charset="0"/>
                <a:ea typeface="Malgun Gothic" pitchFamily="34" charset="-127"/>
                <a:cs typeface="Arial" pitchFamily="34" charset="0"/>
              </a:endParaRPr>
            </a:p>
          </p:txBody>
        </p:sp>
        <p:pic>
          <p:nvPicPr>
            <p:cNvPr id="2070" name="Picture 22"/>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12563" y="7023733"/>
              <a:ext cx="740875" cy="1234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074" name="Group 2073"/>
          <p:cNvGrpSpPr/>
          <p:nvPr/>
        </p:nvGrpSpPr>
        <p:grpSpPr>
          <a:xfrm>
            <a:off x="179301" y="8121353"/>
            <a:ext cx="2401521" cy="969496"/>
            <a:chOff x="145236" y="8121353"/>
            <a:chExt cx="2401521" cy="969496"/>
          </a:xfrm>
        </p:grpSpPr>
        <p:sp>
          <p:nvSpPr>
            <p:cNvPr id="76" name="PoljeZBesedilom 2"/>
            <p:cNvSpPr txBox="1"/>
            <p:nvPr/>
          </p:nvSpPr>
          <p:spPr>
            <a:xfrm>
              <a:off x="145236" y="8121353"/>
              <a:ext cx="2401521" cy="96949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2071" name="Picture 23"/>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188639" y="8337376"/>
              <a:ext cx="2301638" cy="720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79" name="PoljeZBesedilom 2"/>
          <p:cNvSpPr txBox="1"/>
          <p:nvPr/>
        </p:nvSpPr>
        <p:spPr>
          <a:xfrm>
            <a:off x="4869160" y="4567699"/>
            <a:ext cx="1584176"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vsaka matrika </a:t>
            </a:r>
            <a:r>
              <a:rPr lang="sl-SI" sz="800" b="1" dirty="0" smtClean="0">
                <a:latin typeface="Arial" pitchFamily="34" charset="0"/>
                <a:ea typeface="Malgun Gothic" pitchFamily="34" charset="-127"/>
                <a:cs typeface="Arial" pitchFamily="34" charset="0"/>
              </a:rPr>
              <a:t>ranga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t>
            </a:r>
            <a:r>
              <a:rPr lang="sl-SI" sz="800" dirty="0" smtClean="0">
                <a:latin typeface="Arial" pitchFamily="34" charset="0"/>
                <a:ea typeface="Malgun Gothic" pitchFamily="34" charset="-127"/>
                <a:cs typeface="Arial" pitchFamily="34" charset="0"/>
              </a:rPr>
              <a:t> je ekvivalentna matriki </a:t>
            </a:r>
            <a:endParaRPr lang="sl-SI" sz="800" dirty="0">
              <a:latin typeface="Arial" pitchFamily="34" charset="0"/>
              <a:cs typeface="Arial" pitchFamily="34" charset="0"/>
            </a:endParaRPr>
          </a:p>
        </p:txBody>
      </p:sp>
      <p:pic>
        <p:nvPicPr>
          <p:cNvPr id="2072" name="Picture 24"/>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6367322" y="4590281"/>
            <a:ext cx="422703" cy="2852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048" name="Group 2047"/>
          <p:cNvGrpSpPr/>
          <p:nvPr/>
        </p:nvGrpSpPr>
        <p:grpSpPr>
          <a:xfrm>
            <a:off x="4404894" y="4977310"/>
            <a:ext cx="2401521" cy="1215717"/>
            <a:chOff x="4509120" y="6511151"/>
            <a:chExt cx="2401521" cy="1215717"/>
          </a:xfrm>
        </p:grpSpPr>
        <p:sp>
          <p:nvSpPr>
            <p:cNvPr id="81" name="PoljeZBesedilom 2"/>
            <p:cNvSpPr txBox="1"/>
            <p:nvPr/>
          </p:nvSpPr>
          <p:spPr>
            <a:xfrm>
              <a:off x="4509120" y="6511151"/>
              <a:ext cx="2401521" cy="1215717"/>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endParaRPr lang="sl-SI" sz="700"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2073" name="Picture 25"/>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4567131" y="6705532"/>
              <a:ext cx="2290869" cy="10019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87" name="PoljeZBesedilom 2"/>
          <p:cNvSpPr txBox="1"/>
          <p:nvPr/>
        </p:nvSpPr>
        <p:spPr>
          <a:xfrm>
            <a:off x="4299049" y="6279360"/>
            <a:ext cx="2340509"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Računsko: matriko s pomočjo </a:t>
            </a:r>
            <a:r>
              <a:rPr lang="sl-SI" sz="700" b="1" dirty="0" smtClean="0">
                <a:latin typeface="Arial" pitchFamily="34" charset="0"/>
                <a:ea typeface="Malgun Gothic" pitchFamily="34" charset="-127"/>
                <a:cs typeface="Arial" pitchFamily="34" charset="0"/>
              </a:rPr>
              <a:t>elementarnih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vrstičnih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transformacij</a:t>
            </a:r>
            <a:r>
              <a:rPr lang="sl-SI" sz="700" dirty="0" smtClean="0">
                <a:latin typeface="Arial" pitchFamily="34" charset="0"/>
                <a:ea typeface="Malgun Gothic" pitchFamily="34" charset="-127"/>
                <a:cs typeface="Arial" pitchFamily="34" charset="0"/>
              </a:rPr>
              <a:t> prevedemo v </a:t>
            </a:r>
            <a:r>
              <a:rPr lang="sl-SI" sz="700" b="1" dirty="0" smtClean="0">
                <a:latin typeface="Arial" pitchFamily="34" charset="0"/>
                <a:ea typeface="Malgun Gothic" pitchFamily="34" charset="-127"/>
                <a:cs typeface="Arial" pitchFamily="34" charset="0"/>
              </a:rPr>
              <a:t>reducirano</a:t>
            </a:r>
            <a:r>
              <a:rPr lang="sl-SI" sz="700" dirty="0" smtClean="0">
                <a:latin typeface="Arial" pitchFamily="34" charset="0"/>
                <a:ea typeface="Malgun Gothic" pitchFamily="34" charset="-127"/>
                <a:cs typeface="Arial" pitchFamily="34" charset="0"/>
              </a:rPr>
              <a:t> stolpčno formo </a:t>
            </a:r>
            <a:r>
              <a:rPr lang="sl-SI" sz="700" b="1" dirty="0" smtClean="0">
                <a:latin typeface="Arial" pitchFamily="34" charset="0"/>
                <a:ea typeface="Malgun Gothic" pitchFamily="34" charset="-127"/>
                <a:cs typeface="Arial" pitchFamily="34" charset="0"/>
              </a:rPr>
              <a:t>R</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Potem matriko R </a:t>
            </a:r>
            <a:r>
              <a:rPr lang="sl-SI" sz="700" dirty="0" smtClean="0">
                <a:latin typeface="Arial" pitchFamily="34" charset="0"/>
                <a:ea typeface="Malgun Gothic" pitchFamily="34" charset="-127"/>
                <a:cs typeface="Arial" pitchFamily="34" charset="0"/>
              </a:rPr>
              <a:t>pomočjo </a:t>
            </a:r>
            <a:r>
              <a:rPr lang="sl-SI" sz="700" b="1" dirty="0">
                <a:latin typeface="Arial" pitchFamily="34" charset="0"/>
                <a:ea typeface="Malgun Gothic" pitchFamily="34" charset="-127"/>
                <a:cs typeface="Arial" pitchFamily="34" charset="0"/>
              </a:rPr>
              <a:t>elementarnih</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stolp</a:t>
            </a:r>
            <a:r>
              <a:rPr lang="sl-SI" sz="700" b="1" dirty="0">
                <a:latin typeface="Arial" pitchFamily="34" charset="0"/>
                <a:ea typeface="Malgun Gothic" pitchFamily="34" charset="-127"/>
                <a:cs typeface="Arial" pitchFamily="34" charset="0"/>
              </a:rPr>
              <a:t>č</a:t>
            </a:r>
            <a:r>
              <a:rPr lang="sl-SI" sz="700" b="1" dirty="0" smtClean="0">
                <a:latin typeface="Arial" pitchFamily="34" charset="0"/>
                <a:ea typeface="Malgun Gothic" pitchFamily="34" charset="-127"/>
                <a:cs typeface="Arial" pitchFamily="34" charset="0"/>
              </a:rPr>
              <a:t>nih</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transformacij</a:t>
            </a:r>
            <a:r>
              <a:rPr lang="sl-SI" sz="700" dirty="0">
                <a:latin typeface="Arial" pitchFamily="34" charset="0"/>
                <a:ea typeface="Malgun Gothic" pitchFamily="34" charset="-127"/>
                <a:cs typeface="Arial" pitchFamily="34" charset="0"/>
              </a:rPr>
              <a:t> prevedemo v </a:t>
            </a:r>
            <a:r>
              <a:rPr lang="sl-SI" sz="700" b="1" dirty="0">
                <a:latin typeface="Arial" pitchFamily="34" charset="0"/>
                <a:ea typeface="Malgun Gothic" pitchFamily="34" charset="-127"/>
                <a:cs typeface="Arial" pitchFamily="34" charset="0"/>
              </a:rPr>
              <a:t>ž</a:t>
            </a:r>
            <a:r>
              <a:rPr lang="sl-SI" sz="700" b="1" dirty="0" smtClean="0">
                <a:latin typeface="Arial" pitchFamily="34" charset="0"/>
                <a:ea typeface="Malgun Gothic" pitchFamily="34" charset="-127"/>
                <a:cs typeface="Arial" pitchFamily="34" charset="0"/>
              </a:rPr>
              <a:t>eleno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obliko</a:t>
            </a:r>
            <a:endParaRPr lang="sl-SI" sz="700" b="1" dirty="0">
              <a:latin typeface="Arial" pitchFamily="34" charset="0"/>
              <a:ea typeface="Malgun Gothic" pitchFamily="34" charset="-127"/>
              <a:cs typeface="Arial" pitchFamily="34" charset="0"/>
            </a:endParaRPr>
          </a:p>
        </p:txBody>
      </p:sp>
      <p:sp>
        <p:nvSpPr>
          <p:cNvPr id="91" name="PoljeZBesedilom 2"/>
          <p:cNvSpPr txBox="1"/>
          <p:nvPr/>
        </p:nvSpPr>
        <p:spPr>
          <a:xfrm>
            <a:off x="179301" y="9193630"/>
            <a:ext cx="3908516" cy="523220"/>
          </a:xfrm>
          <a:prstGeom prst="rect">
            <a:avLst/>
          </a:prstGeom>
          <a:solidFill>
            <a:srgbClr val="FDFBB3"/>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R</a:t>
            </a:r>
            <a:r>
              <a:rPr lang="sl-SI" sz="700" dirty="0" smtClean="0">
                <a:latin typeface="Arial" pitchFamily="34" charset="0"/>
                <a:ea typeface="Malgun Gothic" pitchFamily="34" charset="-127"/>
                <a:cs typeface="Arial" pitchFamily="34" charset="0"/>
              </a:rPr>
              <a:t>ecimo da sta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ekvivalentni</a:t>
            </a:r>
            <a:r>
              <a:rPr lang="sl-SI" sz="700" dirty="0" smtClean="0">
                <a:latin typeface="Arial" pitchFamily="34" charset="0"/>
                <a:ea typeface="Malgun Gothic" pitchFamily="34" charset="-127"/>
                <a:cs typeface="Arial" pitchFamily="34" charset="0"/>
              </a:rPr>
              <a:t> matriki</a:t>
            </a:r>
            <a:r>
              <a:rPr lang="sl-SI" sz="700" dirty="0">
                <a:latin typeface="Arial" pitchFamily="34" charset="0"/>
                <a:ea typeface="Malgun Gothic" pitchFamily="34" charset="-127"/>
                <a:cs typeface="Arial" pitchFamily="34" charset="0"/>
              </a:rPr>
              <a:t>. Potem obstajata </a:t>
            </a:r>
            <a:r>
              <a:rPr lang="sl-SI" sz="700" dirty="0" smtClean="0">
                <a:latin typeface="Arial" pitchFamily="34" charset="0"/>
                <a:ea typeface="Malgun Gothic" pitchFamily="34" charset="-127"/>
                <a:cs typeface="Arial" pitchFamily="34" charset="0"/>
              </a:rPr>
              <a:t>taki obrnljivi </a:t>
            </a:r>
            <a:r>
              <a:rPr lang="sl-SI" sz="700" dirty="0">
                <a:latin typeface="Arial" pitchFamily="34" charset="0"/>
                <a:ea typeface="Malgun Gothic" pitchFamily="34" charset="-127"/>
                <a:cs typeface="Arial" pitchFamily="34" charset="0"/>
              </a:rPr>
              <a:t>matriki </a:t>
            </a:r>
            <a:r>
              <a:rPr lang="sl-SI" sz="700" b="1" dirty="0">
                <a:latin typeface="Arial" pitchFamily="34" charset="0"/>
                <a:ea typeface="Malgun Gothic" pitchFamily="34" charset="-127"/>
                <a:cs typeface="Arial" pitchFamily="34" charset="0"/>
              </a:rPr>
              <a:t>P</a:t>
            </a:r>
            <a:r>
              <a:rPr lang="sl-SI" sz="700" dirty="0">
                <a:latin typeface="Arial" pitchFamily="34" charset="0"/>
                <a:ea typeface="Malgun Gothic" pitchFamily="34" charset="-127"/>
                <a:cs typeface="Arial" pitchFamily="34" charset="0"/>
              </a:rPr>
              <a:t> in </a:t>
            </a:r>
            <a:r>
              <a:rPr lang="sl-SI" sz="700" b="1" dirty="0">
                <a:latin typeface="Arial" pitchFamily="34" charset="0"/>
                <a:ea typeface="Malgun Gothic" pitchFamily="34" charset="-127"/>
                <a:cs typeface="Arial" pitchFamily="34" charset="0"/>
              </a:rPr>
              <a:t>Q</a:t>
            </a:r>
            <a:r>
              <a:rPr lang="sl-SI" sz="700" dirty="0">
                <a:latin typeface="Arial" pitchFamily="34" charset="0"/>
                <a:ea typeface="Malgun Gothic" pitchFamily="34" charset="-127"/>
                <a:cs typeface="Arial" pitchFamily="34" charset="0"/>
              </a:rPr>
              <a:t>, da velja </a:t>
            </a:r>
            <a:r>
              <a:rPr lang="sl-SI" sz="700" b="1" dirty="0">
                <a:latin typeface="Arial" pitchFamily="34" charset="0"/>
                <a:ea typeface="Malgun Gothic" pitchFamily="34" charset="-127"/>
                <a:cs typeface="Arial" pitchFamily="34" charset="0"/>
              </a:rPr>
              <a:t>B</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PAQ. </a:t>
            </a:r>
            <a:r>
              <a:rPr lang="sl-SI" sz="700" dirty="0">
                <a:latin typeface="Arial" pitchFamily="34" charset="0"/>
                <a:ea typeface="Malgun Gothic" pitchFamily="34" charset="-127"/>
                <a:cs typeface="Arial" pitchFamily="34" charset="0"/>
              </a:rPr>
              <a:t>Ker so vse </a:t>
            </a:r>
            <a:r>
              <a:rPr lang="sl-SI" sz="700" b="1" dirty="0">
                <a:latin typeface="Arial" pitchFamily="34" charset="0"/>
                <a:ea typeface="Malgun Gothic" pitchFamily="34" charset="-127"/>
                <a:cs typeface="Arial" pitchFamily="34" charset="0"/>
              </a:rPr>
              <a:t>obrnljive</a:t>
            </a:r>
            <a:r>
              <a:rPr lang="sl-SI" sz="700" dirty="0">
                <a:latin typeface="Arial" pitchFamily="34" charset="0"/>
                <a:ea typeface="Malgun Gothic" pitchFamily="34" charset="-127"/>
                <a:cs typeface="Arial" pitchFamily="34" charset="0"/>
              </a:rPr>
              <a:t> matrike </a:t>
            </a:r>
            <a:r>
              <a:rPr lang="sl-SI" sz="700" b="1" dirty="0">
                <a:latin typeface="Arial" pitchFamily="34" charset="0"/>
                <a:ea typeface="Malgun Gothic" pitchFamily="34" charset="-127"/>
                <a:cs typeface="Arial" pitchFamily="34" charset="0"/>
              </a:rPr>
              <a:t>kvadratne</a:t>
            </a:r>
            <a:r>
              <a:rPr lang="sl-SI" sz="700" dirty="0">
                <a:latin typeface="Arial" pitchFamily="34" charset="0"/>
                <a:ea typeface="Malgun Gothic" pitchFamily="34" charset="-127"/>
                <a:cs typeface="Arial" pitchFamily="34" charset="0"/>
              </a:rPr>
              <a:t>, je matrika </a:t>
            </a:r>
            <a:r>
              <a:rPr lang="sl-SI" sz="700" b="1" dirty="0">
                <a:latin typeface="Arial" pitchFamily="34" charset="0"/>
                <a:ea typeface="Malgun Gothic" pitchFamily="34" charset="-127"/>
                <a:cs typeface="Arial" pitchFamily="34" charset="0"/>
              </a:rPr>
              <a:t>PAQ</a:t>
            </a:r>
            <a:r>
              <a:rPr lang="sl-SI" sz="700" dirty="0">
                <a:latin typeface="Arial" pitchFamily="34" charset="0"/>
                <a:ea typeface="Malgun Gothic" pitchFamily="34" charset="-127"/>
                <a:cs typeface="Arial" pitchFamily="34" charset="0"/>
              </a:rPr>
              <a:t> enake </a:t>
            </a:r>
            <a:r>
              <a:rPr lang="sl-SI" sz="700" dirty="0" smtClean="0">
                <a:latin typeface="Arial" pitchFamily="34" charset="0"/>
                <a:ea typeface="Malgun Gothic" pitchFamily="34" charset="-127"/>
                <a:cs typeface="Arial" pitchFamily="34" charset="0"/>
              </a:rPr>
              <a:t>velikosti kot matrika </a:t>
            </a:r>
            <a:r>
              <a:rPr lang="sl-SI" sz="700" dirty="0">
                <a:latin typeface="Arial" pitchFamily="34" charset="0"/>
                <a:ea typeface="Malgun Gothic" pitchFamily="34" charset="-127"/>
                <a:cs typeface="Arial" pitchFamily="34" charset="0"/>
              </a:rPr>
              <a:t>A. Torej sta </a:t>
            </a:r>
            <a:r>
              <a:rPr lang="sl-SI" sz="700" b="1" dirty="0">
                <a:latin typeface="Arial" pitchFamily="34" charset="0"/>
                <a:ea typeface="Malgun Gothic" pitchFamily="34" charset="-127"/>
                <a:cs typeface="Arial" pitchFamily="34" charset="0"/>
              </a:rPr>
              <a:t>A</a:t>
            </a:r>
            <a:r>
              <a:rPr lang="sl-SI" sz="700" dirty="0">
                <a:latin typeface="Arial" pitchFamily="34" charset="0"/>
                <a:ea typeface="Malgun Gothic" pitchFamily="34" charset="-127"/>
                <a:cs typeface="Arial" pitchFamily="34" charset="0"/>
              </a:rPr>
              <a:t> in </a:t>
            </a:r>
            <a:r>
              <a:rPr lang="sl-SI" sz="700" b="1" dirty="0">
                <a:latin typeface="Arial" pitchFamily="34" charset="0"/>
                <a:ea typeface="Malgun Gothic" pitchFamily="34" charset="-127"/>
                <a:cs typeface="Arial" pitchFamily="34" charset="0"/>
              </a:rPr>
              <a:t>B</a:t>
            </a:r>
            <a:r>
              <a:rPr lang="sl-SI" sz="700" dirty="0">
                <a:latin typeface="Arial" pitchFamily="34" charset="0"/>
                <a:ea typeface="Malgun Gothic" pitchFamily="34" charset="-127"/>
                <a:cs typeface="Arial" pitchFamily="34" charset="0"/>
              </a:rPr>
              <a:t> enake </a:t>
            </a:r>
            <a:r>
              <a:rPr lang="sl-SI" sz="700" b="1" dirty="0" smtClean="0">
                <a:latin typeface="Arial" pitchFamily="34" charset="0"/>
                <a:ea typeface="Malgun Gothic" pitchFamily="34" charset="-127"/>
                <a:cs typeface="Arial" pitchFamily="34" charset="0"/>
              </a:rPr>
              <a:t>velikosti</a:t>
            </a:r>
            <a:r>
              <a:rPr lang="sl-SI" sz="700" dirty="0" smtClean="0">
                <a:latin typeface="Arial" pitchFamily="34" charset="0"/>
                <a:ea typeface="Malgun Gothic" pitchFamily="34" charset="-127"/>
                <a:cs typeface="Arial" pitchFamily="34" charset="0"/>
              </a:rPr>
              <a:t>. Velja </a:t>
            </a:r>
            <a:r>
              <a:rPr lang="sl-SI" sz="700" b="1" dirty="0">
                <a:latin typeface="Arial" pitchFamily="34" charset="0"/>
                <a:ea typeface="Malgun Gothic" pitchFamily="34" charset="-127"/>
                <a:cs typeface="Arial" pitchFamily="34" charset="0"/>
              </a:rPr>
              <a:t>r</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PAQ</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r</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PA</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r</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A</a:t>
            </a:r>
            <a:r>
              <a:rPr lang="sl-SI" sz="700" dirty="0">
                <a:latin typeface="Arial" pitchFamily="34" charset="0"/>
                <a:ea typeface="Malgun Gothic" pitchFamily="34" charset="-127"/>
                <a:cs typeface="Arial" pitchFamily="34" charset="0"/>
              </a:rPr>
              <a:t>). Torej imata </a:t>
            </a:r>
            <a:r>
              <a:rPr lang="sl-SI" sz="700" b="1" dirty="0">
                <a:latin typeface="Arial" pitchFamily="34" charset="0"/>
                <a:ea typeface="Malgun Gothic" pitchFamily="34" charset="-127"/>
                <a:cs typeface="Arial" pitchFamily="34" charset="0"/>
              </a:rPr>
              <a:t>A</a:t>
            </a:r>
            <a:r>
              <a:rPr lang="sl-SI" sz="700" dirty="0">
                <a:latin typeface="Arial" pitchFamily="34" charset="0"/>
                <a:ea typeface="Malgun Gothic" pitchFamily="34" charset="-127"/>
                <a:cs typeface="Arial" pitchFamily="34" charset="0"/>
              </a:rPr>
              <a:t> in </a:t>
            </a:r>
            <a:r>
              <a:rPr lang="sl-SI" sz="700" b="1" dirty="0">
                <a:latin typeface="Arial" pitchFamily="34" charset="0"/>
                <a:ea typeface="Malgun Gothic" pitchFamily="34" charset="-127"/>
                <a:cs typeface="Arial" pitchFamily="34" charset="0"/>
              </a:rPr>
              <a:t>B</a:t>
            </a:r>
            <a:r>
              <a:rPr lang="sl-SI" sz="700" dirty="0">
                <a:latin typeface="Arial" pitchFamily="34" charset="0"/>
                <a:ea typeface="Malgun Gothic" pitchFamily="34" charset="-127"/>
                <a:cs typeface="Arial" pitchFamily="34" charset="0"/>
              </a:rPr>
              <a:t> enak </a:t>
            </a:r>
            <a:r>
              <a:rPr lang="sl-SI" sz="700" b="1" dirty="0" smtClean="0">
                <a:latin typeface="Arial" pitchFamily="34" charset="0"/>
                <a:ea typeface="Malgun Gothic" pitchFamily="34" charset="-127"/>
                <a:cs typeface="Arial" pitchFamily="34" charset="0"/>
              </a:rPr>
              <a:t>rang</a:t>
            </a:r>
            <a:r>
              <a:rPr lang="sl-SI" sz="700" dirty="0" smtClean="0">
                <a:latin typeface="Arial" pitchFamily="34" charset="0"/>
                <a:ea typeface="Malgun Gothic" pitchFamily="34" charset="-127"/>
                <a:cs typeface="Arial" pitchFamily="34" charset="0"/>
              </a:rPr>
              <a:t>. Recimo </a:t>
            </a:r>
            <a:r>
              <a:rPr lang="sl-SI" sz="700" dirty="0">
                <a:latin typeface="Arial" pitchFamily="34" charset="0"/>
                <a:ea typeface="Malgun Gothic" pitchFamily="34" charset="-127"/>
                <a:cs typeface="Arial" pitchFamily="34" charset="0"/>
              </a:rPr>
              <a:t>sedaj, da imata matriki A in B enako velikost </a:t>
            </a:r>
            <a:r>
              <a:rPr lang="sl-SI" sz="700" b="1" dirty="0">
                <a:latin typeface="Arial" pitchFamily="34" charset="0"/>
                <a:ea typeface="Malgun Gothic" pitchFamily="34" charset="-127"/>
                <a:cs typeface="Arial" pitchFamily="34" charset="0"/>
              </a:rPr>
              <a:t>m</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n</a:t>
            </a:r>
            <a:r>
              <a:rPr lang="sl-SI" sz="700" dirty="0">
                <a:latin typeface="Arial" pitchFamily="34" charset="0"/>
                <a:ea typeface="Malgun Gothic" pitchFamily="34" charset="-127"/>
                <a:cs typeface="Arial" pitchFamily="34" charset="0"/>
              </a:rPr>
              <a:t> in enak </a:t>
            </a:r>
            <a:r>
              <a:rPr lang="sl-SI" sz="700" dirty="0" smtClean="0">
                <a:latin typeface="Arial" pitchFamily="34" charset="0"/>
                <a:ea typeface="Malgun Gothic" pitchFamily="34" charset="-127"/>
                <a:cs typeface="Arial" pitchFamily="34" charset="0"/>
              </a:rPr>
              <a:t>rang r. </a:t>
            </a:r>
          </a:p>
        </p:txBody>
      </p:sp>
      <p:sp>
        <p:nvSpPr>
          <p:cNvPr id="93" name="PoljeZBesedilom 2"/>
          <p:cNvSpPr txBox="1"/>
          <p:nvPr/>
        </p:nvSpPr>
        <p:spPr>
          <a:xfrm>
            <a:off x="4293095" y="6857502"/>
            <a:ext cx="2301350" cy="954107"/>
          </a:xfrm>
          <a:prstGeom prst="rect">
            <a:avLst/>
          </a:prstGeom>
          <a:solidFill>
            <a:schemeClr val="accent1">
              <a:lumMod val="20000"/>
              <a:lumOff val="80000"/>
            </a:schemeClr>
          </a:solidFill>
          <a:ln w="6350">
            <a:noFill/>
          </a:ln>
        </p:spPr>
        <p:txBody>
          <a:bodyPr wrap="square" rtlCol="0">
            <a:spAutoFit/>
          </a:bodyPr>
          <a:lstStyle/>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stolpčni rang</a:t>
            </a:r>
            <a:r>
              <a:rPr lang="sl-SI" sz="800" dirty="0" smtClean="0">
                <a:latin typeface="Arial" pitchFamily="34" charset="0"/>
                <a:ea typeface="Malgun Gothic" pitchFamily="34" charset="-127"/>
                <a:cs typeface="Arial" pitchFamily="34" charset="0"/>
              </a:rPr>
              <a:t>: rang matrike A enak maksimalnemu številu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neodvisnih</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stolpcev</a:t>
            </a:r>
            <a:r>
              <a:rPr lang="sl-SI" sz="800" dirty="0" smtClean="0">
                <a:latin typeface="Arial" pitchFamily="34" charset="0"/>
                <a:ea typeface="Malgun Gothic" pitchFamily="34" charset="-127"/>
                <a:cs typeface="Arial" pitchFamily="34" charset="0"/>
              </a:rPr>
              <a:t> matrike A</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vrstični rang</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rang matrike A enak maksimalnemu številu </a:t>
            </a:r>
            <a:r>
              <a:rPr lang="sl-SI" sz="800" b="1" dirty="0">
                <a:latin typeface="Arial" pitchFamily="34" charset="0"/>
                <a:ea typeface="Malgun Gothic" pitchFamily="34" charset="-127"/>
                <a:cs typeface="Arial" pitchFamily="34" charset="0"/>
              </a:rPr>
              <a:t>linearno</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neodvisnih</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vrstic </a:t>
            </a:r>
            <a:r>
              <a:rPr lang="sl-SI" sz="800" dirty="0" smtClean="0">
                <a:latin typeface="Arial" pitchFamily="34" charset="0"/>
                <a:ea typeface="Malgun Gothic" pitchFamily="34" charset="-127"/>
                <a:cs typeface="Arial" pitchFamily="34" charset="0"/>
              </a:rPr>
              <a:t>matrike </a:t>
            </a:r>
            <a:r>
              <a:rPr lang="sl-SI" sz="800" dirty="0">
                <a:latin typeface="Arial" pitchFamily="34" charset="0"/>
                <a:ea typeface="Malgun Gothic" pitchFamily="34" charset="-127"/>
                <a:cs typeface="Arial" pitchFamily="34" charset="0"/>
              </a:rPr>
              <a:t>A</a:t>
            </a:r>
            <a:endParaRPr lang="sl-SI" sz="800" b="1" dirty="0">
              <a:latin typeface="Arial" pitchFamily="34" charset="0"/>
              <a:ea typeface="Malgun Gothic" pitchFamily="34" charset="-127"/>
              <a:cs typeface="Arial" pitchFamily="34" charset="0"/>
            </a:endParaRPr>
          </a:p>
        </p:txBody>
      </p:sp>
      <p:sp>
        <p:nvSpPr>
          <p:cNvPr id="94" name="PoljeZBesedilom 2"/>
          <p:cNvSpPr txBox="1"/>
          <p:nvPr/>
        </p:nvSpPr>
        <p:spPr>
          <a:xfrm>
            <a:off x="2796479" y="7305395"/>
            <a:ext cx="1447464"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t-BR" sz="800" dirty="0">
                <a:latin typeface="Arial" pitchFamily="34" charset="0"/>
                <a:ea typeface="Malgun Gothic" pitchFamily="34" charset="-127"/>
                <a:cs typeface="Arial" pitchFamily="34" charset="0"/>
              </a:rPr>
              <a:t>Za vsako matriko </a:t>
            </a:r>
            <a:r>
              <a:rPr lang="pt-BR" sz="800" b="1" dirty="0">
                <a:latin typeface="Arial" pitchFamily="34" charset="0"/>
                <a:ea typeface="Malgun Gothic" pitchFamily="34" charset="-127"/>
                <a:cs typeface="Arial" pitchFamily="34" charset="0"/>
              </a:rPr>
              <a:t>A</a:t>
            </a:r>
            <a:r>
              <a:rPr lang="pt-BR" sz="800" dirty="0">
                <a:latin typeface="Arial" pitchFamily="34" charset="0"/>
                <a:ea typeface="Malgun Gothic" pitchFamily="34" charset="-127"/>
                <a:cs typeface="Arial" pitchFamily="34" charset="0"/>
              </a:rPr>
              <a:t> je </a:t>
            </a:r>
            <a:r>
              <a:rPr lang="pt-BR" sz="800" b="1" dirty="0">
                <a:latin typeface="Arial" pitchFamily="34" charset="0"/>
                <a:ea typeface="Malgun Gothic" pitchFamily="34" charset="-127"/>
                <a:cs typeface="Arial" pitchFamily="34" charset="0"/>
              </a:rPr>
              <a:t>r</a:t>
            </a:r>
            <a:r>
              <a:rPr lang="pt-BR" sz="800" dirty="0">
                <a:latin typeface="Arial" pitchFamily="34" charset="0"/>
                <a:ea typeface="Malgun Gothic" pitchFamily="34" charset="-127"/>
                <a:cs typeface="Arial" pitchFamily="34" charset="0"/>
              </a:rPr>
              <a:t>(</a:t>
            </a:r>
            <a:r>
              <a:rPr lang="pt-BR" sz="800" b="1" dirty="0">
                <a:latin typeface="Arial" pitchFamily="34" charset="0"/>
                <a:ea typeface="Malgun Gothic" pitchFamily="34" charset="-127"/>
                <a:cs typeface="Arial" pitchFamily="34" charset="0"/>
              </a:rPr>
              <a:t>A</a:t>
            </a:r>
            <a:r>
              <a:rPr lang="pt-BR" sz="800" dirty="0">
                <a:latin typeface="Arial" pitchFamily="34" charset="0"/>
                <a:ea typeface="Malgun Gothic" pitchFamily="34" charset="-127"/>
                <a:cs typeface="Arial" pitchFamily="34" charset="0"/>
              </a:rPr>
              <a:t>) = </a:t>
            </a:r>
            <a:r>
              <a:rPr lang="pt-BR" sz="800" b="1" dirty="0" smtClean="0">
                <a:latin typeface="Arial" pitchFamily="34" charset="0"/>
                <a:ea typeface="Malgun Gothic" pitchFamily="34" charset="-127"/>
                <a:cs typeface="Arial" pitchFamily="34" charset="0"/>
              </a:rPr>
              <a:t>r</a:t>
            </a:r>
            <a:r>
              <a:rPr lang="pt-BR" sz="800" dirty="0" smtClean="0">
                <a:latin typeface="Arial" pitchFamily="34" charset="0"/>
                <a:ea typeface="Malgun Gothic" pitchFamily="34" charset="-127"/>
                <a:cs typeface="Arial" pitchFamily="34" charset="0"/>
              </a:rPr>
              <a:t>(</a:t>
            </a:r>
            <a:r>
              <a:rPr lang="pt-BR" sz="800" b="1" dirty="0" smtClean="0">
                <a:latin typeface="Arial" pitchFamily="34" charset="0"/>
                <a:ea typeface="Malgun Gothic" pitchFamily="34" charset="-127"/>
                <a:cs typeface="Arial" pitchFamily="34" charset="0"/>
              </a:rPr>
              <a:t>A</a:t>
            </a:r>
            <a:r>
              <a:rPr lang="pt-BR" sz="1000" b="1" baseline="30000" dirty="0" smtClean="0">
                <a:latin typeface="Arial" pitchFamily="34" charset="0"/>
                <a:ea typeface="Malgun Gothic" pitchFamily="34" charset="-127"/>
                <a:cs typeface="Arial" pitchFamily="34" charset="0"/>
              </a:rPr>
              <a:t>T</a:t>
            </a:r>
            <a:r>
              <a:rPr lang="pt-BR" sz="800" dirty="0" smtClean="0">
                <a:latin typeface="Arial" pitchFamily="34" charset="0"/>
                <a:ea typeface="Malgun Gothic" pitchFamily="34" charset="-127"/>
                <a:cs typeface="Arial" pitchFamily="34" charset="0"/>
              </a:rPr>
              <a:t>)</a:t>
            </a:r>
            <a:endParaRPr lang="sl-SI" sz="800" dirty="0">
              <a:latin typeface="Arial" pitchFamily="34" charset="0"/>
              <a:cs typeface="Arial" pitchFamily="34" charset="0"/>
            </a:endParaRPr>
          </a:p>
        </p:txBody>
      </p:sp>
      <p:sp>
        <p:nvSpPr>
          <p:cNvPr id="96" name="PoljeZBesedilom 2"/>
          <p:cNvSpPr txBox="1"/>
          <p:nvPr/>
        </p:nvSpPr>
        <p:spPr>
          <a:xfrm>
            <a:off x="2812613" y="7859158"/>
            <a:ext cx="3766059" cy="1184940"/>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2075" name="Picture 26"/>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2856699" y="8057329"/>
            <a:ext cx="2842479" cy="2332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6" name="Picture 27"/>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5733256" y="8017074"/>
            <a:ext cx="715753" cy="27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7" name="Picture 28"/>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2879411" y="8337376"/>
            <a:ext cx="981637" cy="2848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8" name="Picture 29"/>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3931235" y="8343906"/>
            <a:ext cx="2206601" cy="2130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9" name="Picture 30"/>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2894598" y="8697415"/>
            <a:ext cx="1692970" cy="271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2" name="Picture 31"/>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4693534" y="8697415"/>
            <a:ext cx="663256" cy="143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0" name="Picture 32"/>
          <p:cNvPicPr>
            <a:picLocks noChangeAspect="1" noChangeArrowheads="1"/>
          </p:cNvPicPr>
          <p:nvPr/>
        </p:nvPicPr>
        <p:blipFill>
          <a:blip r:embed="rId32" cstate="print">
            <a:extLst>
              <a:ext uri="{28A0092B-C50C-407E-A947-70E740481C1C}">
                <a14:useLocalDpi xmlns:a14="http://schemas.microsoft.com/office/drawing/2010/main" val="0"/>
              </a:ext>
            </a:extLst>
          </a:blip>
          <a:srcRect/>
          <a:stretch>
            <a:fillRect/>
          </a:stretch>
        </p:blipFill>
        <p:spPr bwMode="auto">
          <a:xfrm>
            <a:off x="4155637" y="9148658"/>
            <a:ext cx="2518923" cy="312127"/>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80411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oljeZBesedilom 2"/>
          <p:cNvSpPr txBox="1"/>
          <p:nvPr/>
        </p:nvSpPr>
        <p:spPr>
          <a:xfrm>
            <a:off x="188641" y="200472"/>
            <a:ext cx="2520279" cy="384721"/>
          </a:xfrm>
          <a:prstGeom prst="rect">
            <a:avLst/>
          </a:prstGeom>
          <a:solidFill>
            <a:schemeClr val="accent5">
              <a:lumMod val="40000"/>
              <a:lumOff val="60000"/>
            </a:schemeClr>
          </a:solidFill>
          <a:ln w="6350">
            <a:noFill/>
          </a:ln>
        </p:spPr>
        <p:txBody>
          <a:bodyPr wrap="square" rtlCol="0">
            <a:spAutoFit/>
          </a:bodyPr>
          <a:lstStyle/>
          <a:p>
            <a:pPr>
              <a:buSzPct val="110000"/>
            </a:pPr>
            <a:r>
              <a:rPr lang="sl-SI" sz="900" b="1" dirty="0" smtClean="0">
                <a:solidFill>
                  <a:srgbClr val="000622"/>
                </a:solidFill>
                <a:latin typeface="Arial" pitchFamily="34" charset="0"/>
                <a:ea typeface="Malgun Gothic" pitchFamily="34" charset="-127"/>
                <a:cs typeface="Arial" pitchFamily="34" charset="0"/>
              </a:rPr>
              <a:t>Podobnost matrik:</a:t>
            </a:r>
            <a:r>
              <a:rPr lang="sl-SI" sz="800" dirty="0" smtClean="0">
                <a:latin typeface="Arial" pitchFamily="34" charset="0"/>
                <a:ea typeface="Malgun Gothic" pitchFamily="34" charset="-127"/>
                <a:cs typeface="Arial" pitchFamily="34" charset="0"/>
              </a:rPr>
              <a:t> </a:t>
            </a:r>
          </a:p>
          <a:p>
            <a:pPr>
              <a:buSzPct val="110000"/>
            </a:pPr>
            <a:r>
              <a:rPr lang="sl-SI" sz="800" dirty="0" smtClean="0">
                <a:latin typeface="Arial" pitchFamily="34" charset="0"/>
                <a:ea typeface="Malgun Gothic" pitchFamily="34" charset="-127"/>
                <a:cs typeface="Arial" pitchFamily="34" charset="0"/>
              </a:rPr>
              <a:t>Ko obstajata obrnljiva matrika </a:t>
            </a:r>
            <a:r>
              <a:rPr lang="sl-SI" sz="800" b="1" dirty="0" smtClean="0">
                <a:latin typeface="Arial" pitchFamily="34" charset="0"/>
                <a:ea typeface="Malgun Gothic" pitchFamily="34" charset="-127"/>
                <a:cs typeface="Arial" pitchFamily="34" charset="0"/>
              </a:rPr>
              <a:t>P</a:t>
            </a:r>
            <a:r>
              <a:rPr lang="sl-SI" sz="800" dirty="0" smtClean="0">
                <a:latin typeface="Arial" pitchFamily="34" charset="0"/>
                <a:ea typeface="Malgun Gothic" pitchFamily="34" charset="-127"/>
                <a:cs typeface="Arial" pitchFamily="34" charset="0"/>
              </a:rPr>
              <a:t> da velja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PAP</a:t>
            </a:r>
            <a:r>
              <a:rPr lang="sl-SI" sz="1000" b="1" baseline="30000" dirty="0" smtClean="0">
                <a:latin typeface="Arial" pitchFamily="34" charset="0"/>
                <a:ea typeface="Malgun Gothic" pitchFamily="34" charset="-127"/>
                <a:cs typeface="Arial" pitchFamily="34" charset="0"/>
              </a:rPr>
              <a:t>-1</a:t>
            </a:r>
            <a:endParaRPr lang="sl-SI" sz="800" b="1" dirty="0">
              <a:latin typeface="Arial" pitchFamily="34" charset="0"/>
              <a:ea typeface="Malgun Gothic" pitchFamily="34" charset="-127"/>
              <a:cs typeface="Arial" pitchFamily="34" charset="0"/>
            </a:endParaRPr>
          </a:p>
        </p:txBody>
      </p:sp>
      <p:sp>
        <p:nvSpPr>
          <p:cNvPr id="3" name="PoljeZBesedilom 2"/>
          <p:cNvSpPr txBox="1"/>
          <p:nvPr/>
        </p:nvSpPr>
        <p:spPr>
          <a:xfrm>
            <a:off x="1340768" y="184926"/>
            <a:ext cx="1584177" cy="200055"/>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Podobnost je </a:t>
            </a:r>
            <a:r>
              <a:rPr lang="sl-SI" sz="700" b="1" dirty="0" smtClean="0">
                <a:latin typeface="Arial" pitchFamily="34" charset="0"/>
                <a:ea typeface="Malgun Gothic" pitchFamily="34" charset="-127"/>
                <a:cs typeface="Arial" pitchFamily="34" charset="0"/>
              </a:rPr>
              <a:t>ekvivalenčna</a:t>
            </a:r>
            <a:r>
              <a:rPr lang="sl-SI" sz="700" dirty="0" smtClean="0">
                <a:latin typeface="Arial" pitchFamily="34" charset="0"/>
                <a:ea typeface="Malgun Gothic" pitchFamily="34" charset="-127"/>
                <a:cs typeface="Arial" pitchFamily="34" charset="0"/>
              </a:rPr>
              <a:t> relacija</a:t>
            </a:r>
            <a:endParaRPr lang="sl-SI" sz="700" b="1" dirty="0">
              <a:latin typeface="Arial" pitchFamily="34" charset="0"/>
              <a:ea typeface="Malgun Gothic" pitchFamily="34" charset="-127"/>
              <a:cs typeface="Arial" pitchFamily="34" charset="0"/>
            </a:endParaRPr>
          </a:p>
        </p:txBody>
      </p:sp>
      <p:grpSp>
        <p:nvGrpSpPr>
          <p:cNvPr id="20" name="Group 19"/>
          <p:cNvGrpSpPr/>
          <p:nvPr/>
        </p:nvGrpSpPr>
        <p:grpSpPr>
          <a:xfrm>
            <a:off x="232415" y="704528"/>
            <a:ext cx="2620521" cy="1077218"/>
            <a:chOff x="232415" y="704528"/>
            <a:chExt cx="2620521" cy="1077218"/>
          </a:xfrm>
        </p:grpSpPr>
        <p:sp>
          <p:nvSpPr>
            <p:cNvPr id="5" name="PoljeZBesedilom 2"/>
            <p:cNvSpPr txBox="1"/>
            <p:nvPr/>
          </p:nvSpPr>
          <p:spPr>
            <a:xfrm>
              <a:off x="232415" y="704528"/>
              <a:ext cx="2620521" cy="1077218"/>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6251" y="888863"/>
              <a:ext cx="2519117" cy="8488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2" name="PoljeZBesedilom 2"/>
          <p:cNvSpPr txBox="1"/>
          <p:nvPr/>
        </p:nvSpPr>
        <p:spPr>
          <a:xfrm>
            <a:off x="232415" y="1856656"/>
            <a:ext cx="1684417"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iz </a:t>
            </a:r>
            <a:r>
              <a:rPr lang="sl-SI" sz="700" b="1" dirty="0" smtClean="0">
                <a:latin typeface="Arial" pitchFamily="34" charset="0"/>
                <a:ea typeface="Malgun Gothic" pitchFamily="34" charset="-127"/>
                <a:cs typeface="Arial" pitchFamily="34" charset="0"/>
              </a:rPr>
              <a:t>podobnosti</a:t>
            </a:r>
            <a:r>
              <a:rPr lang="sl-SI" sz="700" dirty="0" smtClean="0">
                <a:latin typeface="Arial" pitchFamily="34" charset="0"/>
                <a:ea typeface="Malgun Gothic" pitchFamily="34" charset="-127"/>
                <a:cs typeface="Arial" pitchFamily="34" charset="0"/>
              </a:rPr>
              <a:t> sledi </a:t>
            </a:r>
            <a:r>
              <a:rPr lang="sl-SI" sz="700" b="1" dirty="0" smtClean="0">
                <a:latin typeface="Arial" pitchFamily="34" charset="0"/>
                <a:ea typeface="Malgun Gothic" pitchFamily="34" charset="-127"/>
                <a:cs typeface="Arial" pitchFamily="34" charset="0"/>
              </a:rPr>
              <a:t>ekvivalentnost</a:t>
            </a:r>
            <a:r>
              <a:rPr lang="sl-SI" sz="700" dirty="0" smtClean="0">
                <a:latin typeface="Arial" pitchFamily="34" charset="0"/>
                <a:ea typeface="Malgun Gothic" pitchFamily="34" charset="-127"/>
                <a:cs typeface="Arial" pitchFamily="34" charset="0"/>
              </a:rPr>
              <a:t> matrik  ne velja pa obratno </a:t>
            </a:r>
            <a:endParaRPr lang="sl-SI" sz="700" b="1" dirty="0">
              <a:latin typeface="Arial" pitchFamily="34" charset="0"/>
              <a:ea typeface="Malgun Gothic" pitchFamily="34" charset="-127"/>
              <a:cs typeface="Arial" pitchFamily="34" charset="0"/>
            </a:endParaRPr>
          </a:p>
        </p:txBody>
      </p:sp>
      <p:sp>
        <p:nvSpPr>
          <p:cNvPr id="23" name="PoljeZBesedilom 2"/>
          <p:cNvSpPr txBox="1"/>
          <p:nvPr/>
        </p:nvSpPr>
        <p:spPr>
          <a:xfrm>
            <a:off x="2862709" y="166552"/>
            <a:ext cx="1441511"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Podobni matriki imata enako </a:t>
            </a:r>
            <a:r>
              <a:rPr lang="pl-PL" sz="800" b="1" dirty="0" smtClean="0">
                <a:latin typeface="Arial" pitchFamily="34" charset="0"/>
                <a:ea typeface="Malgun Gothic" pitchFamily="34" charset="-127"/>
                <a:cs typeface="Arial" pitchFamily="34" charset="0"/>
              </a:rPr>
              <a:t>determinanto</a:t>
            </a:r>
            <a:endParaRPr lang="sl-SI" sz="800" b="1" dirty="0">
              <a:latin typeface="Arial" pitchFamily="34" charset="0"/>
              <a:cs typeface="Arial" pitchFamily="34" charset="0"/>
            </a:endParaRPr>
          </a:p>
        </p:txBody>
      </p:sp>
      <p:grpSp>
        <p:nvGrpSpPr>
          <p:cNvPr id="21" name="Group 20"/>
          <p:cNvGrpSpPr/>
          <p:nvPr/>
        </p:nvGrpSpPr>
        <p:grpSpPr>
          <a:xfrm>
            <a:off x="4340320" y="105526"/>
            <a:ext cx="2462388" cy="754053"/>
            <a:chOff x="1614685" y="1795541"/>
            <a:chExt cx="2462388" cy="754053"/>
          </a:xfrm>
        </p:grpSpPr>
        <p:sp>
          <p:nvSpPr>
            <p:cNvPr id="26" name="PoljeZBesedilom 2"/>
            <p:cNvSpPr txBox="1"/>
            <p:nvPr/>
          </p:nvSpPr>
          <p:spPr>
            <a:xfrm>
              <a:off x="1614685" y="1795541"/>
              <a:ext cx="2462388"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409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78044" y="2005255"/>
              <a:ext cx="2370622" cy="459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4100"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116610" y="699852"/>
            <a:ext cx="2099867" cy="149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1" name="PoljeZBesedilom 2"/>
          <p:cNvSpPr txBox="1"/>
          <p:nvPr/>
        </p:nvSpPr>
        <p:spPr>
          <a:xfrm>
            <a:off x="2924945" y="943055"/>
            <a:ext cx="3211256" cy="969496"/>
          </a:xfrm>
          <a:prstGeom prst="rect">
            <a:avLst/>
          </a:prstGeom>
          <a:solidFill>
            <a:srgbClr val="F1C877"/>
          </a:solidFill>
          <a:ln w="6350">
            <a:noFill/>
          </a:ln>
        </p:spPr>
        <p:txBody>
          <a:bodyPr wrap="square" rtlCol="0">
            <a:spAutoFit/>
          </a:bodyPr>
          <a:lstStyle/>
          <a:p>
            <a:pPr>
              <a:buSzPct val="110000"/>
            </a:pPr>
            <a:r>
              <a:rPr lang="sl-SI" sz="900" b="1" dirty="0" smtClean="0">
                <a:solidFill>
                  <a:srgbClr val="8F152F"/>
                </a:solidFill>
                <a:latin typeface="Arial" pitchFamily="34" charset="0"/>
                <a:ea typeface="Malgun Gothic" pitchFamily="34" charset="-127"/>
                <a:cs typeface="Arial" pitchFamily="34" charset="0"/>
              </a:rPr>
              <a:t>Preproste matrike:</a:t>
            </a:r>
            <a:r>
              <a:rPr lang="sl-SI" sz="800" dirty="0" smtClean="0">
                <a:solidFill>
                  <a:srgbClr val="8F152F"/>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diagonalne matrike</a:t>
            </a:r>
            <a:r>
              <a:rPr lang="sl-SI" sz="800" dirty="0" smtClean="0">
                <a:latin typeface="Arial" pitchFamily="34" charset="0"/>
                <a:ea typeface="Malgun Gothic" pitchFamily="34" charset="-127"/>
                <a:cs typeface="Arial" pitchFamily="34" charset="0"/>
              </a:rPr>
              <a:t>: ni vsaka kvadratna matrika diagonalna</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zgornje trikotne matrike</a:t>
            </a:r>
            <a:r>
              <a:rPr lang="sl-SI" sz="800" dirty="0" smtClean="0">
                <a:latin typeface="Arial" pitchFamily="34" charset="0"/>
                <a:ea typeface="Malgun Gothic" pitchFamily="34" charset="-127"/>
                <a:cs typeface="Arial" pitchFamily="34" charset="0"/>
              </a:rPr>
              <a:t>: vsaka kvadratna matrika lahko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Jordanske kanonične forme</a:t>
            </a:r>
            <a:r>
              <a:rPr lang="sl-SI" sz="800" dirty="0" smtClean="0">
                <a:latin typeface="Arial" pitchFamily="34" charset="0"/>
                <a:ea typeface="Malgun Gothic" pitchFamily="34" charset="-127"/>
                <a:cs typeface="Arial" pitchFamily="34" charset="0"/>
              </a:rPr>
              <a:t>: posebni primeri zgornje trikotnih matrik, vsaka kompleksna matrika</a:t>
            </a:r>
          </a:p>
          <a:p>
            <a:pPr marL="171450" indent="-171450">
              <a:buSzPct val="110000"/>
              <a:buFont typeface="Arial" pitchFamily="34" charset="0"/>
              <a:buChar char="→"/>
            </a:pPr>
            <a:r>
              <a:rPr lang="sl-SI" sz="800" b="1" dirty="0">
                <a:latin typeface="Arial" pitchFamily="34" charset="0"/>
                <a:ea typeface="Malgun Gothic" pitchFamily="34" charset="-127"/>
                <a:cs typeface="Arial" pitchFamily="34" charset="0"/>
              </a:rPr>
              <a:t>Frobeniusove </a:t>
            </a:r>
            <a:r>
              <a:rPr lang="sl-SI" sz="800" b="1" dirty="0" smtClean="0">
                <a:latin typeface="Arial" pitchFamily="34" charset="0"/>
                <a:ea typeface="Malgun Gothic" pitchFamily="34" charset="-127"/>
                <a:cs typeface="Arial" pitchFamily="34" charset="0"/>
              </a:rPr>
              <a:t>kanoni</a:t>
            </a:r>
            <a:r>
              <a:rPr lang="sl-SI" sz="800" b="1" dirty="0">
                <a:latin typeface="Arial" pitchFamily="34" charset="0"/>
                <a:ea typeface="Malgun Gothic" pitchFamily="34" charset="-127"/>
                <a:cs typeface="Arial" pitchFamily="34" charset="0"/>
              </a:rPr>
              <a:t>č</a:t>
            </a:r>
            <a:r>
              <a:rPr lang="sl-SI" sz="800" b="1" dirty="0" smtClean="0">
                <a:latin typeface="Arial" pitchFamily="34" charset="0"/>
                <a:ea typeface="Malgun Gothic" pitchFamily="34" charset="-127"/>
                <a:cs typeface="Arial" pitchFamily="34" charset="0"/>
              </a:rPr>
              <a:t>ne forme</a:t>
            </a:r>
            <a:r>
              <a:rPr lang="sl-SI" sz="800" dirty="0" smtClean="0">
                <a:latin typeface="Arial" pitchFamily="34" charset="0"/>
                <a:ea typeface="Malgun Gothic" pitchFamily="34" charset="-127"/>
                <a:cs typeface="Arial" pitchFamily="34" charset="0"/>
              </a:rPr>
              <a:t>: bločno diagonalne matrike iz polinomov in vsaka matrika podobna taki</a:t>
            </a:r>
            <a:endParaRPr lang="sl-SI" sz="800" b="1" dirty="0">
              <a:latin typeface="Arial" pitchFamily="34" charset="0"/>
              <a:ea typeface="Malgun Gothic" pitchFamily="34" charset="-127"/>
              <a:cs typeface="Arial" pitchFamily="34" charset="0"/>
            </a:endParaRPr>
          </a:p>
        </p:txBody>
      </p:sp>
      <p:sp>
        <p:nvSpPr>
          <p:cNvPr id="32" name="PoljeZBesedilom 2"/>
          <p:cNvSpPr txBox="1"/>
          <p:nvPr/>
        </p:nvSpPr>
        <p:spPr>
          <a:xfrm>
            <a:off x="232415" y="2288704"/>
            <a:ext cx="3237111" cy="1300356"/>
          </a:xfrm>
          <a:prstGeom prst="rect">
            <a:avLst/>
          </a:prstGeom>
          <a:solidFill>
            <a:schemeClr val="accent5">
              <a:lumMod val="20000"/>
              <a:lumOff val="80000"/>
            </a:schemeClr>
          </a:solidFill>
          <a:ln w="6350">
            <a:noFill/>
          </a:ln>
        </p:spPr>
        <p:txBody>
          <a:bodyPr wrap="square" rtlCol="0">
            <a:spAutoFit/>
          </a:bodyPr>
          <a:lstStyle/>
          <a:p>
            <a:pPr>
              <a:buSzPct val="110000"/>
            </a:pPr>
            <a:r>
              <a:rPr lang="sl-SI" sz="900" b="1" dirty="0" smtClean="0">
                <a:solidFill>
                  <a:schemeClr val="tx2">
                    <a:lumMod val="50000"/>
                  </a:schemeClr>
                </a:solidFill>
                <a:latin typeface="Arial" pitchFamily="34" charset="0"/>
                <a:ea typeface="Malgun Gothic" pitchFamily="34" charset="-127"/>
                <a:cs typeface="Arial" pitchFamily="34" charset="0"/>
              </a:rPr>
              <a:t>INVARIANTNI PODPROSTORI:</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naj bo </a:t>
            </a:r>
            <a:r>
              <a:rPr lang="pl-PL" sz="800" b="1" dirty="0">
                <a:latin typeface="Arial" pitchFamily="34" charset="0"/>
                <a:ea typeface="Malgun Gothic" pitchFamily="34" charset="-127"/>
                <a:cs typeface="Arial" pitchFamily="34" charset="0"/>
              </a:rPr>
              <a:t>L</a:t>
            </a:r>
            <a:r>
              <a:rPr lang="pl-PL" sz="800" dirty="0">
                <a:latin typeface="Arial" pitchFamily="34" charset="0"/>
                <a:ea typeface="Malgun Gothic" pitchFamily="34" charset="-127"/>
                <a:cs typeface="Arial" pitchFamily="34" charset="0"/>
              </a:rPr>
              <a:t> : </a:t>
            </a: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linearna preslikava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vektorski </a:t>
            </a:r>
            <a:r>
              <a:rPr lang="sl-SI" sz="800" b="1" dirty="0" smtClean="0">
                <a:latin typeface="Arial" pitchFamily="34" charset="0"/>
                <a:ea typeface="Malgun Gothic" pitchFamily="34" charset="-127"/>
                <a:cs typeface="Arial" pitchFamily="34" charset="0"/>
              </a:rPr>
              <a:t>podprostor</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W</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W</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invarianten</a:t>
            </a:r>
            <a:r>
              <a:rPr lang="sl-SI" sz="800" dirty="0" smtClean="0">
                <a:latin typeface="Arial" pitchFamily="34" charset="0"/>
                <a:ea typeface="Malgun Gothic" pitchFamily="34" charset="-127"/>
                <a:cs typeface="Arial" pitchFamily="34" charset="0"/>
              </a:rPr>
              <a:t> za </a:t>
            </a:r>
            <a:r>
              <a:rPr lang="sl-SI" sz="800" b="1" dirty="0" smtClean="0">
                <a:latin typeface="Arial" pitchFamily="34" charset="0"/>
                <a:ea typeface="Malgun Gothic" pitchFamily="34" charset="-127"/>
                <a:cs typeface="Arial" pitchFamily="34" charset="0"/>
              </a:rPr>
              <a:t>L</a:t>
            </a:r>
            <a:r>
              <a:rPr lang="sl-SI" sz="800" dirty="0" smtClean="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če </a:t>
            </a:r>
            <a:r>
              <a:rPr lang="pl-PL" sz="800" dirty="0">
                <a:latin typeface="Arial" pitchFamily="34" charset="0"/>
                <a:ea typeface="Malgun Gothic" pitchFamily="34" charset="-127"/>
                <a:cs typeface="Arial" pitchFamily="34" charset="0"/>
              </a:rPr>
              <a:t>za vsak </a:t>
            </a:r>
            <a:r>
              <a:rPr lang="pl-PL" sz="800" b="1" dirty="0">
                <a:latin typeface="Arial" pitchFamily="34" charset="0"/>
                <a:ea typeface="Malgun Gothic" pitchFamily="34" charset="-127"/>
                <a:cs typeface="Arial" pitchFamily="34" charset="0"/>
              </a:rPr>
              <a:t>w</a:t>
            </a:r>
            <a:r>
              <a:rPr lang="pl-PL" sz="800" dirty="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W</a:t>
            </a:r>
            <a:r>
              <a:rPr lang="pl-PL" sz="8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velja </a:t>
            </a:r>
            <a:r>
              <a:rPr lang="pl-PL" sz="800" b="1" dirty="0" smtClean="0">
                <a:latin typeface="Arial" pitchFamily="34" charset="0"/>
                <a:ea typeface="Malgun Gothic" pitchFamily="34" charset="-127"/>
                <a:cs typeface="Arial" pitchFamily="34" charset="0"/>
              </a:rPr>
              <a:t>Lw</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W</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a:t>
            </a:r>
            <a:r>
              <a:rPr lang="sl-SI" sz="800" dirty="0">
                <a:latin typeface="Arial" pitchFamily="34" charset="0"/>
                <a:ea typeface="Malgun Gothic" pitchFamily="34" charset="-127"/>
                <a:cs typeface="Arial" pitchFamily="34" charset="0"/>
              </a:rPr>
              <a:t>ima linearna preslikava </a:t>
            </a:r>
            <a:r>
              <a:rPr lang="sl-SI" sz="800" b="1" dirty="0">
                <a:latin typeface="Arial" pitchFamily="34" charset="0"/>
                <a:ea typeface="Malgun Gothic" pitchFamily="34" charset="-127"/>
                <a:cs typeface="Arial" pitchFamily="34" charset="0"/>
              </a:rPr>
              <a:t>invarianten</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podprostor</a:t>
            </a:r>
            <a:r>
              <a:rPr lang="sl-SI" sz="800" dirty="0">
                <a:latin typeface="Arial" pitchFamily="34" charset="0"/>
                <a:ea typeface="Malgun Gothic" pitchFamily="34" charset="-127"/>
                <a:cs typeface="Arial" pitchFamily="34" charset="0"/>
              </a:rPr>
              <a:t>, potem ji lahko priredimo </a:t>
            </a:r>
            <a:r>
              <a:rPr lang="sl-SI" sz="800" b="1" dirty="0" smtClean="0">
                <a:latin typeface="Arial" pitchFamily="34" charset="0"/>
                <a:ea typeface="Malgun Gothic" pitchFamily="34" charset="-127"/>
                <a:cs typeface="Arial" pitchFamily="34" charset="0"/>
              </a:rPr>
              <a:t>matriko</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z </a:t>
            </a:r>
            <a:r>
              <a:rPr lang="sl-SI" sz="800" b="1" dirty="0">
                <a:latin typeface="Arial" pitchFamily="34" charset="0"/>
                <a:ea typeface="Malgun Gothic" pitchFamily="34" charset="-127"/>
                <a:cs typeface="Arial" pitchFamily="34" charset="0"/>
              </a:rPr>
              <a:t>veliko</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ničlami</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direktna vsota: </a:t>
            </a:r>
            <a:r>
              <a:rPr lang="sl-SI" sz="800" dirty="0" smtClean="0">
                <a:latin typeface="Arial" pitchFamily="34" charset="0"/>
                <a:ea typeface="Malgun Gothic" pitchFamily="34" charset="-127"/>
                <a:cs typeface="Arial" pitchFamily="34" charset="0"/>
              </a:rPr>
              <a:t>podprostori W</a:t>
            </a:r>
            <a:r>
              <a:rPr lang="sl-SI" sz="1000"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in so </a:t>
            </a:r>
            <a:r>
              <a:rPr lang="sl-SI" sz="800" dirty="0">
                <a:latin typeface="Arial" pitchFamily="34" charset="0"/>
                <a:ea typeface="Malgun Gothic" pitchFamily="34" charset="-127"/>
                <a:cs typeface="Arial" pitchFamily="34" charset="0"/>
              </a:rPr>
              <a:t>W</a:t>
            </a:r>
            <a:r>
              <a:rPr lang="sl-SI" sz="1000" baseline="-25000" dirty="0">
                <a:latin typeface="Arial" pitchFamily="34" charset="0"/>
                <a:ea typeface="Malgun Gothic" pitchFamily="34" charset="-127"/>
                <a:cs typeface="Arial" pitchFamily="34" charset="0"/>
              </a:rPr>
              <a:t>i</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invariantni za L. B</a:t>
            </a:r>
            <a:r>
              <a:rPr lang="sl-SI" sz="1050"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je baza prostora </a:t>
            </a:r>
            <a:r>
              <a:rPr lang="sl-SI" sz="800" b="1" dirty="0">
                <a:latin typeface="Arial" pitchFamily="34" charset="0"/>
                <a:ea typeface="Malgun Gothic" pitchFamily="34" charset="-127"/>
                <a:cs typeface="Arial" pitchFamily="34" charset="0"/>
              </a:rPr>
              <a:t>W</a:t>
            </a:r>
            <a:r>
              <a:rPr lang="sl-SI" sz="1000" b="1" baseline="-25000" dirty="0">
                <a:latin typeface="Arial" pitchFamily="34" charset="0"/>
                <a:ea typeface="Malgun Gothic" pitchFamily="34" charset="-127"/>
                <a:cs typeface="Arial" pitchFamily="34" charset="0"/>
              </a:rPr>
              <a:t>i</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in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unija</a:t>
            </a:r>
            <a:r>
              <a:rPr lang="sl-SI" sz="800" dirty="0" smtClean="0">
                <a:latin typeface="Arial" pitchFamily="34" charset="0"/>
                <a:ea typeface="Malgun Gothic" pitchFamily="34" charset="-127"/>
                <a:cs typeface="Arial" pitchFamily="34" charset="0"/>
              </a:rPr>
              <a:t> vseh baz. </a:t>
            </a:r>
            <a:r>
              <a:rPr lang="sl-SI" sz="800" dirty="0">
                <a:latin typeface="Arial" pitchFamily="34" charset="0"/>
                <a:ea typeface="Malgun Gothic" pitchFamily="34" charset="-127"/>
                <a:cs typeface="Arial" pitchFamily="34" charset="0"/>
              </a:rPr>
              <a:t>Obstajajo </a:t>
            </a:r>
            <a:r>
              <a:rPr lang="sl-SI" sz="800" dirty="0" smtClean="0">
                <a:latin typeface="Arial" pitchFamily="34" charset="0"/>
                <a:ea typeface="Malgun Gothic" pitchFamily="34" charset="-127"/>
                <a:cs typeface="Arial" pitchFamily="34" charset="0"/>
              </a:rPr>
              <a:t>matrike </a:t>
            </a:r>
          </a:p>
          <a:p>
            <a:pPr>
              <a:buSzPct val="110000"/>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1050" b="1" baseline="-25000" dirty="0" smtClean="0">
                <a:latin typeface="Arial" pitchFamily="34" charset="0"/>
                <a:ea typeface="Malgun Gothic" pitchFamily="34" charset="-127"/>
                <a:cs typeface="Arial" pitchFamily="34" charset="0"/>
              </a:rPr>
              <a:t>k</a:t>
            </a:r>
            <a:r>
              <a:rPr lang="sl-SI" sz="1050" baseline="-250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velikosti </a:t>
            </a:r>
            <a:r>
              <a:rPr lang="sl-SI" sz="800" b="1" dirty="0" smtClean="0">
                <a:latin typeface="Arial" pitchFamily="34" charset="0"/>
                <a:ea typeface="Malgun Gothic" pitchFamily="34" charset="-127"/>
                <a:cs typeface="Arial" pitchFamily="34" charset="0"/>
              </a:rPr>
              <a:t>dimW</a:t>
            </a:r>
            <a:r>
              <a:rPr lang="sl-SI" sz="1000" b="1" baseline="-25000" dirty="0" smtClean="0">
                <a:latin typeface="Arial" pitchFamily="34" charset="0"/>
                <a:ea typeface="Malgun Gothic" pitchFamily="34" charset="-127"/>
                <a:cs typeface="Arial" pitchFamily="34" charset="0"/>
              </a:rPr>
              <a:t>i</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da velja</a:t>
            </a:r>
            <a:endParaRPr lang="sl-SI" sz="1050" b="1" baseline="-25000" dirty="0" smtClean="0">
              <a:latin typeface="Arial" pitchFamily="34" charset="0"/>
              <a:ea typeface="Malgun Gothic" pitchFamily="34" charset="-127"/>
              <a:cs typeface="Arial" pitchFamily="34" charset="0"/>
            </a:endParaRPr>
          </a:p>
        </p:txBody>
      </p:sp>
      <p:sp>
        <p:nvSpPr>
          <p:cNvPr id="33" name="PoljeZBesedilom 2"/>
          <p:cNvSpPr txBox="1"/>
          <p:nvPr/>
        </p:nvSpPr>
        <p:spPr>
          <a:xfrm>
            <a:off x="2225932" y="1988741"/>
            <a:ext cx="1635116" cy="646331"/>
          </a:xfrm>
          <a:prstGeom prst="rect">
            <a:avLst/>
          </a:prstGeom>
          <a:solidFill>
            <a:schemeClr val="bg1"/>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Kadar govorimo o </a:t>
            </a:r>
            <a:r>
              <a:rPr lang="sl-SI" sz="700" b="1" dirty="0">
                <a:latin typeface="Arial" pitchFamily="34" charset="0"/>
                <a:ea typeface="Malgun Gothic" pitchFamily="34" charset="-127"/>
                <a:cs typeface="Arial" pitchFamily="34" charset="0"/>
              </a:rPr>
              <a:t>invariantnih</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podprostorih</a:t>
            </a:r>
            <a:r>
              <a:rPr lang="sl-SI" sz="700" dirty="0" smtClean="0">
                <a:latin typeface="Arial" pitchFamily="34" charset="0"/>
                <a:ea typeface="Malgun Gothic" pitchFamily="34" charset="-127"/>
                <a:cs typeface="Arial" pitchFamily="34" charset="0"/>
              </a:rPr>
              <a:t> matrike </a:t>
            </a:r>
            <a:r>
              <a:rPr lang="sl-SI" sz="700" b="1" dirty="0">
                <a:latin typeface="Arial" pitchFamily="34" charset="0"/>
                <a:ea typeface="Malgun Gothic" pitchFamily="34" charset="-127"/>
                <a:cs typeface="Arial" pitchFamily="34" charset="0"/>
              </a:rPr>
              <a:t>A</a:t>
            </a:r>
            <a:r>
              <a:rPr lang="sl-SI" sz="700" dirty="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Mn</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F</a:t>
            </a:r>
            <a:r>
              <a:rPr lang="sl-SI" sz="700" dirty="0" smtClean="0">
                <a:latin typeface="Arial" pitchFamily="34" charset="0"/>
                <a:ea typeface="Malgun Gothic" pitchFamily="34" charset="-127"/>
                <a:cs typeface="Arial" pitchFamily="34" charset="0"/>
              </a:rPr>
              <a:t>) imamo </a:t>
            </a:r>
            <a:r>
              <a:rPr lang="sl-SI" sz="700" dirty="0">
                <a:latin typeface="Arial" pitchFamily="34" charset="0"/>
                <a:ea typeface="Malgun Gothic" pitchFamily="34" charset="-127"/>
                <a:cs typeface="Arial" pitchFamily="34" charset="0"/>
              </a:rPr>
              <a:t>v mislih </a:t>
            </a:r>
            <a:r>
              <a:rPr lang="sl-SI" sz="700" b="1" dirty="0">
                <a:latin typeface="Arial" pitchFamily="34" charset="0"/>
                <a:ea typeface="Malgun Gothic" pitchFamily="34" charset="-127"/>
                <a:cs typeface="Arial" pitchFamily="34" charset="0"/>
              </a:rPr>
              <a:t>invariantne</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podprostore</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pripadajo</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če </a:t>
            </a:r>
            <a:r>
              <a:rPr lang="sl-SI" sz="700" b="1" dirty="0">
                <a:latin typeface="Arial" pitchFamily="34" charset="0"/>
                <a:ea typeface="Malgun Gothic" pitchFamily="34" charset="-127"/>
                <a:cs typeface="Arial" pitchFamily="34" charset="0"/>
              </a:rPr>
              <a:t>linearne</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preslikave</a:t>
            </a:r>
            <a:r>
              <a:rPr lang="pl-PL" sz="700" b="1" dirty="0">
                <a:latin typeface="Arial" pitchFamily="34" charset="0"/>
                <a:ea typeface="Malgun Gothic" pitchFamily="34" charset="-127"/>
                <a:cs typeface="Arial" pitchFamily="34" charset="0"/>
              </a:rPr>
              <a:t> </a:t>
            </a:r>
            <a:r>
              <a:rPr lang="pl-PL" sz="700" b="1" dirty="0" smtClean="0">
                <a:latin typeface="Arial" pitchFamily="34" charset="0"/>
                <a:ea typeface="Malgun Gothic" pitchFamily="34" charset="-127"/>
                <a:cs typeface="Arial" pitchFamily="34" charset="0"/>
              </a:rPr>
              <a:t>L</a:t>
            </a:r>
            <a:r>
              <a:rPr lang="pl-PL" sz="1000" b="1" baseline="-25000" dirty="0" smtClean="0">
                <a:latin typeface="Arial" pitchFamily="34" charset="0"/>
                <a:ea typeface="Malgun Gothic" pitchFamily="34" charset="-127"/>
                <a:cs typeface="Arial" pitchFamily="34" charset="0"/>
              </a:rPr>
              <a:t>A</a:t>
            </a:r>
            <a:r>
              <a:rPr lang="pl-PL" sz="700" dirty="0" smtClean="0">
                <a:latin typeface="Arial" pitchFamily="34" charset="0"/>
                <a:ea typeface="Malgun Gothic" pitchFamily="34" charset="-127"/>
                <a:cs typeface="Arial" pitchFamily="34" charset="0"/>
              </a:rPr>
              <a:t> </a:t>
            </a:r>
            <a:r>
              <a:rPr lang="pl-PL" sz="700" dirty="0">
                <a:latin typeface="Arial" pitchFamily="34" charset="0"/>
                <a:ea typeface="Malgun Gothic" pitchFamily="34" charset="-127"/>
                <a:cs typeface="Arial" pitchFamily="34" charset="0"/>
              </a:rPr>
              <a:t>: </a:t>
            </a:r>
            <a:r>
              <a:rPr lang="pl-PL" sz="700" b="1" dirty="0" smtClean="0">
                <a:latin typeface="Arial" pitchFamily="34" charset="0"/>
                <a:ea typeface="Malgun Gothic" pitchFamily="34" charset="-127"/>
                <a:cs typeface="Arial" pitchFamily="34" charset="0"/>
              </a:rPr>
              <a:t>F</a:t>
            </a:r>
            <a:r>
              <a:rPr lang="pl-PL" sz="1000" b="1" baseline="30000" dirty="0" smtClean="0">
                <a:latin typeface="Arial" pitchFamily="34" charset="0"/>
                <a:ea typeface="Malgun Gothic" pitchFamily="34" charset="-127"/>
                <a:cs typeface="Arial" pitchFamily="34" charset="0"/>
              </a:rPr>
              <a:t>n</a:t>
            </a:r>
            <a:r>
              <a:rPr lang="pl-PL" sz="700" dirty="0" smtClean="0">
                <a:latin typeface="Arial" pitchFamily="34" charset="0"/>
                <a:ea typeface="Malgun Gothic" pitchFamily="34" charset="-127"/>
                <a:cs typeface="Arial" pitchFamily="34" charset="0"/>
              </a:rPr>
              <a:t> </a:t>
            </a:r>
            <a:r>
              <a:rPr lang="pl-PL" sz="700" dirty="0">
                <a:latin typeface="Arial" pitchFamily="34" charset="0"/>
                <a:ea typeface="Malgun Gothic" pitchFamily="34" charset="-127"/>
                <a:cs typeface="Arial" pitchFamily="34" charset="0"/>
              </a:rPr>
              <a:t>→ </a:t>
            </a:r>
            <a:r>
              <a:rPr lang="pl-PL" sz="700" b="1" dirty="0" smtClean="0">
                <a:latin typeface="Arial" pitchFamily="34" charset="0"/>
                <a:ea typeface="Malgun Gothic" pitchFamily="34" charset="-127"/>
                <a:cs typeface="Arial" pitchFamily="34" charset="0"/>
              </a:rPr>
              <a:t>F</a:t>
            </a:r>
            <a:r>
              <a:rPr lang="pl-PL" sz="1000" b="1" baseline="30000" dirty="0" smtClean="0">
                <a:latin typeface="Arial" pitchFamily="34" charset="0"/>
                <a:ea typeface="Malgun Gothic" pitchFamily="34" charset="-127"/>
                <a:cs typeface="Arial" pitchFamily="34" charset="0"/>
              </a:rPr>
              <a:t>n</a:t>
            </a:r>
            <a:r>
              <a:rPr lang="pl-PL" sz="700" b="1" dirty="0" smtClean="0">
                <a:latin typeface="Arial" pitchFamily="34" charset="0"/>
                <a:ea typeface="Malgun Gothic" pitchFamily="34" charset="-127"/>
                <a:cs typeface="Arial" pitchFamily="34" charset="0"/>
              </a:rPr>
              <a:t>, v</a:t>
            </a:r>
            <a:r>
              <a:rPr lang="pl-PL" sz="700" dirty="0" smtClean="0">
                <a:latin typeface="Arial" pitchFamily="34" charset="0"/>
                <a:ea typeface="Malgun Gothic" pitchFamily="34" charset="-127"/>
                <a:cs typeface="Arial" pitchFamily="34" charset="0"/>
              </a:rPr>
              <a:t> </a:t>
            </a:r>
            <a:r>
              <a:rPr lang="pl-PL" sz="700" dirty="0">
                <a:latin typeface="Arial" pitchFamily="34" charset="0"/>
                <a:ea typeface="Malgun Gothic" pitchFamily="34" charset="-127"/>
                <a:cs typeface="Arial" pitchFamily="34" charset="0"/>
              </a:rPr>
              <a:t>→ </a:t>
            </a:r>
            <a:r>
              <a:rPr lang="pl-PL" sz="700" b="1" dirty="0" smtClean="0">
                <a:latin typeface="Arial" pitchFamily="34" charset="0"/>
                <a:ea typeface="Malgun Gothic" pitchFamily="34" charset="-127"/>
                <a:cs typeface="Arial" pitchFamily="34" charset="0"/>
              </a:rPr>
              <a:t>Av</a:t>
            </a:r>
            <a:endParaRPr lang="sl-SI" sz="700" dirty="0">
              <a:latin typeface="Arial" pitchFamily="34" charset="0"/>
              <a:ea typeface="Malgun Gothic" pitchFamily="34" charset="-127"/>
              <a:cs typeface="Arial" pitchFamily="34" charset="0"/>
            </a:endParaRPr>
          </a:p>
        </p:txBody>
      </p:sp>
      <p:sp>
        <p:nvSpPr>
          <p:cNvPr id="35" name="PoljeZBesedilom 2"/>
          <p:cNvSpPr txBox="1"/>
          <p:nvPr/>
        </p:nvSpPr>
        <p:spPr>
          <a:xfrm>
            <a:off x="3933056" y="1995156"/>
            <a:ext cx="2736304"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Naj bo </a:t>
            </a:r>
            <a:r>
              <a:rPr lang="pl-PL" sz="800" b="1" dirty="0">
                <a:latin typeface="Arial" pitchFamily="34" charset="0"/>
                <a:ea typeface="Malgun Gothic" pitchFamily="34" charset="-127"/>
                <a:cs typeface="Arial" pitchFamily="34" charset="0"/>
              </a:rPr>
              <a:t>V</a:t>
            </a:r>
            <a:r>
              <a:rPr lang="pl-PL" sz="800" dirty="0">
                <a:latin typeface="Arial" pitchFamily="34" charset="0"/>
                <a:ea typeface="Malgun Gothic" pitchFamily="34" charset="-127"/>
                <a:cs typeface="Arial" pitchFamily="34" charset="0"/>
              </a:rPr>
              <a:t> vektorski prostor nad </a:t>
            </a:r>
            <a:r>
              <a:rPr lang="pl-PL" sz="800" b="1" dirty="0">
                <a:latin typeface="Arial" pitchFamily="34" charset="0"/>
                <a:ea typeface="Malgun Gothic" pitchFamily="34" charset="-127"/>
                <a:cs typeface="Arial" pitchFamily="34" charset="0"/>
              </a:rPr>
              <a:t>F</a:t>
            </a:r>
            <a:r>
              <a:rPr lang="pl-PL" sz="800" dirty="0">
                <a:latin typeface="Arial" pitchFamily="34" charset="0"/>
                <a:ea typeface="Malgun Gothic" pitchFamily="34" charset="-127"/>
                <a:cs typeface="Arial" pitchFamily="34" charset="0"/>
              </a:rPr>
              <a:t> in naj bo </a:t>
            </a:r>
            <a:endParaRPr lang="pl-PL" sz="800" dirty="0" smtClean="0">
              <a:latin typeface="Arial" pitchFamily="34" charset="0"/>
              <a:ea typeface="Malgun Gothic" pitchFamily="34" charset="-127"/>
              <a:cs typeface="Arial" pitchFamily="34" charset="0"/>
            </a:endParaRPr>
          </a:p>
          <a:p>
            <a:pPr>
              <a:buSzPct val="110000"/>
            </a:pPr>
            <a:r>
              <a:rPr lang="pl-PL" sz="800" b="1" dirty="0" smtClean="0">
                <a:latin typeface="Arial" pitchFamily="34" charset="0"/>
                <a:ea typeface="Malgun Gothic" pitchFamily="34" charset="-127"/>
                <a:cs typeface="Arial" pitchFamily="34" charset="0"/>
              </a:rPr>
              <a:t>L</a:t>
            </a:r>
            <a:r>
              <a:rPr lang="pl-PL" sz="800" dirty="0" smtClean="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V</a:t>
            </a:r>
            <a:r>
              <a:rPr lang="pl-PL" sz="800" dirty="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V</a:t>
            </a:r>
            <a:r>
              <a:rPr lang="pl-PL" sz="800" dirty="0">
                <a:latin typeface="Arial" pitchFamily="34" charset="0"/>
                <a:ea typeface="Malgun Gothic" pitchFamily="34" charset="-127"/>
                <a:cs typeface="Arial" pitchFamily="34" charset="0"/>
              </a:rPr>
              <a:t> linearna preslikava. Za vsaka </a:t>
            </a:r>
            <a:r>
              <a:rPr lang="pl-PL" sz="800" b="1" dirty="0" smtClean="0">
                <a:latin typeface="Arial" pitchFamily="34" charset="0"/>
                <a:ea typeface="Malgun Gothic" pitchFamily="34" charset="-127"/>
                <a:cs typeface="Arial" pitchFamily="34" charset="0"/>
              </a:rPr>
              <a:t>polinoma</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p</a:t>
            </a:r>
            <a:r>
              <a:rPr lang="pl-PL" sz="8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x</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q</a:t>
            </a:r>
            <a:r>
              <a:rPr lang="pl-PL" sz="800" dirty="0">
                <a:latin typeface="Arial" pitchFamily="34" charset="0"/>
                <a:ea typeface="Malgun Gothic" pitchFamily="34" charset="-127"/>
                <a:cs typeface="Arial" pitchFamily="34" charset="0"/>
              </a:rPr>
              <a:t>(</a:t>
            </a:r>
            <a:r>
              <a:rPr lang="pl-PL" sz="800" b="1" dirty="0">
                <a:latin typeface="Arial" pitchFamily="34" charset="0"/>
                <a:ea typeface="Malgun Gothic" pitchFamily="34" charset="-127"/>
                <a:cs typeface="Arial" pitchFamily="34" charset="0"/>
              </a:rPr>
              <a:t>x</a:t>
            </a:r>
            <a:r>
              <a:rPr lang="pl-PL" sz="800" dirty="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F</a:t>
            </a:r>
            <a:r>
              <a:rPr lang="pl-PL" sz="800" dirty="0">
                <a:latin typeface="Arial" pitchFamily="34" charset="0"/>
                <a:ea typeface="Malgun Gothic" pitchFamily="34" charset="-127"/>
                <a:cs typeface="Arial" pitchFamily="34" charset="0"/>
              </a:rPr>
              <a:t>[</a:t>
            </a:r>
            <a:r>
              <a:rPr lang="pl-PL" sz="800" b="1" dirty="0">
                <a:latin typeface="Arial" pitchFamily="34" charset="0"/>
                <a:ea typeface="Malgun Gothic" pitchFamily="34" charset="-127"/>
                <a:cs typeface="Arial" pitchFamily="34" charset="0"/>
              </a:rPr>
              <a:t>x</a:t>
            </a:r>
            <a:r>
              <a:rPr lang="pl-PL" sz="800" dirty="0">
                <a:latin typeface="Arial" pitchFamily="34" charset="0"/>
                <a:ea typeface="Malgun Gothic" pitchFamily="34" charset="-127"/>
                <a:cs typeface="Arial" pitchFamily="34" charset="0"/>
              </a:rPr>
              <a:t>] sta </a:t>
            </a:r>
            <a:r>
              <a:rPr lang="pl-PL" sz="800" b="1" dirty="0">
                <a:latin typeface="Arial" pitchFamily="34" charset="0"/>
                <a:ea typeface="Malgun Gothic" pitchFamily="34" charset="-127"/>
                <a:cs typeface="Arial" pitchFamily="34" charset="0"/>
              </a:rPr>
              <a:t>podprostora</a:t>
            </a:r>
            <a:r>
              <a:rPr lang="pl-PL" sz="800" dirty="0">
                <a:latin typeface="Arial" pitchFamily="34" charset="0"/>
                <a:ea typeface="Malgun Gothic" pitchFamily="34" charset="-127"/>
                <a:cs typeface="Arial" pitchFamily="34" charset="0"/>
              </a:rPr>
              <a:t> Ker </a:t>
            </a:r>
            <a:r>
              <a:rPr lang="pl-PL" sz="800" b="1" dirty="0">
                <a:latin typeface="Arial" pitchFamily="34" charset="0"/>
                <a:ea typeface="Malgun Gothic" pitchFamily="34" charset="-127"/>
                <a:cs typeface="Arial" pitchFamily="34" charset="0"/>
              </a:rPr>
              <a:t>q</a:t>
            </a:r>
            <a:r>
              <a:rPr lang="pl-PL" sz="800" dirty="0">
                <a:latin typeface="Arial" pitchFamily="34" charset="0"/>
                <a:ea typeface="Malgun Gothic" pitchFamily="34" charset="-127"/>
                <a:cs typeface="Arial" pitchFamily="34" charset="0"/>
              </a:rPr>
              <a:t>(</a:t>
            </a:r>
            <a:r>
              <a:rPr lang="pl-PL" sz="800" b="1" dirty="0">
                <a:latin typeface="Arial" pitchFamily="34" charset="0"/>
                <a:ea typeface="Malgun Gothic" pitchFamily="34" charset="-127"/>
                <a:cs typeface="Arial" pitchFamily="34" charset="0"/>
              </a:rPr>
              <a:t>L</a:t>
            </a:r>
            <a:r>
              <a:rPr lang="pl-PL" sz="800" dirty="0">
                <a:latin typeface="Arial" pitchFamily="34" charset="0"/>
                <a:ea typeface="Malgun Gothic" pitchFamily="34" charset="-127"/>
                <a:cs typeface="Arial" pitchFamily="34" charset="0"/>
              </a:rPr>
              <a:t>) in </a:t>
            </a:r>
            <a:r>
              <a:rPr lang="pl-PL" sz="800" b="1" dirty="0" smtClean="0">
                <a:latin typeface="Arial" pitchFamily="34" charset="0"/>
                <a:ea typeface="Malgun Gothic" pitchFamily="34" charset="-127"/>
                <a:cs typeface="Arial" pitchFamily="34" charset="0"/>
              </a:rPr>
              <a:t>Imq</a:t>
            </a:r>
            <a:r>
              <a:rPr lang="pl-PL" sz="8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L</a:t>
            </a:r>
            <a:r>
              <a:rPr lang="pl-PL" sz="800" dirty="0">
                <a:latin typeface="Arial" pitchFamily="34" charset="0"/>
                <a:ea typeface="Malgun Gothic" pitchFamily="34" charset="-127"/>
                <a:cs typeface="Arial" pitchFamily="34" charset="0"/>
              </a:rPr>
              <a:t>)</a:t>
            </a:r>
          </a:p>
          <a:p>
            <a:pPr>
              <a:buSzPct val="110000"/>
            </a:pPr>
            <a:r>
              <a:rPr lang="pl-PL" sz="800" dirty="0">
                <a:latin typeface="Arial" pitchFamily="34" charset="0"/>
                <a:ea typeface="Malgun Gothic" pitchFamily="34" charset="-127"/>
                <a:cs typeface="Arial" pitchFamily="34" charset="0"/>
              </a:rPr>
              <a:t>invariantna za </a:t>
            </a:r>
            <a:r>
              <a:rPr lang="pl-PL" sz="800" b="1" dirty="0" smtClean="0">
                <a:latin typeface="Arial" pitchFamily="34" charset="0"/>
                <a:ea typeface="Malgun Gothic" pitchFamily="34" charset="-127"/>
                <a:cs typeface="Arial" pitchFamily="34" charset="0"/>
              </a:rPr>
              <a:t>p</a:t>
            </a:r>
            <a:r>
              <a:rPr lang="pl-PL" sz="8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L</a:t>
            </a:r>
            <a:r>
              <a:rPr lang="pl-PL" sz="800" dirty="0" smtClean="0">
                <a:latin typeface="Arial" pitchFamily="34" charset="0"/>
                <a:ea typeface="Malgun Gothic" pitchFamily="34" charset="-127"/>
                <a:cs typeface="Arial" pitchFamily="34" charset="0"/>
              </a:rPr>
              <a:t>)</a:t>
            </a:r>
            <a:endParaRPr lang="pl-PL" sz="800" b="1" dirty="0" smtClean="0">
              <a:latin typeface="Arial" pitchFamily="34" charset="0"/>
              <a:ea typeface="Malgun Gothic" pitchFamily="34" charset="-127"/>
              <a:cs typeface="Arial" pitchFamily="34" charset="0"/>
            </a:endParaRPr>
          </a:p>
        </p:txBody>
      </p:sp>
      <p:grpSp>
        <p:nvGrpSpPr>
          <p:cNvPr id="24" name="Group 23"/>
          <p:cNvGrpSpPr/>
          <p:nvPr/>
        </p:nvGrpSpPr>
        <p:grpSpPr>
          <a:xfrm>
            <a:off x="3933056" y="2635072"/>
            <a:ext cx="2736304" cy="1292662"/>
            <a:chOff x="3501008" y="2720752"/>
            <a:chExt cx="2736304" cy="1292662"/>
          </a:xfrm>
        </p:grpSpPr>
        <p:sp>
          <p:nvSpPr>
            <p:cNvPr id="37" name="PoljeZBesedilom 2"/>
            <p:cNvSpPr txBox="1"/>
            <p:nvPr/>
          </p:nvSpPr>
          <p:spPr>
            <a:xfrm>
              <a:off x="3501008" y="2720752"/>
              <a:ext cx="2736304"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4101"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63660" y="2935034"/>
              <a:ext cx="2572542" cy="1008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9" name="Group 28"/>
          <p:cNvGrpSpPr/>
          <p:nvPr/>
        </p:nvGrpSpPr>
        <p:grpSpPr>
          <a:xfrm>
            <a:off x="187947" y="3672564"/>
            <a:ext cx="2934129" cy="1077218"/>
            <a:chOff x="187947" y="3672564"/>
            <a:chExt cx="2934129" cy="1077218"/>
          </a:xfrm>
        </p:grpSpPr>
        <p:sp>
          <p:nvSpPr>
            <p:cNvPr id="41" name="PoljeZBesedilom 2"/>
            <p:cNvSpPr txBox="1"/>
            <p:nvPr/>
          </p:nvSpPr>
          <p:spPr>
            <a:xfrm>
              <a:off x="187947" y="3672564"/>
              <a:ext cx="2934129" cy="1077218"/>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Naj </a:t>
              </a:r>
              <a:r>
                <a:rPr lang="pl-PL" sz="800" dirty="0">
                  <a:latin typeface="Arial" pitchFamily="34" charset="0"/>
                  <a:ea typeface="Malgun Gothic" pitchFamily="34" charset="-127"/>
                  <a:cs typeface="Arial" pitchFamily="34" charset="0"/>
                </a:rPr>
                <a:t>bo </a:t>
              </a:r>
              <a:r>
                <a:rPr lang="pl-PL" sz="800" b="1" dirty="0">
                  <a:latin typeface="Arial" pitchFamily="34" charset="0"/>
                  <a:ea typeface="Malgun Gothic" pitchFamily="34" charset="-127"/>
                  <a:cs typeface="Arial" pitchFamily="34" charset="0"/>
                </a:rPr>
                <a:t>L</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V</a:t>
              </a:r>
              <a:r>
                <a:rPr lang="pl-PL" sz="800" dirty="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V</a:t>
              </a:r>
              <a:r>
                <a:rPr lang="pl-PL" sz="800" dirty="0">
                  <a:latin typeface="Arial" pitchFamily="34" charset="0"/>
                  <a:ea typeface="Malgun Gothic" pitchFamily="34" charset="-127"/>
                  <a:cs typeface="Arial" pitchFamily="34" charset="0"/>
                </a:rPr>
                <a:t> linearna </a:t>
              </a:r>
              <a:r>
                <a:rPr lang="pl-PL" sz="800" dirty="0" smtClean="0">
                  <a:latin typeface="Arial" pitchFamily="34" charset="0"/>
                  <a:ea typeface="Malgun Gothic" pitchFamily="34" charset="-127"/>
                  <a:cs typeface="Arial" pitchFamily="34" charset="0"/>
                </a:rPr>
                <a:t>preslikava in </a:t>
              </a:r>
              <a:r>
                <a:rPr lang="pl-PL" sz="800" dirty="0">
                  <a:latin typeface="Arial" pitchFamily="34" charset="0"/>
                  <a:ea typeface="Malgun Gothic" pitchFamily="34" charset="-127"/>
                  <a:cs typeface="Arial" pitchFamily="34" charset="0"/>
                </a:rPr>
                <a:t>naj bo </a:t>
              </a:r>
              <a:r>
                <a:rPr lang="pl-PL" sz="800" b="1" dirty="0">
                  <a:latin typeface="Arial" pitchFamily="34" charset="0"/>
                  <a:ea typeface="Malgun Gothic" pitchFamily="34" charset="-127"/>
                  <a:cs typeface="Arial" pitchFamily="34" charset="0"/>
                </a:rPr>
                <a:t>W</a:t>
              </a:r>
              <a:r>
                <a:rPr lang="pl-PL" sz="800"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invarianten podprostor</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za L. </a:t>
              </a:r>
              <a:r>
                <a:rPr lang="pl-PL" sz="800" dirty="0" smtClean="0">
                  <a:latin typeface="Arial" pitchFamily="34" charset="0"/>
                  <a:ea typeface="Malgun Gothic" pitchFamily="34" charset="-127"/>
                  <a:cs typeface="Arial" pitchFamily="34" charset="0"/>
                </a:rPr>
                <a:t>Izberimo </a:t>
              </a:r>
              <a:r>
                <a:rPr lang="pl-PL" sz="800" dirty="0">
                  <a:latin typeface="Arial" pitchFamily="34" charset="0"/>
                  <a:ea typeface="Malgun Gothic" pitchFamily="34" charset="-127"/>
                  <a:cs typeface="Arial" pitchFamily="34" charset="0"/>
                </a:rPr>
                <a:t>bazo </a:t>
              </a:r>
              <a:r>
                <a:rPr lang="pl-PL" sz="800" b="1" dirty="0">
                  <a:latin typeface="Arial" pitchFamily="34" charset="0"/>
                  <a:ea typeface="Malgun Gothic" pitchFamily="34" charset="-127"/>
                  <a:cs typeface="Arial" pitchFamily="34" charset="0"/>
                </a:rPr>
                <a:t>w</a:t>
              </a:r>
              <a:r>
                <a:rPr lang="pl-PL" sz="1100" b="1" baseline="-25000" dirty="0">
                  <a:latin typeface="Arial" pitchFamily="34" charset="0"/>
                  <a:ea typeface="Malgun Gothic" pitchFamily="34" charset="-127"/>
                  <a:cs typeface="Arial" pitchFamily="34" charset="0"/>
                </a:rPr>
                <a:t>1</a:t>
              </a:r>
              <a:r>
                <a:rPr lang="pl-PL" sz="800" dirty="0">
                  <a:latin typeface="Arial" pitchFamily="34" charset="0"/>
                  <a:ea typeface="Malgun Gothic" pitchFamily="34" charset="-127"/>
                  <a:cs typeface="Arial" pitchFamily="34" charset="0"/>
                </a:rPr>
                <a:t>, . . . ,</a:t>
              </a:r>
              <a:r>
                <a:rPr lang="pl-PL" sz="800" b="1" dirty="0">
                  <a:latin typeface="Arial" pitchFamily="34" charset="0"/>
                  <a:ea typeface="Malgun Gothic" pitchFamily="34" charset="-127"/>
                  <a:cs typeface="Arial" pitchFamily="34" charset="0"/>
                </a:rPr>
                <a:t>w</a:t>
              </a:r>
              <a:r>
                <a:rPr lang="pl-PL" sz="1100" b="1" baseline="-25000" dirty="0">
                  <a:latin typeface="Arial" pitchFamily="34" charset="0"/>
                  <a:ea typeface="Malgun Gothic" pitchFamily="34" charset="-127"/>
                  <a:cs typeface="Arial" pitchFamily="34" charset="0"/>
                </a:rPr>
                <a:t>k</a:t>
              </a:r>
              <a:r>
                <a:rPr lang="pl-PL" sz="800" dirty="0">
                  <a:latin typeface="Arial" pitchFamily="34" charset="0"/>
                  <a:ea typeface="Malgun Gothic" pitchFamily="34" charset="-127"/>
                  <a:cs typeface="Arial" pitchFamily="34" charset="0"/>
                </a:rPr>
                <a:t> za </a:t>
              </a:r>
              <a:r>
                <a:rPr lang="pl-PL" sz="800" b="1" dirty="0">
                  <a:latin typeface="Arial" pitchFamily="34" charset="0"/>
                  <a:ea typeface="Malgun Gothic" pitchFamily="34" charset="-127"/>
                  <a:cs typeface="Arial" pitchFamily="34" charset="0"/>
                </a:rPr>
                <a:t>W</a:t>
              </a:r>
              <a:r>
                <a:rPr lang="pl-PL" sz="800" dirty="0">
                  <a:latin typeface="Arial" pitchFamily="34" charset="0"/>
                  <a:ea typeface="Malgun Gothic" pitchFamily="34" charset="-127"/>
                  <a:cs typeface="Arial" pitchFamily="34" charset="0"/>
                </a:rPr>
                <a:t> in jo </a:t>
              </a:r>
              <a:r>
                <a:rPr lang="pl-PL" sz="800" dirty="0" smtClean="0">
                  <a:latin typeface="Arial" pitchFamily="34" charset="0"/>
                  <a:ea typeface="Malgun Gothic" pitchFamily="34" charset="-127"/>
                  <a:cs typeface="Arial" pitchFamily="34" charset="0"/>
                </a:rPr>
                <a:t>dopolnimo do </a:t>
              </a:r>
              <a:r>
                <a:rPr lang="pl-PL" sz="800" b="1" dirty="0" smtClean="0">
                  <a:latin typeface="Arial" pitchFamily="34" charset="0"/>
                  <a:ea typeface="Malgun Gothic" pitchFamily="34" charset="-127"/>
                  <a:cs typeface="Arial" pitchFamily="34" charset="0"/>
                </a:rPr>
                <a:t>baze</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za </a:t>
              </a: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Potem </a:t>
              </a:r>
              <a:r>
                <a:rPr lang="pl-PL" sz="800" dirty="0">
                  <a:latin typeface="Arial" pitchFamily="34" charset="0"/>
                  <a:ea typeface="Malgun Gothic" pitchFamily="34" charset="-127"/>
                  <a:cs typeface="Arial" pitchFamily="34" charset="0"/>
                </a:rPr>
                <a:t>je [</a:t>
              </a:r>
              <a:r>
                <a:rPr lang="pl-PL" sz="800" b="1" dirty="0" smtClean="0">
                  <a:latin typeface="Arial" pitchFamily="34" charset="0"/>
                  <a:ea typeface="Malgun Gothic" pitchFamily="34" charset="-127"/>
                  <a:cs typeface="Arial" pitchFamily="34" charset="0"/>
                </a:rPr>
                <a:t>L</a:t>
              </a:r>
              <a:r>
                <a:rPr lang="pl-PL" sz="8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B </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a:t>
              </a:r>
              <a:r>
                <a:rPr lang="pl-PL" sz="800" dirty="0" smtClean="0">
                  <a:latin typeface="Arial" pitchFamily="34" charset="0"/>
                  <a:ea typeface="Malgun Gothic" pitchFamily="34" charset="-127"/>
                  <a:cs typeface="Arial" pitchFamily="34" charset="0"/>
                </a:rPr>
                <a:t> bločno </a:t>
              </a:r>
              <a:r>
                <a:rPr lang="pl-PL" sz="800" dirty="0">
                  <a:latin typeface="Arial" pitchFamily="34" charset="0"/>
                  <a:ea typeface="Malgun Gothic" pitchFamily="34" charset="-127"/>
                  <a:cs typeface="Arial" pitchFamily="34" charset="0"/>
                </a:rPr>
                <a:t>zgornje trikotna </a:t>
              </a:r>
              <a:r>
                <a:rPr lang="pl-PL" sz="800" dirty="0" smtClean="0">
                  <a:latin typeface="Arial" pitchFamily="34" charset="0"/>
                  <a:ea typeface="Malgun Gothic" pitchFamily="34" charset="-127"/>
                  <a:cs typeface="Arial" pitchFamily="34" charset="0"/>
                </a:rPr>
                <a:t>matrika.</a:t>
              </a:r>
            </a:p>
            <a:p>
              <a:pPr>
                <a:buSzPct val="110000"/>
              </a:pPr>
              <a:endParaRPr lang="pl-PL" sz="800" b="1" dirty="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a:p>
              <a:pPr>
                <a:buSzPct val="110000"/>
              </a:pPr>
              <a:r>
                <a:rPr lang="pl-PL" sz="800" dirty="0">
                  <a:latin typeface="Arial" pitchFamily="34" charset="0"/>
                  <a:ea typeface="Malgun Gothic" pitchFamily="34" charset="-127"/>
                  <a:cs typeface="Arial" pitchFamily="34" charset="0"/>
                </a:rPr>
                <a:t>za neko </a:t>
              </a:r>
              <a:r>
                <a:rPr lang="pl-PL" sz="800" b="1" dirty="0">
                  <a:latin typeface="Arial" pitchFamily="34" charset="0"/>
                  <a:ea typeface="Malgun Gothic" pitchFamily="34" charset="-127"/>
                  <a:cs typeface="Arial" pitchFamily="34" charset="0"/>
                </a:rPr>
                <a:t>k</a:t>
              </a:r>
              <a:r>
                <a:rPr lang="pl-PL" sz="800" dirty="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k</a:t>
              </a:r>
              <a:r>
                <a:rPr lang="pl-PL" sz="800" dirty="0">
                  <a:latin typeface="Arial" pitchFamily="34" charset="0"/>
                  <a:ea typeface="Malgun Gothic" pitchFamily="34" charset="-127"/>
                  <a:cs typeface="Arial" pitchFamily="34" charset="0"/>
                </a:rPr>
                <a:t> matriko </a:t>
              </a:r>
              <a:r>
                <a:rPr lang="pl-PL" sz="800" b="1" dirty="0">
                  <a:latin typeface="Arial" pitchFamily="34" charset="0"/>
                  <a:ea typeface="Malgun Gothic" pitchFamily="34" charset="-127"/>
                  <a:cs typeface="Arial" pitchFamily="34" charset="0"/>
                </a:rPr>
                <a:t>A</a:t>
              </a:r>
              <a:r>
                <a:rPr lang="pl-PL" sz="800" dirty="0">
                  <a:latin typeface="Arial" pitchFamily="34" charset="0"/>
                  <a:ea typeface="Malgun Gothic" pitchFamily="34" charset="-127"/>
                  <a:cs typeface="Arial" pitchFamily="34" charset="0"/>
                </a:rPr>
                <a:t> in neki matriki </a:t>
              </a:r>
              <a:r>
                <a:rPr lang="pl-PL" sz="800" b="1" dirty="0">
                  <a:latin typeface="Arial" pitchFamily="34" charset="0"/>
                  <a:ea typeface="Malgun Gothic" pitchFamily="34" charset="-127"/>
                  <a:cs typeface="Arial" pitchFamily="34" charset="0"/>
                </a:rPr>
                <a:t>B</a:t>
              </a:r>
              <a:r>
                <a:rPr lang="pl-PL" sz="800" dirty="0">
                  <a:latin typeface="Arial" pitchFamily="34" charset="0"/>
                  <a:ea typeface="Malgun Gothic" pitchFamily="34" charset="-127"/>
                  <a:cs typeface="Arial" pitchFamily="34" charset="0"/>
                </a:rPr>
                <a:t> in </a:t>
              </a:r>
              <a:r>
                <a:rPr lang="pl-PL" sz="800" b="1" dirty="0" smtClean="0">
                  <a:latin typeface="Arial" pitchFamily="34" charset="0"/>
                  <a:ea typeface="Malgun Gothic" pitchFamily="34" charset="-127"/>
                  <a:cs typeface="Arial" pitchFamily="34" charset="0"/>
                </a:rPr>
                <a:t>v</a:t>
              </a:r>
              <a:endParaRPr lang="pl-PL" sz="800" b="1" dirty="0">
                <a:latin typeface="Arial" pitchFamily="34" charset="0"/>
                <a:ea typeface="Malgun Gothic" pitchFamily="34" charset="-127"/>
                <a:cs typeface="Arial" pitchFamily="34" charset="0"/>
              </a:endParaRPr>
            </a:p>
          </p:txBody>
        </p:sp>
        <p:pic>
          <p:nvPicPr>
            <p:cNvPr id="4102"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66251" y="4211173"/>
              <a:ext cx="931885" cy="3142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8" name="Group 27"/>
          <p:cNvGrpSpPr/>
          <p:nvPr/>
        </p:nvGrpSpPr>
        <p:grpSpPr>
          <a:xfrm>
            <a:off x="294359" y="4880992"/>
            <a:ext cx="2906938" cy="2369880"/>
            <a:chOff x="2490505" y="3990647"/>
            <a:chExt cx="2906938" cy="2369880"/>
          </a:xfrm>
        </p:grpSpPr>
        <p:sp>
          <p:nvSpPr>
            <p:cNvPr id="44" name="PoljeZBesedilom 2"/>
            <p:cNvSpPr txBox="1"/>
            <p:nvPr/>
          </p:nvSpPr>
          <p:spPr>
            <a:xfrm>
              <a:off x="2490505" y="3990647"/>
              <a:ext cx="2234639" cy="2369880"/>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4103"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593973" y="4186451"/>
              <a:ext cx="2803470" cy="3443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4"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583503" y="4548950"/>
              <a:ext cx="2069633" cy="17578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4105"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394881" y="4176462"/>
            <a:ext cx="1137002" cy="5062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2" name="Straight Arrow Connector 51"/>
          <p:cNvCxnSpPr/>
          <p:nvPr/>
        </p:nvCxnSpPr>
        <p:spPr>
          <a:xfrm>
            <a:off x="3154521" y="3421409"/>
            <a:ext cx="130463" cy="667495"/>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54" name="PoljeZBesedilom 2"/>
          <p:cNvSpPr txBox="1"/>
          <p:nvPr/>
        </p:nvSpPr>
        <p:spPr>
          <a:xfrm>
            <a:off x="3583464" y="4074287"/>
            <a:ext cx="3056944" cy="2000548"/>
          </a:xfrm>
          <a:prstGeom prst="rect">
            <a:avLst/>
          </a:prstGeom>
          <a:solidFill>
            <a:srgbClr val="ABDDC6"/>
          </a:solidFill>
          <a:ln w="6350">
            <a:noFill/>
          </a:ln>
        </p:spPr>
        <p:txBody>
          <a:bodyPr wrap="square" rtlCol="0">
            <a:spAutoFit/>
          </a:bodyPr>
          <a:lstStyle/>
          <a:p>
            <a:pPr>
              <a:buSzPct val="110000"/>
            </a:pPr>
            <a:r>
              <a:rPr lang="sl-SI" sz="900" b="1" dirty="0" smtClean="0">
                <a:solidFill>
                  <a:srgbClr val="245A42"/>
                </a:solidFill>
                <a:latin typeface="Arial" pitchFamily="34" charset="0"/>
                <a:ea typeface="Malgun Gothic" pitchFamily="34" charset="-127"/>
                <a:cs typeface="Arial" pitchFamily="34" charset="0"/>
              </a:rPr>
              <a:t>ENORAZSEŽNI INVARIANTNI PODPROSTORI:</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vsaka invariantna preslikava </a:t>
            </a:r>
            <a:r>
              <a:rPr lang="pl-PL" sz="800" b="1" dirty="0" smtClean="0">
                <a:latin typeface="Arial" pitchFamily="34" charset="0"/>
                <a:ea typeface="Malgun Gothic" pitchFamily="34" charset="-127"/>
                <a:cs typeface="Arial" pitchFamily="34" charset="0"/>
              </a:rPr>
              <a:t>L</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kjer je V netrivialen vektorski prostor nad C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naslednje trditve so </a:t>
            </a:r>
            <a:r>
              <a:rPr lang="sl-SI" sz="800" b="1" dirty="0" smtClean="0">
                <a:latin typeface="Arial" pitchFamily="34" charset="0"/>
                <a:ea typeface="Malgun Gothic" pitchFamily="34" charset="-127"/>
                <a:cs typeface="Arial" pitchFamily="34" charset="0"/>
              </a:rPr>
              <a:t>enakovredne</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ker smo v </a:t>
            </a:r>
            <a:r>
              <a:rPr lang="sl-SI" sz="800" b="1" dirty="0" smtClean="0">
                <a:latin typeface="Arial" pitchFamily="34" charset="0"/>
                <a:ea typeface="Malgun Gothic" pitchFamily="34" charset="-127"/>
                <a:cs typeface="Arial" pitchFamily="34" charset="0"/>
              </a:rPr>
              <a:t>kompleksnih</a:t>
            </a:r>
            <a:r>
              <a:rPr lang="sl-SI" sz="800" dirty="0" smtClean="0">
                <a:latin typeface="Arial" pitchFamily="34" charset="0"/>
                <a:ea typeface="Malgun Gothic" pitchFamily="34" charset="-127"/>
                <a:cs typeface="Arial" pitchFamily="34" charset="0"/>
              </a:rPr>
              <a:t> številih</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det</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id</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 vsaj eno </a:t>
            </a:r>
            <a:r>
              <a:rPr lang="sl-SI" sz="800" b="1" dirty="0" smtClean="0">
                <a:latin typeface="Arial" pitchFamily="34" charset="0"/>
                <a:ea typeface="Malgun Gothic" pitchFamily="34" charset="-127"/>
                <a:cs typeface="Arial" pitchFamily="34" charset="0"/>
              </a:rPr>
              <a:t>netrivialno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rešitev</a:t>
            </a:r>
          </a:p>
        </p:txBody>
      </p:sp>
      <p:sp>
        <p:nvSpPr>
          <p:cNvPr id="55" name="PoljeZBesedilom 2"/>
          <p:cNvSpPr txBox="1"/>
          <p:nvPr/>
        </p:nvSpPr>
        <p:spPr>
          <a:xfrm>
            <a:off x="3344416" y="4746430"/>
            <a:ext cx="3129277" cy="954107"/>
          </a:xfrm>
          <a:prstGeom prst="rect">
            <a:avLst/>
          </a:prstGeom>
          <a:solidFill>
            <a:schemeClr val="accent3">
              <a:lumMod val="20000"/>
              <a:lumOff val="80000"/>
            </a:schemeClr>
          </a:solidFill>
          <a:ln w="6350">
            <a:noFill/>
          </a:ln>
        </p:spPr>
        <p:txBody>
          <a:bodyPr wrap="square" rtlCol="0">
            <a:spAutoFit/>
          </a:bodyPr>
          <a:lstStyle/>
          <a:p>
            <a:pPr marL="171450" indent="-171450">
              <a:buSzPct val="110000"/>
              <a:buFont typeface="Arial" pitchFamily="34" charset="0"/>
              <a:buChar char="•"/>
            </a:pP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ima </a:t>
            </a:r>
            <a:r>
              <a:rPr lang="sl-SI" sz="800" b="1" dirty="0" smtClean="0">
                <a:latin typeface="Arial" pitchFamily="34" charset="0"/>
                <a:ea typeface="Malgun Gothic" pitchFamily="34" charset="-127"/>
                <a:cs typeface="Arial" pitchFamily="34" charset="0"/>
              </a:rPr>
              <a:t>enorazse</a:t>
            </a:r>
            <a:r>
              <a:rPr lang="sl-SI" sz="800" b="1" dirty="0">
                <a:latin typeface="Arial" pitchFamily="34" charset="0"/>
                <a:ea typeface="Malgun Gothic" pitchFamily="34" charset="-127"/>
                <a:cs typeface="Arial" pitchFamily="34" charset="0"/>
              </a:rPr>
              <a:t>ž</a:t>
            </a:r>
            <a:r>
              <a:rPr lang="sl-SI" sz="800" b="1" dirty="0" smtClean="0">
                <a:latin typeface="Arial" pitchFamily="34" charset="0"/>
                <a:ea typeface="Malgun Gothic" pitchFamily="34" charset="-127"/>
                <a:cs typeface="Arial" pitchFamily="34" charset="0"/>
              </a:rPr>
              <a:t>en</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invarianten</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podprostor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obstaja neničeln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in tak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C</a:t>
            </a:r>
            <a:r>
              <a:rPr lang="sl-SI" sz="800" dirty="0">
                <a:latin typeface="Arial" pitchFamily="34" charset="0"/>
                <a:ea typeface="Malgun Gothic" pitchFamily="34" charset="-127"/>
                <a:cs typeface="Arial" pitchFamily="34" charset="0"/>
              </a:rPr>
              <a:t>, da je </a:t>
            </a:r>
            <a:r>
              <a:rPr lang="sl-SI" sz="800" b="1" dirty="0">
                <a:latin typeface="Arial" pitchFamily="34" charset="0"/>
                <a:ea typeface="Malgun Gothic" pitchFamily="34" charset="-127"/>
                <a:cs typeface="Arial" pitchFamily="34" charset="0"/>
              </a:rPr>
              <a:t>Lv</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obstaja neničeln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in tak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C</a:t>
            </a:r>
            <a:r>
              <a:rPr lang="sl-SI" sz="800" dirty="0">
                <a:latin typeface="Arial" pitchFamily="34" charset="0"/>
                <a:ea typeface="Malgun Gothic" pitchFamily="34" charset="-127"/>
                <a:cs typeface="Arial" pitchFamily="34" charset="0"/>
              </a:rPr>
              <a:t>, da je (</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id</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0</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obstaja tak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C</a:t>
            </a:r>
            <a:r>
              <a:rPr lang="sl-SI" sz="800" dirty="0">
                <a:latin typeface="Arial" pitchFamily="34" charset="0"/>
                <a:ea typeface="Malgun Gothic" pitchFamily="34" charset="-127"/>
                <a:cs typeface="Arial" pitchFamily="34" charset="0"/>
              </a:rPr>
              <a:t>, da je </a:t>
            </a:r>
            <a:r>
              <a:rPr lang="sl-SI" sz="800" b="1" dirty="0">
                <a:latin typeface="Arial" pitchFamily="34" charset="0"/>
                <a:ea typeface="Malgun Gothic" pitchFamily="34" charset="-127"/>
                <a:cs typeface="Arial" pitchFamily="34" charset="0"/>
              </a:rPr>
              <a:t>Ker</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id</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6</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0 </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obstaja </a:t>
            </a:r>
            <a:r>
              <a:rPr lang="sl-SI" sz="800" dirty="0">
                <a:latin typeface="Arial" pitchFamily="34" charset="0"/>
                <a:ea typeface="Malgun Gothic" pitchFamily="34" charset="-127"/>
                <a:cs typeface="Arial" pitchFamily="34" charset="0"/>
              </a:rPr>
              <a:t>tak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C</a:t>
            </a:r>
            <a:r>
              <a:rPr lang="sl-SI" sz="800" dirty="0">
                <a:latin typeface="Arial" pitchFamily="34" charset="0"/>
                <a:ea typeface="Malgun Gothic" pitchFamily="34" charset="-127"/>
                <a:cs typeface="Arial" pitchFamily="34" charset="0"/>
              </a:rPr>
              <a:t>, da linearna preslikava </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id</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ni injektivna</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obstaja tak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C</a:t>
            </a:r>
            <a:r>
              <a:rPr lang="sl-SI" sz="800" dirty="0">
                <a:latin typeface="Arial" pitchFamily="34" charset="0"/>
                <a:ea typeface="Malgun Gothic" pitchFamily="34" charset="-127"/>
                <a:cs typeface="Arial" pitchFamily="34" charset="0"/>
              </a:rPr>
              <a:t>, da linearna preslikava </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id</a:t>
            </a:r>
            <a:r>
              <a:rPr lang="sl-SI" sz="800" dirty="0">
                <a:latin typeface="Arial" pitchFamily="34" charset="0"/>
                <a:ea typeface="Malgun Gothic" pitchFamily="34" charset="-127"/>
                <a:cs typeface="Arial" pitchFamily="34" charset="0"/>
              </a:rPr>
              <a:t> ni </a:t>
            </a:r>
            <a:r>
              <a:rPr lang="sl-SI" sz="800" dirty="0" smtClean="0">
                <a:latin typeface="Arial" pitchFamily="34" charset="0"/>
                <a:ea typeface="Malgun Gothic" pitchFamily="34" charset="-127"/>
                <a:cs typeface="Arial" pitchFamily="34" charset="0"/>
              </a:rPr>
              <a:t>obrnljiva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obstaja </a:t>
            </a:r>
            <a:r>
              <a:rPr lang="sl-SI" sz="800" dirty="0">
                <a:latin typeface="Arial" pitchFamily="34" charset="0"/>
                <a:ea typeface="Malgun Gothic" pitchFamily="34" charset="-127"/>
                <a:cs typeface="Arial" pitchFamily="34" charset="0"/>
              </a:rPr>
              <a:t>tak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C</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da velja </a:t>
            </a:r>
            <a:r>
              <a:rPr lang="sl-SI" sz="800" dirty="0" smtClean="0">
                <a:latin typeface="Arial" pitchFamily="34" charset="0"/>
                <a:ea typeface="Malgun Gothic" pitchFamily="34" charset="-127"/>
                <a:cs typeface="Arial" pitchFamily="34" charset="0"/>
              </a:rPr>
              <a:t>det (</a:t>
            </a:r>
            <a:r>
              <a:rPr lang="sl-SI" sz="800" b="1" dirty="0">
                <a:latin typeface="Arial" pitchFamily="34" charset="0"/>
                <a:ea typeface="Malgun Gothic" pitchFamily="34" charset="-127"/>
                <a:cs typeface="Arial" pitchFamily="34" charset="0"/>
              </a:rPr>
              <a:t>L</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id</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0</a:t>
            </a:r>
            <a:endParaRPr lang="sl-SI" sz="800" b="1" dirty="0" smtClean="0">
              <a:latin typeface="Arial" pitchFamily="34" charset="0"/>
              <a:ea typeface="Malgun Gothic" pitchFamily="34" charset="-127"/>
              <a:cs typeface="Arial" pitchFamily="34" charset="0"/>
            </a:endParaRPr>
          </a:p>
        </p:txBody>
      </p:sp>
      <p:sp>
        <p:nvSpPr>
          <p:cNvPr id="56" name="PoljeZBesedilom 2"/>
          <p:cNvSpPr txBox="1"/>
          <p:nvPr/>
        </p:nvSpPr>
        <p:spPr>
          <a:xfrm>
            <a:off x="2564904" y="6258454"/>
            <a:ext cx="3056944" cy="400110"/>
          </a:xfrm>
          <a:prstGeom prst="rect">
            <a:avLst/>
          </a:prstGeom>
          <a:solidFill>
            <a:schemeClr val="accent3">
              <a:lumMod val="20000"/>
              <a:lumOff val="80000"/>
            </a:schemeClr>
          </a:solidFill>
          <a:ln w="6350">
            <a:noFill/>
          </a:ln>
        </p:spPr>
        <p:txBody>
          <a:bodyPr wrap="square" rtlCol="0">
            <a:spAutoFit/>
          </a:bodyPr>
          <a:lstStyle/>
          <a:p>
            <a:pPr>
              <a:buSzPct val="110000"/>
            </a:pPr>
            <a:r>
              <a:rPr lang="sl-SI" sz="900" b="1" dirty="0" smtClean="0">
                <a:solidFill>
                  <a:srgbClr val="245A42"/>
                </a:solidFill>
                <a:latin typeface="Arial" pitchFamily="34" charset="0"/>
                <a:ea typeface="Malgun Gothic" pitchFamily="34" charset="-127"/>
                <a:cs typeface="Arial" pitchFamily="34" charset="0"/>
              </a:rPr>
              <a:t>Kongurentnost matrik</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sta </a:t>
            </a:r>
            <a:r>
              <a:rPr lang="sl-SI" sz="800" b="1" dirty="0" smtClean="0">
                <a:latin typeface="Arial" pitchFamily="34" charset="0"/>
                <a:ea typeface="Malgun Gothic" pitchFamily="34" charset="-127"/>
                <a:cs typeface="Arial" pitchFamily="34" charset="0"/>
              </a:rPr>
              <a:t>kongurentni</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če </a:t>
            </a:r>
            <a:r>
              <a:rPr lang="sl-SI" sz="800" dirty="0">
                <a:latin typeface="Arial" pitchFamily="34" charset="0"/>
                <a:ea typeface="Malgun Gothic" pitchFamily="34" charset="-127"/>
                <a:cs typeface="Arial" pitchFamily="34" charset="0"/>
              </a:rPr>
              <a:t>velja </a:t>
            </a:r>
            <a:r>
              <a:rPr lang="sl-SI" sz="800" b="1" dirty="0">
                <a:latin typeface="Arial" pitchFamily="34" charset="0"/>
                <a:ea typeface="Malgun Gothic" pitchFamily="34" charset="-127"/>
                <a:cs typeface="Arial" pitchFamily="34" charset="0"/>
              </a:rPr>
              <a:t>B</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PAP</a:t>
            </a:r>
            <a:r>
              <a:rPr lang="sl-SI" sz="1050" b="1" baseline="30000" dirty="0">
                <a:latin typeface="Arial" pitchFamily="34" charset="0"/>
                <a:ea typeface="Malgun Gothic" pitchFamily="34" charset="-127"/>
                <a:cs typeface="Arial" pitchFamily="34" charset="0"/>
              </a:rPr>
              <a:t>T</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a:t>
            </a:r>
          </a:p>
        </p:txBody>
      </p:sp>
      <p:sp>
        <p:nvSpPr>
          <p:cNvPr id="57" name="PoljeZBesedilom 2"/>
          <p:cNvSpPr txBox="1"/>
          <p:nvPr/>
        </p:nvSpPr>
        <p:spPr>
          <a:xfrm>
            <a:off x="2518801" y="5760599"/>
            <a:ext cx="1206547"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Če </a:t>
            </a:r>
            <a:r>
              <a:rPr lang="sl-SI" sz="700" dirty="0">
                <a:latin typeface="Arial" pitchFamily="34" charset="0"/>
                <a:ea typeface="Malgun Gothic" pitchFamily="34" charset="-127"/>
                <a:cs typeface="Arial" pitchFamily="34" charset="0"/>
              </a:rPr>
              <a:t>sta dve matriki kongruentni, potem sta </a:t>
            </a:r>
            <a:r>
              <a:rPr lang="sl-SI" sz="700" dirty="0" smtClean="0">
                <a:latin typeface="Arial" pitchFamily="34" charset="0"/>
                <a:ea typeface="Malgun Gothic" pitchFamily="34" charset="-127"/>
                <a:cs typeface="Arial" pitchFamily="34" charset="0"/>
              </a:rPr>
              <a:t>očitno tudi </a:t>
            </a:r>
            <a:r>
              <a:rPr lang="sl-SI" sz="700" b="1" dirty="0" smtClean="0">
                <a:latin typeface="Arial" pitchFamily="34" charset="0"/>
                <a:ea typeface="Malgun Gothic" pitchFamily="34" charset="-127"/>
                <a:cs typeface="Arial" pitchFamily="34" charset="0"/>
              </a:rPr>
              <a:t>ekvivalentni</a:t>
            </a:r>
            <a:r>
              <a:rPr lang="sl-SI" sz="700" dirty="0" smtClean="0">
                <a:latin typeface="Arial" pitchFamily="34" charset="0"/>
                <a:ea typeface="Malgun Gothic" pitchFamily="34" charset="-127"/>
                <a:cs typeface="Arial" pitchFamily="34" charset="0"/>
              </a:rPr>
              <a:t>. Obratno ni res.</a:t>
            </a:r>
            <a:endParaRPr lang="sl-SI" sz="700" dirty="0">
              <a:latin typeface="Arial" pitchFamily="34" charset="0"/>
              <a:ea typeface="Malgun Gothic" pitchFamily="34" charset="-127"/>
              <a:cs typeface="Arial" pitchFamily="34" charset="0"/>
            </a:endParaRPr>
          </a:p>
        </p:txBody>
      </p:sp>
      <p:sp>
        <p:nvSpPr>
          <p:cNvPr id="58" name="PoljeZBesedilom 2"/>
          <p:cNvSpPr txBox="1"/>
          <p:nvPr/>
        </p:nvSpPr>
        <p:spPr>
          <a:xfrm>
            <a:off x="3933056" y="6193918"/>
            <a:ext cx="2808312" cy="200055"/>
          </a:xfrm>
          <a:prstGeom prst="rect">
            <a:avLst/>
          </a:prstGeom>
          <a:solidFill>
            <a:schemeClr val="bg1"/>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Recimo matriki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in [</a:t>
            </a:r>
            <a:r>
              <a:rPr lang="sl-SI" sz="700" b="1"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sta </a:t>
            </a:r>
            <a:r>
              <a:rPr lang="sl-SI" sz="700" b="1" dirty="0" smtClean="0">
                <a:latin typeface="Arial" pitchFamily="34" charset="0"/>
                <a:ea typeface="Malgun Gothic" pitchFamily="34" charset="-127"/>
                <a:cs typeface="Arial" pitchFamily="34" charset="0"/>
              </a:rPr>
              <a:t>ekvivalentni</a:t>
            </a:r>
            <a:r>
              <a:rPr lang="sl-SI" sz="700" dirty="0" smtClean="0">
                <a:latin typeface="Arial" pitchFamily="34" charset="0"/>
                <a:ea typeface="Malgun Gothic" pitchFamily="34" charset="-127"/>
                <a:cs typeface="Arial" pitchFamily="34" charset="0"/>
              </a:rPr>
              <a:t> nista </a:t>
            </a:r>
            <a:r>
              <a:rPr lang="sl-SI" sz="700" dirty="0">
                <a:latin typeface="Arial" pitchFamily="34" charset="0"/>
                <a:ea typeface="Malgun Gothic" pitchFamily="34" charset="-127"/>
                <a:cs typeface="Arial" pitchFamily="34" charset="0"/>
              </a:rPr>
              <a:t>pa </a:t>
            </a:r>
            <a:r>
              <a:rPr lang="sl-SI" sz="700" b="1" dirty="0">
                <a:latin typeface="Arial" pitchFamily="34" charset="0"/>
                <a:ea typeface="Malgun Gothic" pitchFamily="34" charset="-127"/>
                <a:cs typeface="Arial" pitchFamily="34" charset="0"/>
              </a:rPr>
              <a:t>kongruentni</a:t>
            </a:r>
            <a:r>
              <a:rPr lang="sl-SI" sz="700" dirty="0">
                <a:latin typeface="Arial" pitchFamily="34" charset="0"/>
                <a:ea typeface="Malgun Gothic" pitchFamily="34" charset="-127"/>
                <a:cs typeface="Arial" pitchFamily="34" charset="0"/>
              </a:rPr>
              <a:t>. </a:t>
            </a:r>
          </a:p>
        </p:txBody>
      </p:sp>
      <p:pic>
        <p:nvPicPr>
          <p:cNvPr id="4106"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909054" y="6465168"/>
            <a:ext cx="1804598" cy="2928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0" name="PoljeZBesedilom 2"/>
          <p:cNvSpPr txBox="1"/>
          <p:nvPr/>
        </p:nvSpPr>
        <p:spPr>
          <a:xfrm>
            <a:off x="2591551" y="6825208"/>
            <a:ext cx="3141705" cy="415498"/>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Če </a:t>
            </a:r>
            <a:r>
              <a:rPr lang="sl-SI" sz="700" dirty="0">
                <a:latin typeface="Arial" pitchFamily="34" charset="0"/>
                <a:ea typeface="Malgun Gothic" pitchFamily="34" charset="-127"/>
                <a:cs typeface="Arial" pitchFamily="34" charset="0"/>
              </a:rPr>
              <a:t>v definiciji </a:t>
            </a:r>
            <a:r>
              <a:rPr lang="sl-SI" sz="700" b="1" dirty="0">
                <a:latin typeface="Arial" pitchFamily="34" charset="0"/>
                <a:ea typeface="Malgun Gothic" pitchFamily="34" charset="-127"/>
                <a:cs typeface="Arial" pitchFamily="34" charset="0"/>
              </a:rPr>
              <a:t>ekvivalentnosti</a:t>
            </a:r>
            <a:r>
              <a:rPr lang="sl-SI" sz="700" dirty="0">
                <a:latin typeface="Arial" pitchFamily="34" charset="0"/>
                <a:ea typeface="Malgun Gothic" pitchFamily="34" charset="-127"/>
                <a:cs typeface="Arial" pitchFamily="34" charset="0"/>
              </a:rPr>
              <a:t> matrik in </a:t>
            </a:r>
            <a:r>
              <a:rPr lang="sl-SI" sz="700" b="1" dirty="0">
                <a:latin typeface="Arial" pitchFamily="34" charset="0"/>
                <a:ea typeface="Malgun Gothic" pitchFamily="34" charset="-127"/>
                <a:cs typeface="Arial" pitchFamily="34" charset="0"/>
              </a:rPr>
              <a:t>podobnosti</a:t>
            </a:r>
            <a:r>
              <a:rPr lang="sl-SI" sz="700" dirty="0">
                <a:latin typeface="Arial" pitchFamily="34" charset="0"/>
                <a:ea typeface="Malgun Gothic" pitchFamily="34" charset="-127"/>
                <a:cs typeface="Arial" pitchFamily="34" charset="0"/>
              </a:rPr>
              <a:t> matrik </a:t>
            </a:r>
            <a:r>
              <a:rPr lang="sl-SI" sz="700" b="1" dirty="0" smtClean="0">
                <a:latin typeface="Arial" pitchFamily="34" charset="0"/>
                <a:ea typeface="Malgun Gothic" pitchFamily="34" charset="-127"/>
                <a:cs typeface="Arial" pitchFamily="34" charset="0"/>
              </a:rPr>
              <a:t>zamenjamo obrnljive</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matrike z </a:t>
            </a:r>
            <a:r>
              <a:rPr lang="sl-SI" sz="700" b="1" dirty="0">
                <a:latin typeface="Arial" pitchFamily="34" charset="0"/>
                <a:ea typeface="Malgun Gothic" pitchFamily="34" charset="-127"/>
                <a:cs typeface="Arial" pitchFamily="34" charset="0"/>
              </a:rPr>
              <a:t>ortogonalnimi</a:t>
            </a:r>
            <a:r>
              <a:rPr lang="sl-SI" sz="700" dirty="0">
                <a:latin typeface="Arial" pitchFamily="34" charset="0"/>
                <a:ea typeface="Malgun Gothic" pitchFamily="34" charset="-127"/>
                <a:cs typeface="Arial" pitchFamily="34" charset="0"/>
              </a:rPr>
              <a:t> matrikami, potem dobimo </a:t>
            </a:r>
            <a:r>
              <a:rPr lang="sl-SI" sz="700" dirty="0" smtClean="0">
                <a:latin typeface="Arial" pitchFamily="34" charset="0"/>
                <a:ea typeface="Malgun Gothic" pitchFamily="34" charset="-127"/>
                <a:cs typeface="Arial" pitchFamily="34" charset="0"/>
              </a:rPr>
              <a:t>definiciji </a:t>
            </a:r>
            <a:r>
              <a:rPr lang="sl-SI" sz="700" b="1" dirty="0" smtClean="0">
                <a:latin typeface="Arial" pitchFamily="34" charset="0"/>
                <a:ea typeface="Malgun Gothic" pitchFamily="34" charset="-127"/>
                <a:cs typeface="Arial" pitchFamily="34" charset="0"/>
              </a:rPr>
              <a:t>ortogonalne</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ekvivalentnosti</a:t>
            </a:r>
            <a:r>
              <a:rPr lang="sl-SI" sz="700" dirty="0">
                <a:latin typeface="Arial" pitchFamily="34" charset="0"/>
                <a:ea typeface="Malgun Gothic" pitchFamily="34" charset="-127"/>
                <a:cs typeface="Arial" pitchFamily="34" charset="0"/>
              </a:rPr>
              <a:t> matrik </a:t>
            </a:r>
            <a:r>
              <a:rPr lang="sl-SI" sz="700" dirty="0" smtClean="0">
                <a:latin typeface="Arial" pitchFamily="34" charset="0"/>
                <a:ea typeface="Malgun Gothic" pitchFamily="34" charset="-127"/>
                <a:cs typeface="Arial" pitchFamily="34" charset="0"/>
              </a:rPr>
              <a:t>in </a:t>
            </a:r>
            <a:r>
              <a:rPr lang="sl-SI" sz="700" b="1" dirty="0" smtClean="0">
                <a:latin typeface="Arial" pitchFamily="34" charset="0"/>
                <a:ea typeface="Malgun Gothic" pitchFamily="34" charset="-127"/>
                <a:cs typeface="Arial" pitchFamily="34" charset="0"/>
              </a:rPr>
              <a:t>ortogonalne</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podobnosti</a:t>
            </a:r>
            <a:r>
              <a:rPr lang="sl-SI" sz="700" dirty="0">
                <a:latin typeface="Arial" pitchFamily="34" charset="0"/>
                <a:ea typeface="Malgun Gothic" pitchFamily="34" charset="-127"/>
                <a:cs typeface="Arial" pitchFamily="34" charset="0"/>
              </a:rPr>
              <a:t> matrik</a:t>
            </a:r>
          </a:p>
        </p:txBody>
      </p:sp>
      <p:pic>
        <p:nvPicPr>
          <p:cNvPr id="4107"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705317" y="7347542"/>
            <a:ext cx="1922202" cy="563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2" name="Group 41"/>
          <p:cNvGrpSpPr/>
          <p:nvPr/>
        </p:nvGrpSpPr>
        <p:grpSpPr>
          <a:xfrm>
            <a:off x="294359" y="7347542"/>
            <a:ext cx="4236214" cy="892552"/>
            <a:chOff x="294359" y="7347542"/>
            <a:chExt cx="4236214" cy="892552"/>
          </a:xfrm>
        </p:grpSpPr>
        <p:grpSp>
          <p:nvGrpSpPr>
            <p:cNvPr id="40" name="Group 39"/>
            <p:cNvGrpSpPr/>
            <p:nvPr/>
          </p:nvGrpSpPr>
          <p:grpSpPr>
            <a:xfrm>
              <a:off x="294359" y="7347542"/>
              <a:ext cx="4236214" cy="892552"/>
              <a:chOff x="294359" y="7347542"/>
              <a:chExt cx="4236214" cy="892552"/>
            </a:xfrm>
          </p:grpSpPr>
          <p:sp>
            <p:nvSpPr>
              <p:cNvPr id="62" name="PoljeZBesedilom 2"/>
              <p:cNvSpPr txBox="1"/>
              <p:nvPr/>
            </p:nvSpPr>
            <p:spPr>
              <a:xfrm>
                <a:off x="294359" y="7347542"/>
                <a:ext cx="4236214" cy="892552"/>
              </a:xfrm>
              <a:prstGeom prst="rect">
                <a:avLst/>
              </a:prstGeom>
              <a:solidFill>
                <a:schemeClr val="accent3">
                  <a:lumMod val="20000"/>
                  <a:lumOff val="80000"/>
                </a:schemeClr>
              </a:solidFill>
              <a:ln w="6350">
                <a:noFill/>
              </a:ln>
            </p:spPr>
            <p:txBody>
              <a:bodyPr wrap="square" rtlCol="0">
                <a:spAutoFit/>
              </a:bodyPr>
              <a:lstStyle/>
              <a:p>
                <a:pPr>
                  <a:buSzPct val="110000"/>
                </a:pPr>
                <a:r>
                  <a:rPr lang="sl-SI" sz="900" b="1" dirty="0" smtClean="0">
                    <a:solidFill>
                      <a:srgbClr val="245A42"/>
                    </a:solidFill>
                    <a:latin typeface="Arial" pitchFamily="34" charset="0"/>
                    <a:ea typeface="Malgun Gothic" pitchFamily="34" charset="-127"/>
                    <a:cs typeface="Arial" pitchFamily="34" charset="0"/>
                  </a:rPr>
                  <a:t>Ortogonalnost:</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kvadratna matrika </a:t>
                </a:r>
                <a:r>
                  <a:rPr lang="sl-SI" sz="800" dirty="0" smtClean="0">
                    <a:latin typeface="Arial" pitchFamily="34" charset="0"/>
                    <a:ea typeface="Malgun Gothic" pitchFamily="34" charset="-127"/>
                    <a:cs typeface="Arial" pitchFamily="34" charset="0"/>
                  </a:rPr>
                  <a:t>je </a:t>
                </a:r>
                <a:r>
                  <a:rPr lang="sl-SI" sz="800" b="1" dirty="0" smtClean="0">
                    <a:latin typeface="Arial" pitchFamily="34" charset="0"/>
                    <a:ea typeface="Malgun Gothic" pitchFamily="34" charset="-127"/>
                    <a:cs typeface="Arial" pitchFamily="34" charset="0"/>
                  </a:rPr>
                  <a:t>ortogonalna </a:t>
                </a:r>
                <a:r>
                  <a:rPr lang="sl-SI" sz="800" dirty="0" smtClean="0">
                    <a:latin typeface="Arial" pitchFamily="34" charset="0"/>
                    <a:ea typeface="Malgun Gothic" pitchFamily="34" charset="-127"/>
                    <a:cs typeface="Arial" pitchFamily="34" charset="0"/>
                  </a:rPr>
                  <a:t>če velja </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PP</a:t>
                </a:r>
                <a:r>
                  <a:rPr lang="sl-SI" sz="1050" b="1" baseline="30000" dirty="0" smtClean="0">
                    <a:latin typeface="Arial" pitchFamily="34" charset="0"/>
                    <a:ea typeface="Malgun Gothic" pitchFamily="34" charset="-127"/>
                    <a:cs typeface="Arial" pitchFamily="34" charset="0"/>
                  </a:rPr>
                  <a:t>T</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matriki A in B sta </a:t>
                </a:r>
                <a:r>
                  <a:rPr lang="sl-SI" sz="800" b="1" dirty="0" smtClean="0">
                    <a:latin typeface="Arial" pitchFamily="34" charset="0"/>
                    <a:ea typeface="Malgun Gothic" pitchFamily="34" charset="-127"/>
                    <a:cs typeface="Arial" pitchFamily="34" charset="0"/>
                  </a:rPr>
                  <a:t>ortogonalno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ekvivalentni</a:t>
                </a:r>
                <a:r>
                  <a:rPr lang="sl-SI" sz="800" dirty="0" smtClean="0">
                    <a:latin typeface="Arial" pitchFamily="34" charset="0"/>
                    <a:ea typeface="Malgun Gothic" pitchFamily="34" charset="-127"/>
                    <a:cs typeface="Arial" pitchFamily="34" charset="0"/>
                  </a:rPr>
                  <a:t> če obstajata </a:t>
                </a:r>
                <a:r>
                  <a:rPr lang="sl-SI" sz="800" b="1" dirty="0" smtClean="0">
                    <a:latin typeface="Arial" pitchFamily="34" charset="0"/>
                    <a:ea typeface="Malgun Gothic" pitchFamily="34" charset="-127"/>
                    <a:cs typeface="Arial" pitchFamily="34" charset="0"/>
                  </a:rPr>
                  <a:t>ortogonalni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matriki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Q</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matriki </a:t>
                </a:r>
                <a:r>
                  <a:rPr lang="sl-SI" sz="800" dirty="0">
                    <a:latin typeface="Arial" pitchFamily="34" charset="0"/>
                    <a:ea typeface="Malgun Gothic" pitchFamily="34" charset="-127"/>
                    <a:cs typeface="Arial" pitchFamily="34" charset="0"/>
                  </a:rPr>
                  <a:t>A in B sta </a:t>
                </a:r>
                <a:r>
                  <a:rPr lang="sl-SI" sz="800" b="1" dirty="0">
                    <a:latin typeface="Arial" pitchFamily="34" charset="0"/>
                    <a:ea typeface="Malgun Gothic" pitchFamily="34" charset="-127"/>
                    <a:cs typeface="Arial" pitchFamily="34" charset="0"/>
                  </a:rPr>
                  <a:t>ortogonalno</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podobni </a:t>
                </a:r>
                <a:r>
                  <a:rPr lang="sl-SI" sz="800" dirty="0" smtClean="0">
                    <a:latin typeface="Arial" pitchFamily="34" charset="0"/>
                    <a:ea typeface="Malgun Gothic" pitchFamily="34" charset="-127"/>
                    <a:cs typeface="Arial" pitchFamily="34" charset="0"/>
                  </a:rPr>
                  <a:t>če obstaja </a:t>
                </a:r>
                <a:r>
                  <a:rPr lang="sl-SI" sz="800" b="1" dirty="0" smtClean="0">
                    <a:latin typeface="Arial" pitchFamily="34" charset="0"/>
                    <a:ea typeface="Malgun Gothic" pitchFamily="34" charset="-127"/>
                    <a:cs typeface="Arial" pitchFamily="34" charset="0"/>
                  </a:rPr>
                  <a:t>ortogonalna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matrika</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P </a:t>
                </a:r>
                <a:endParaRPr lang="sl-SI" sz="800" b="1" dirty="0" smtClean="0">
                  <a:latin typeface="Arial" pitchFamily="34" charset="0"/>
                  <a:ea typeface="Malgun Gothic" pitchFamily="34" charset="-127"/>
                  <a:cs typeface="Arial" pitchFamily="34" charset="0"/>
                </a:endParaRPr>
              </a:p>
            </p:txBody>
          </p:sp>
          <p:pic>
            <p:nvPicPr>
              <p:cNvPr id="4108"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567714" y="7892363"/>
                <a:ext cx="1320034" cy="1434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4109"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2564904" y="7910361"/>
              <a:ext cx="1340174" cy="135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7" name="PoljeZBesedilom 29"/>
          <p:cNvSpPr txBox="1"/>
          <p:nvPr/>
        </p:nvSpPr>
        <p:spPr>
          <a:xfrm>
            <a:off x="171277" y="8409384"/>
            <a:ext cx="6542375" cy="307777"/>
          </a:xfrm>
          <a:prstGeom prst="rect">
            <a:avLst/>
          </a:prstGeom>
          <a:solidFill>
            <a:srgbClr val="F59393"/>
          </a:solidFill>
        </p:spPr>
        <p:txBody>
          <a:bodyPr wrap="square" rtlCol="0">
            <a:spAutoFit/>
          </a:bodyPr>
          <a:lstStyle/>
          <a:p>
            <a:r>
              <a:rPr lang="sl-SI" sz="1400" dirty="0" smtClean="0">
                <a:latin typeface="Cascadia Mono SemiBold" pitchFamily="49" charset="0"/>
                <a:cs typeface="Cascadia Mono SemiBold" pitchFamily="49" charset="0"/>
              </a:rPr>
              <a:t>LASTNE VREDNOSTI</a:t>
            </a:r>
            <a:endParaRPr lang="sl-SI" sz="1400" dirty="0">
              <a:latin typeface="Cascadia Mono SemiBold" pitchFamily="49" charset="0"/>
              <a:cs typeface="Cascadia Mono SemiBold" pitchFamily="49" charset="0"/>
            </a:endParaRPr>
          </a:p>
        </p:txBody>
      </p:sp>
      <p:sp>
        <p:nvSpPr>
          <p:cNvPr id="69" name="PoljeZBesedilom 2"/>
          <p:cNvSpPr txBox="1"/>
          <p:nvPr/>
        </p:nvSpPr>
        <p:spPr>
          <a:xfrm>
            <a:off x="181193" y="8835747"/>
            <a:ext cx="4035283" cy="846386"/>
          </a:xfrm>
          <a:prstGeom prst="rect">
            <a:avLst/>
          </a:prstGeom>
          <a:solidFill>
            <a:srgbClr val="E5DFFD"/>
          </a:solidFill>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Lastni problem:</a:t>
            </a:r>
          </a:p>
          <a:p>
            <a:pPr marL="171450" indent="-171450">
              <a:buSzPct val="110000"/>
              <a:buFont typeface="Arial" pitchFamily="34" charset="0"/>
              <a:buChar char="→"/>
            </a:pPr>
            <a:r>
              <a:rPr lang="sl-SI" sz="800" b="1" dirty="0">
                <a:latin typeface="Arial" pitchFamily="34" charset="0"/>
                <a:ea typeface="Malgun Gothic" pitchFamily="34" charset="-127"/>
                <a:cs typeface="Arial" pitchFamily="34" charset="0"/>
              </a:rPr>
              <a:t>kvadratno</a:t>
            </a:r>
            <a:r>
              <a:rPr lang="sl-SI" sz="800" dirty="0">
                <a:latin typeface="Arial" pitchFamily="34" charset="0"/>
                <a:ea typeface="Malgun Gothic" pitchFamily="34" charset="-127"/>
                <a:cs typeface="Arial" pitchFamily="34" charset="0"/>
              </a:rPr>
              <a:t> matriko </a:t>
            </a:r>
            <a:r>
              <a:rPr lang="sl-SI" sz="800" dirty="0" smtClean="0">
                <a:latin typeface="Arial" pitchFamily="34" charset="0"/>
                <a:ea typeface="Malgun Gothic" pitchFamily="34" charset="-127"/>
                <a:cs typeface="Arial" pitchFamily="34" charset="0"/>
              </a:rPr>
              <a:t>iščemo čim </a:t>
            </a:r>
            <a:r>
              <a:rPr lang="sl-SI" sz="800" b="1" dirty="0" smtClean="0">
                <a:latin typeface="Arial" pitchFamily="34" charset="0"/>
                <a:ea typeface="Malgun Gothic" pitchFamily="34" charset="-127"/>
                <a:cs typeface="Arial" pitchFamily="34" charset="0"/>
              </a:rPr>
              <a:t>preprostejšo</a:t>
            </a:r>
            <a:r>
              <a:rPr lang="sl-SI" sz="800" dirty="0" smtClean="0">
                <a:latin typeface="Arial" pitchFamily="34" charset="0"/>
                <a:ea typeface="Malgun Gothic" pitchFamily="34" charset="-127"/>
                <a:cs typeface="Arial" pitchFamily="34" charset="0"/>
              </a:rPr>
              <a:t> matriko ki ji je </a:t>
            </a:r>
            <a:r>
              <a:rPr lang="sl-SI" sz="800" b="1" dirty="0" smtClean="0">
                <a:latin typeface="Arial" pitchFamily="34" charset="0"/>
                <a:ea typeface="Malgun Gothic" pitchFamily="34" charset="-127"/>
                <a:cs typeface="Arial" pitchFamily="34" charset="0"/>
              </a:rPr>
              <a:t>podobna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vemo da pomaga če ima matrika </a:t>
            </a:r>
            <a:r>
              <a:rPr lang="sl-SI" sz="800" b="1" dirty="0" smtClean="0">
                <a:latin typeface="Arial" pitchFamily="34" charset="0"/>
                <a:ea typeface="Malgun Gothic" pitchFamily="34" charset="-127"/>
                <a:cs typeface="Arial" pitchFamily="34" charset="0"/>
              </a:rPr>
              <a:t>invariantni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prostor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kdaj ima </a:t>
            </a:r>
            <a:r>
              <a:rPr lang="sl-SI" sz="800" b="1" dirty="0" smtClean="0">
                <a:latin typeface="Arial" pitchFamily="34" charset="0"/>
                <a:ea typeface="Malgun Gothic" pitchFamily="34" charset="-127"/>
                <a:cs typeface="Arial" pitchFamily="34" charset="0"/>
              </a:rPr>
              <a:t>enorazsežen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invariantni</a:t>
            </a:r>
            <a:r>
              <a:rPr lang="sl-SI" sz="800" dirty="0" smtClean="0">
                <a:latin typeface="Arial" pitchFamily="34" charset="0"/>
                <a:ea typeface="Malgun Gothic" pitchFamily="34" charset="-127"/>
                <a:cs typeface="Arial" pitchFamily="34" charset="0"/>
              </a:rPr>
              <a:t> prostor </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o</a:t>
            </a:r>
            <a:r>
              <a:rPr lang="sl-SI" sz="800" dirty="0" smtClean="0">
                <a:latin typeface="Arial" pitchFamily="34" charset="0"/>
                <a:ea typeface="Malgun Gothic" pitchFamily="34" charset="-127"/>
                <a:cs typeface="Arial" pitchFamily="34" charset="0"/>
              </a:rPr>
              <a:t>bstaja enorazsežen </a:t>
            </a:r>
            <a:r>
              <a:rPr lang="sl-SI" sz="800" dirty="0">
                <a:latin typeface="Arial" pitchFamily="34" charset="0"/>
                <a:ea typeface="Malgun Gothic" pitchFamily="34" charset="-127"/>
                <a:cs typeface="Arial" pitchFamily="34" charset="0"/>
              </a:rPr>
              <a:t>podprostor v </a:t>
            </a:r>
            <a:r>
              <a:rPr lang="sl-SI" sz="800" b="1" dirty="0" smtClean="0">
                <a:latin typeface="Arial" pitchFamily="34" charset="0"/>
                <a:ea typeface="Malgun Gothic" pitchFamily="34" charset="-127"/>
                <a:cs typeface="Arial" pitchFamily="34" charset="0"/>
              </a:rPr>
              <a:t>F</a:t>
            </a:r>
            <a:r>
              <a:rPr lang="sl-SI" sz="1000" b="1" baseline="30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ki </a:t>
            </a:r>
            <a:r>
              <a:rPr lang="sl-SI" sz="800" dirty="0">
                <a:latin typeface="Arial" pitchFamily="34" charset="0"/>
                <a:ea typeface="Malgun Gothic" pitchFamily="34" charset="-127"/>
                <a:cs typeface="Arial" pitchFamily="34" charset="0"/>
              </a:rPr>
              <a:t>je </a:t>
            </a:r>
            <a:r>
              <a:rPr lang="sl-SI" sz="800" b="1" dirty="0">
                <a:latin typeface="Arial" pitchFamily="34" charset="0"/>
                <a:ea typeface="Malgun Gothic" pitchFamily="34" charset="-127"/>
                <a:cs typeface="Arial" pitchFamily="34" charset="0"/>
              </a:rPr>
              <a:t>invarianten</a:t>
            </a:r>
            <a:r>
              <a:rPr lang="sl-SI" sz="800" dirty="0">
                <a:latin typeface="Arial" pitchFamily="34" charset="0"/>
                <a:ea typeface="Malgun Gothic" pitchFamily="34" charset="-127"/>
                <a:cs typeface="Arial" pitchFamily="34" charset="0"/>
              </a:rPr>
              <a:t> za </a:t>
            </a:r>
            <a:r>
              <a:rPr lang="sl-SI" sz="800" b="1" dirty="0" smtClean="0">
                <a:latin typeface="Arial" pitchFamily="34" charset="0"/>
                <a:ea typeface="Malgun Gothic" pitchFamily="34" charset="-127"/>
                <a:cs typeface="Arial" pitchFamily="34" charset="0"/>
              </a:rPr>
              <a:t>A </a:t>
            </a:r>
            <a:r>
              <a:rPr lang="sl-SI" sz="800" baseline="-25000" dirty="0" smtClean="0">
                <a:latin typeface="Arial" pitchFamily="34" charset="0"/>
                <a:ea typeface="Malgun Gothic" pitchFamily="34" charset="-127"/>
                <a:cs typeface="Arial" pitchFamily="34" charset="0"/>
              </a:rPr>
              <a:t>( 1 )</a:t>
            </a:r>
            <a:endParaRPr lang="sl-SI" sz="800" b="1" baseline="-250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obstaja tak </a:t>
            </a:r>
            <a:r>
              <a:rPr lang="sl-SI" sz="800" b="1" dirty="0">
                <a:latin typeface="Arial" pitchFamily="34" charset="0"/>
                <a:ea typeface="Malgun Gothic" pitchFamily="34" charset="-127"/>
                <a:cs typeface="Arial" pitchFamily="34" charset="0"/>
              </a:rPr>
              <a:t>skalar</a:t>
            </a:r>
            <a:r>
              <a:rPr lang="sl-SI"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F</a:t>
            </a:r>
            <a:r>
              <a:rPr lang="sl-SI" sz="800" dirty="0">
                <a:latin typeface="Arial" pitchFamily="34" charset="0"/>
                <a:ea typeface="Malgun Gothic" pitchFamily="34" charset="-127"/>
                <a:cs typeface="Arial" pitchFamily="34" charset="0"/>
              </a:rPr>
              <a:t> in tak </a:t>
            </a:r>
            <a:r>
              <a:rPr lang="sl-SI" sz="800" dirty="0" smtClean="0">
                <a:latin typeface="Arial" pitchFamily="34" charset="0"/>
                <a:ea typeface="Malgun Gothic" pitchFamily="34" charset="-127"/>
                <a:cs typeface="Arial" pitchFamily="34" charset="0"/>
              </a:rPr>
              <a:t>neni</a:t>
            </a:r>
            <a:r>
              <a:rPr lang="sl-SI" sz="800" dirty="0">
                <a:latin typeface="Arial" pitchFamily="34" charset="0"/>
                <a:ea typeface="Malgun Gothic" pitchFamily="34" charset="-127"/>
                <a:cs typeface="Arial" pitchFamily="34" charset="0"/>
              </a:rPr>
              <a:t>č</a:t>
            </a:r>
            <a:r>
              <a:rPr lang="sl-SI" sz="800" dirty="0" smtClean="0">
                <a:latin typeface="Arial" pitchFamily="34" charset="0"/>
                <a:ea typeface="Malgun Gothic" pitchFamily="34" charset="-127"/>
                <a:cs typeface="Arial" pitchFamily="34" charset="0"/>
              </a:rPr>
              <a:t>eln </a:t>
            </a:r>
            <a:r>
              <a:rPr lang="sl-SI" sz="800" b="1" dirty="0">
                <a:latin typeface="Arial" pitchFamily="34" charset="0"/>
                <a:ea typeface="Malgun Gothic" pitchFamily="34" charset="-127"/>
                <a:cs typeface="Arial" pitchFamily="34" charset="0"/>
              </a:rPr>
              <a:t>vektor</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F</a:t>
            </a:r>
            <a:r>
              <a:rPr lang="sl-SI" sz="1050" b="1" baseline="30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da velja </a:t>
            </a:r>
            <a:r>
              <a:rPr lang="sl-SI" sz="800" b="1" dirty="0" smtClean="0">
                <a:latin typeface="Arial" pitchFamily="34" charset="0"/>
                <a:ea typeface="Malgun Gothic" pitchFamily="34" charset="-127"/>
                <a:cs typeface="Arial" pitchFamily="34" charset="0"/>
              </a:rPr>
              <a:t>Av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el-GR" sz="800" b="1" dirty="0" smtClean="0">
                <a:latin typeface="Arial" pitchFamily="34" charset="0"/>
                <a:ea typeface="Malgun Gothic" pitchFamily="34" charset="-127"/>
                <a:cs typeface="Arial" pitchFamily="34" charset="0"/>
              </a:rPr>
              <a:t>λ</a:t>
            </a:r>
            <a:r>
              <a:rPr lang="sl-SI" sz="800" b="1" dirty="0" smtClean="0">
                <a:latin typeface="Arial" pitchFamily="34" charset="0"/>
                <a:ea typeface="Malgun Gothic" pitchFamily="34" charset="-127"/>
                <a:cs typeface="Arial" pitchFamily="34" charset="0"/>
              </a:rPr>
              <a:t>v </a:t>
            </a:r>
            <a:r>
              <a:rPr lang="sl-SI" sz="800" baseline="-25000" dirty="0" smtClean="0">
                <a:latin typeface="Arial" pitchFamily="34" charset="0"/>
                <a:ea typeface="Malgun Gothic" pitchFamily="34" charset="-127"/>
                <a:cs typeface="Arial" pitchFamily="34" charset="0"/>
              </a:rPr>
              <a:t>( 2 )</a:t>
            </a:r>
            <a:endParaRPr lang="sl-SI" sz="800" b="1" baseline="-25000" dirty="0" smtClean="0">
              <a:latin typeface="Arial" pitchFamily="34" charset="0"/>
              <a:ea typeface="Malgun Gothic" pitchFamily="34" charset="-127"/>
              <a:cs typeface="Arial" pitchFamily="34" charset="0"/>
            </a:endParaRPr>
          </a:p>
        </p:txBody>
      </p:sp>
      <p:sp>
        <p:nvSpPr>
          <p:cNvPr id="72" name="PoljeZBesedilom 2"/>
          <p:cNvSpPr txBox="1"/>
          <p:nvPr/>
        </p:nvSpPr>
        <p:spPr>
          <a:xfrm>
            <a:off x="1266065" y="8769424"/>
            <a:ext cx="1856009" cy="200055"/>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Diagonalna</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ali </a:t>
            </a:r>
            <a:r>
              <a:rPr lang="sl-SI" sz="700" b="1" dirty="0">
                <a:latin typeface="Arial" pitchFamily="34" charset="0"/>
                <a:ea typeface="Malgun Gothic" pitchFamily="34" charset="-127"/>
                <a:cs typeface="Arial" pitchFamily="34" charset="0"/>
              </a:rPr>
              <a:t>zgornje</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trikotna</a:t>
            </a:r>
            <a:r>
              <a:rPr lang="sl-SI" sz="700" dirty="0" smtClean="0">
                <a:latin typeface="Arial" pitchFamily="34" charset="0"/>
                <a:ea typeface="Malgun Gothic" pitchFamily="34" charset="-127"/>
                <a:cs typeface="Arial" pitchFamily="34" charset="0"/>
              </a:rPr>
              <a:t> matrika</a:t>
            </a:r>
            <a:endParaRPr lang="sl-SI" sz="700" dirty="0">
              <a:latin typeface="Arial" pitchFamily="34" charset="0"/>
              <a:ea typeface="Malgun Gothic" pitchFamily="34" charset="-127"/>
              <a:cs typeface="Arial" pitchFamily="34" charset="0"/>
            </a:endParaRPr>
          </a:p>
        </p:txBody>
      </p:sp>
      <p:grpSp>
        <p:nvGrpSpPr>
          <p:cNvPr id="46" name="Group 45"/>
          <p:cNvGrpSpPr/>
          <p:nvPr/>
        </p:nvGrpSpPr>
        <p:grpSpPr>
          <a:xfrm>
            <a:off x="3991070" y="8820359"/>
            <a:ext cx="2620276" cy="861774"/>
            <a:chOff x="4093376" y="7980041"/>
            <a:chExt cx="2620276" cy="861774"/>
          </a:xfrm>
        </p:grpSpPr>
        <p:sp>
          <p:nvSpPr>
            <p:cNvPr id="74" name="PoljeZBesedilom 2"/>
            <p:cNvSpPr txBox="1"/>
            <p:nvPr/>
          </p:nvSpPr>
          <p:spPr>
            <a:xfrm>
              <a:off x="4093376" y="7980041"/>
              <a:ext cx="2620276" cy="86177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4110"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126720" y="8191400"/>
              <a:ext cx="2535213" cy="52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243111089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oljeZBesedilom 2"/>
          <p:cNvSpPr txBox="1"/>
          <p:nvPr/>
        </p:nvSpPr>
        <p:spPr>
          <a:xfrm>
            <a:off x="188641" y="200472"/>
            <a:ext cx="2232248" cy="1508105"/>
          </a:xfrm>
          <a:prstGeom prst="rect">
            <a:avLst/>
          </a:prstGeom>
          <a:solidFill>
            <a:schemeClr val="accent5">
              <a:lumMod val="20000"/>
              <a:lumOff val="80000"/>
            </a:schemeClr>
          </a:solidFill>
          <a:ln w="6350">
            <a:noFill/>
          </a:ln>
        </p:spPr>
        <p:txBody>
          <a:bodyPr wrap="square" rtlCol="0">
            <a:spAutoFit/>
          </a:bodyPr>
          <a:lstStyle/>
          <a:p>
            <a:pPr>
              <a:buSzPct val="110000"/>
            </a:pPr>
            <a:r>
              <a:rPr lang="sl-SI" sz="900" b="1" dirty="0" smtClean="0">
                <a:solidFill>
                  <a:schemeClr val="tx2">
                    <a:lumMod val="50000"/>
                  </a:schemeClr>
                </a:solidFill>
                <a:latin typeface="Arial" pitchFamily="34" charset="0"/>
                <a:ea typeface="Malgun Gothic" pitchFamily="34" charset="-127"/>
                <a:cs typeface="Arial" pitchFamily="34" charset="0"/>
              </a:rPr>
              <a:t>LASTNA VREDNOST:</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a:latin typeface="Arial" pitchFamily="34" charset="0"/>
                <a:cs typeface="Arial" pitchFamily="34" charset="0"/>
              </a:rPr>
              <a:t>A</a:t>
            </a:r>
            <a:r>
              <a:rPr lang="sl-SI" sz="800" dirty="0">
                <a:latin typeface="Arial" pitchFamily="34" charset="0"/>
                <a:cs typeface="Arial" pitchFamily="34" charset="0"/>
              </a:rPr>
              <a:t> ∈ </a:t>
            </a:r>
            <a:r>
              <a:rPr lang="sl-SI" sz="800" b="1" dirty="0" smtClean="0">
                <a:latin typeface="Arial" pitchFamily="34" charset="0"/>
                <a:cs typeface="Arial" pitchFamily="34" charset="0"/>
              </a:rPr>
              <a:t>Mn</a:t>
            </a:r>
            <a:r>
              <a:rPr lang="sl-SI" sz="800" dirty="0" smtClean="0">
                <a:latin typeface="Arial" pitchFamily="34" charset="0"/>
                <a:cs typeface="Arial" pitchFamily="34" charset="0"/>
              </a:rPr>
              <a:t>(</a:t>
            </a:r>
            <a:r>
              <a:rPr lang="sl-SI" sz="800" b="1" dirty="0" smtClean="0">
                <a:latin typeface="Arial" pitchFamily="34" charset="0"/>
                <a:cs typeface="Arial" pitchFamily="34" charset="0"/>
              </a:rPr>
              <a:t>F</a:t>
            </a:r>
            <a:r>
              <a:rPr lang="sl-SI" sz="800" dirty="0" smtClean="0">
                <a:latin typeface="Arial" pitchFamily="34" charset="0"/>
                <a:cs typeface="Arial" pitchFamily="34" charset="0"/>
              </a:rPr>
              <a:t>) je dana matrika </a:t>
            </a:r>
          </a:p>
          <a:p>
            <a:pPr marL="171450" indent="-171450">
              <a:buSzPct val="110000"/>
              <a:buFont typeface="Arial" pitchFamily="34" charset="0"/>
              <a:buChar char="→"/>
            </a:pPr>
            <a:r>
              <a:rPr lang="sl-SI" sz="800" b="1" dirty="0">
                <a:latin typeface="Arial" pitchFamily="34" charset="0"/>
                <a:cs typeface="Arial" pitchFamily="34" charset="0"/>
              </a:rPr>
              <a:t>Av</a:t>
            </a:r>
            <a:r>
              <a:rPr lang="sl-SI" sz="800" dirty="0">
                <a:latin typeface="Arial" pitchFamily="34" charset="0"/>
                <a:cs typeface="Arial" pitchFamily="34" charset="0"/>
              </a:rPr>
              <a:t> = </a:t>
            </a:r>
            <a:r>
              <a:rPr lang="el-GR" sz="800" b="1" dirty="0">
                <a:latin typeface="Arial" pitchFamily="34" charset="0"/>
                <a:cs typeface="Arial" pitchFamily="34" charset="0"/>
              </a:rPr>
              <a:t>λ</a:t>
            </a:r>
            <a:r>
              <a:rPr lang="sl-SI" sz="800" b="1" dirty="0">
                <a:latin typeface="Arial" pitchFamily="34" charset="0"/>
                <a:cs typeface="Arial" pitchFamily="34" charset="0"/>
              </a:rPr>
              <a:t>v</a:t>
            </a:r>
            <a:endParaRPr lang="sl-SI" sz="800" b="1" dirty="0" smtClean="0">
              <a:latin typeface="Arial" pitchFamily="34" charset="0"/>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iščemo </a:t>
            </a:r>
            <a:r>
              <a:rPr lang="sl-SI" sz="800" b="1" dirty="0">
                <a:latin typeface="Arial" pitchFamily="34" charset="0"/>
                <a:ea typeface="Malgun Gothic" pitchFamily="34" charset="-127"/>
                <a:cs typeface="Arial" pitchFamily="34" charset="0"/>
              </a:rPr>
              <a:t>skalar</a:t>
            </a:r>
            <a:r>
              <a:rPr lang="sl-SI"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F </a:t>
            </a:r>
            <a:r>
              <a:rPr lang="de-DE" sz="800" dirty="0">
                <a:latin typeface="Arial" pitchFamily="34" charset="0"/>
                <a:ea typeface="Malgun Gothic" pitchFamily="34" charset="-127"/>
                <a:cs typeface="Arial" pitchFamily="34" charset="0"/>
              </a:rPr>
              <a:t>in</a:t>
            </a:r>
            <a:r>
              <a:rPr lang="de-DE" sz="800" b="1" dirty="0">
                <a:latin typeface="Arial" pitchFamily="34" charset="0"/>
                <a:ea typeface="Malgun Gothic" pitchFamily="34" charset="-127"/>
                <a:cs typeface="Arial" pitchFamily="34" charset="0"/>
              </a:rPr>
              <a:t> </a:t>
            </a:r>
            <a:r>
              <a:rPr lang="de-DE" sz="800" dirty="0">
                <a:latin typeface="Arial" pitchFamily="34" charset="0"/>
                <a:ea typeface="Malgun Gothic" pitchFamily="34" charset="-127"/>
                <a:cs typeface="Arial" pitchFamily="34" charset="0"/>
              </a:rPr>
              <a:t>vektor</a:t>
            </a:r>
            <a:r>
              <a:rPr lang="de-DE" sz="800" b="1" dirty="0">
                <a:latin typeface="Arial" pitchFamily="34" charset="0"/>
                <a:ea typeface="Malgun Gothic" pitchFamily="34" charset="-127"/>
                <a:cs typeface="Arial" pitchFamily="34" charset="0"/>
              </a:rPr>
              <a:t> v </a:t>
            </a:r>
            <a:r>
              <a:rPr lang="de-DE" sz="800" dirty="0">
                <a:latin typeface="Arial" pitchFamily="34" charset="0"/>
                <a:ea typeface="Malgun Gothic" pitchFamily="34" charset="-127"/>
                <a:cs typeface="Arial" pitchFamily="34" charset="0"/>
              </a:rPr>
              <a:t>∈</a:t>
            </a:r>
            <a:r>
              <a:rPr lang="de-DE" sz="800" b="1" dirty="0">
                <a:latin typeface="Arial" pitchFamily="34" charset="0"/>
                <a:ea typeface="Malgun Gothic" pitchFamily="34" charset="-127"/>
                <a:cs typeface="Arial" pitchFamily="34" charset="0"/>
              </a:rPr>
              <a:t> </a:t>
            </a:r>
            <a:r>
              <a:rPr lang="de-DE" sz="800" b="1" dirty="0" smtClean="0">
                <a:latin typeface="Arial" pitchFamily="34" charset="0"/>
                <a:ea typeface="Malgun Gothic" pitchFamily="34" charset="-127"/>
                <a:cs typeface="Arial" pitchFamily="34" charset="0"/>
              </a:rPr>
              <a:t>F</a:t>
            </a:r>
            <a:r>
              <a:rPr lang="de-DE" sz="800" b="1" baseline="30000" dirty="0" smtClean="0">
                <a:latin typeface="Arial" pitchFamily="34" charset="0"/>
                <a:ea typeface="Malgun Gothic" pitchFamily="34" charset="-127"/>
                <a:cs typeface="Arial" pitchFamily="34" charset="0"/>
              </a:rPr>
              <a:t>n</a:t>
            </a:r>
            <a:r>
              <a:rPr lang="sl-SI" sz="800" b="1"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ta enačba je </a:t>
            </a:r>
            <a:r>
              <a:rPr lang="sl-SI" sz="800" b="1" dirty="0" smtClean="0">
                <a:latin typeface="Arial" pitchFamily="34" charset="0"/>
                <a:ea typeface="Malgun Gothic" pitchFamily="34" charset="-127"/>
                <a:cs typeface="Arial" pitchFamily="34" charset="0"/>
              </a:rPr>
              <a:t>lastni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problem</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trivialna</a:t>
            </a:r>
            <a:r>
              <a:rPr lang="sl-SI" sz="800" dirty="0" smtClean="0">
                <a:latin typeface="Arial" pitchFamily="34" charset="0"/>
                <a:ea typeface="Malgun Gothic" pitchFamily="34" charset="-127"/>
                <a:cs typeface="Arial" pitchFamily="34" charset="0"/>
              </a:rPr>
              <a:t> rešitev: </a:t>
            </a:r>
            <a:r>
              <a:rPr lang="sl-SI" sz="800" b="1" dirty="0" smtClean="0">
                <a:latin typeface="Arial" pitchFamily="34" charset="0"/>
                <a:ea typeface="Malgun Gothic" pitchFamily="34" charset="-127"/>
                <a:cs typeface="Arial" pitchFamily="34" charset="0"/>
              </a:rPr>
              <a:t>ničelni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vektor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je par netrivialna rešitev potem je </a:t>
            </a:r>
            <a:r>
              <a:rPr lang="el-GR" sz="800" b="1" dirty="0">
                <a:solidFill>
                  <a:schemeClr val="accent1">
                    <a:lumMod val="50000"/>
                  </a:schemeClr>
                </a:solidFill>
                <a:latin typeface="Arial" pitchFamily="34" charset="0"/>
                <a:ea typeface="Malgun Gothic" pitchFamily="34" charset="-127"/>
                <a:cs typeface="Arial" pitchFamily="34" charset="0"/>
              </a:rPr>
              <a:t>λ</a:t>
            </a:r>
            <a:r>
              <a:rPr lang="sl-SI" sz="800" dirty="0" smtClean="0">
                <a:solidFill>
                  <a:schemeClr val="accent1">
                    <a:lumMod val="50000"/>
                  </a:schemeClr>
                </a:solidFill>
                <a:latin typeface="Arial" pitchFamily="34" charset="0"/>
                <a:ea typeface="Malgun Gothic" pitchFamily="34" charset="-127"/>
                <a:cs typeface="Arial" pitchFamily="34" charset="0"/>
              </a:rPr>
              <a:t> </a:t>
            </a:r>
            <a:r>
              <a:rPr lang="sl-SI" sz="800" b="1" dirty="0" smtClean="0">
                <a:solidFill>
                  <a:schemeClr val="accent1">
                    <a:lumMod val="50000"/>
                  </a:schemeClr>
                </a:solidFill>
                <a:latin typeface="Arial" pitchFamily="34" charset="0"/>
                <a:ea typeface="Malgun Gothic" pitchFamily="34" charset="-127"/>
                <a:cs typeface="Arial" pitchFamily="34" charset="0"/>
              </a:rPr>
              <a:t>lastna</a:t>
            </a:r>
            <a:r>
              <a:rPr lang="sl-SI" sz="800" dirty="0" smtClean="0">
                <a:solidFill>
                  <a:schemeClr val="accent1">
                    <a:lumMod val="50000"/>
                  </a:schemeClr>
                </a:solidFill>
                <a:latin typeface="Arial" pitchFamily="34" charset="0"/>
                <a:ea typeface="Malgun Gothic" pitchFamily="34" charset="-127"/>
                <a:cs typeface="Arial" pitchFamily="34" charset="0"/>
              </a:rPr>
              <a:t> </a:t>
            </a:r>
            <a:r>
              <a:rPr lang="sl-SI" sz="800" b="1" dirty="0" smtClean="0">
                <a:solidFill>
                  <a:schemeClr val="accent1">
                    <a:lumMod val="50000"/>
                  </a:schemeClr>
                </a:solidFill>
                <a:latin typeface="Arial" pitchFamily="34" charset="0"/>
                <a:ea typeface="Malgun Gothic" pitchFamily="34" charset="-127"/>
                <a:cs typeface="Arial" pitchFamily="34" charset="0"/>
              </a:rPr>
              <a:t>vrednost</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in </a:t>
            </a:r>
            <a:r>
              <a:rPr lang="sl-SI" sz="800" b="1" dirty="0" smtClean="0">
                <a:solidFill>
                  <a:schemeClr val="accent1">
                    <a:lumMod val="50000"/>
                  </a:schemeClr>
                </a:solidFill>
                <a:latin typeface="Arial" pitchFamily="34" charset="0"/>
                <a:ea typeface="Malgun Gothic" pitchFamily="34" charset="-127"/>
                <a:cs typeface="Arial" pitchFamily="34" charset="0"/>
              </a:rPr>
              <a:t>v</a:t>
            </a:r>
            <a:r>
              <a:rPr lang="sl-SI" sz="800" dirty="0" smtClean="0">
                <a:solidFill>
                  <a:schemeClr val="accent1">
                    <a:lumMod val="50000"/>
                  </a:schemeClr>
                </a:solidFill>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pa </a:t>
            </a:r>
            <a:r>
              <a:rPr lang="sl-SI" sz="800" b="1" dirty="0">
                <a:solidFill>
                  <a:schemeClr val="accent1">
                    <a:lumMod val="50000"/>
                  </a:schemeClr>
                </a:solidFill>
                <a:latin typeface="Arial" pitchFamily="34" charset="0"/>
                <a:ea typeface="Malgun Gothic" pitchFamily="34" charset="-127"/>
                <a:cs typeface="Arial" pitchFamily="34" charset="0"/>
              </a:rPr>
              <a:t>lastni</a:t>
            </a:r>
            <a:r>
              <a:rPr lang="sl-SI" sz="800" dirty="0">
                <a:solidFill>
                  <a:schemeClr val="accent1">
                    <a:lumMod val="50000"/>
                  </a:schemeClr>
                </a:solidFill>
                <a:latin typeface="Arial" pitchFamily="34" charset="0"/>
                <a:ea typeface="Malgun Gothic" pitchFamily="34" charset="-127"/>
                <a:cs typeface="Arial" pitchFamily="34" charset="0"/>
              </a:rPr>
              <a:t> </a:t>
            </a:r>
            <a:r>
              <a:rPr lang="sl-SI" sz="800" b="1" dirty="0">
                <a:solidFill>
                  <a:schemeClr val="accent1">
                    <a:lumMod val="50000"/>
                  </a:schemeClr>
                </a:solidFill>
                <a:latin typeface="Arial" pitchFamily="34" charset="0"/>
                <a:ea typeface="Malgun Gothic" pitchFamily="34" charset="-127"/>
                <a:cs typeface="Arial" pitchFamily="34" charset="0"/>
              </a:rPr>
              <a:t>vektor </a:t>
            </a:r>
            <a:endParaRPr lang="sl-SI" sz="800" b="1" dirty="0" smtClean="0">
              <a:solidFill>
                <a:schemeClr val="accent1">
                  <a:lumMod val="50000"/>
                </a:schemeClr>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matrika </a:t>
            </a:r>
            <a:r>
              <a:rPr lang="sl-SI" sz="800" dirty="0" smtClean="0">
                <a:latin typeface="Arial" pitchFamily="34" charset="0"/>
                <a:ea typeface="Malgun Gothic" pitchFamily="34" charset="-127"/>
                <a:cs typeface="Arial" pitchFamily="34" charset="0"/>
              </a:rPr>
              <a:t>A ima </a:t>
            </a:r>
            <a:r>
              <a:rPr lang="sl-SI" sz="800" b="1" dirty="0" smtClean="0">
                <a:latin typeface="Arial" pitchFamily="34" charset="0"/>
                <a:ea typeface="Malgun Gothic" pitchFamily="34" charset="-127"/>
                <a:cs typeface="Arial" pitchFamily="34" charset="0"/>
              </a:rPr>
              <a:t>enorazsežen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invarianten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podprostor</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natanko tedaj, ko ima kako </a:t>
            </a:r>
            <a:r>
              <a:rPr lang="sl-SI" sz="800" b="1" dirty="0">
                <a:latin typeface="Arial" pitchFamily="34" charset="0"/>
                <a:ea typeface="Malgun Gothic" pitchFamily="34" charset="-127"/>
                <a:cs typeface="Arial" pitchFamily="34" charset="0"/>
              </a:rPr>
              <a:t>lastno</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vrednost</a:t>
            </a:r>
          </a:p>
        </p:txBody>
      </p:sp>
      <p:sp>
        <p:nvSpPr>
          <p:cNvPr id="3" name="PoljeZBesedilom 2"/>
          <p:cNvSpPr txBox="1"/>
          <p:nvPr/>
        </p:nvSpPr>
        <p:spPr>
          <a:xfrm>
            <a:off x="2492896" y="488503"/>
            <a:ext cx="1802413" cy="584775"/>
          </a:xfrm>
          <a:prstGeom prst="rect">
            <a:avLst/>
          </a:prstGeom>
          <a:solidFill>
            <a:srgbClr val="F59393"/>
          </a:solidFill>
          <a:ln w="6350">
            <a:noFill/>
          </a:ln>
        </p:spPr>
        <p:txBody>
          <a:bodyPr wrap="square" rtlCol="0">
            <a:spAutoFit/>
          </a:bodyPr>
          <a:lstStyle/>
          <a:p>
            <a:pPr marL="171450" indent="-171450">
              <a:buSzPct val="110000"/>
              <a:buFont typeface="Arial" pitchFamily="34" charset="0"/>
              <a:buChar char="•"/>
            </a:pP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je </a:t>
            </a:r>
            <a:r>
              <a:rPr lang="sl-SI" sz="800" b="1" dirty="0">
                <a:latin typeface="Arial" pitchFamily="34" charset="0"/>
                <a:ea typeface="Malgun Gothic" pitchFamily="34" charset="-127"/>
                <a:cs typeface="Arial" pitchFamily="34" charset="0"/>
              </a:rPr>
              <a:t>lastna</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vrednost</a:t>
            </a:r>
            <a:r>
              <a:rPr lang="sl-SI" sz="800" dirty="0">
                <a:latin typeface="Arial" pitchFamily="34" charset="0"/>
                <a:ea typeface="Malgun Gothic" pitchFamily="34" charset="-127"/>
                <a:cs typeface="Arial" pitchFamily="34" charset="0"/>
              </a:rPr>
              <a:t> matrike </a:t>
            </a:r>
            <a:r>
              <a:rPr lang="sl-SI" sz="800" b="1" dirty="0" smtClean="0">
                <a:latin typeface="Arial" pitchFamily="34" charset="0"/>
                <a:ea typeface="Malgun Gothic" pitchFamily="34" charset="-127"/>
                <a:cs typeface="Arial" pitchFamily="34" charset="0"/>
              </a:rPr>
              <a:t>A</a:t>
            </a:r>
          </a:p>
          <a:p>
            <a:pPr marL="171450" indent="-171450">
              <a:buSzPct val="110000"/>
              <a:buFont typeface="Arial" pitchFamily="34" charset="0"/>
              <a:buChar char="•"/>
            </a:pPr>
            <a:r>
              <a:rPr lang="sl-SI" sz="800" b="1" dirty="0">
                <a:latin typeface="Arial" pitchFamily="34" charset="0"/>
                <a:ea typeface="Malgun Gothic" pitchFamily="34" charset="-127"/>
                <a:cs typeface="Arial" pitchFamily="34" charset="0"/>
              </a:rPr>
              <a:t>Ker</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sl-SI" sz="800" b="1" dirty="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 { </a:t>
            </a:r>
            <a:r>
              <a:rPr lang="sl-SI" sz="800" b="1" dirty="0" smtClean="0">
                <a:latin typeface="Arial" pitchFamily="34" charset="0"/>
                <a:ea typeface="Malgun Gothic" pitchFamily="34" charset="-127"/>
                <a:cs typeface="Arial" pitchFamily="34" charset="0"/>
              </a:rPr>
              <a:t>0</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sl-SI" sz="800" b="1" dirty="0">
                <a:latin typeface="Arial" pitchFamily="34" charset="0"/>
                <a:ea typeface="Malgun Gothic" pitchFamily="34" charset="-127"/>
                <a:cs typeface="Arial" pitchFamily="34" charset="0"/>
              </a:rPr>
              <a:t>I</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ni</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obrnljiva</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det</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 </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λ</a:t>
            </a:r>
            <a:r>
              <a:rPr lang="sl-SI" sz="800" b="1" dirty="0">
                <a:latin typeface="Arial" pitchFamily="34" charset="0"/>
                <a:ea typeface="Malgun Gothic" pitchFamily="34" charset="-127"/>
                <a:cs typeface="Arial" pitchFamily="34" charset="0"/>
              </a:rPr>
              <a:t>I</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 0</a:t>
            </a:r>
            <a:endParaRPr lang="sl-SI" sz="800" b="1" dirty="0" smtClean="0">
              <a:latin typeface="Arial" pitchFamily="34" charset="0"/>
              <a:ea typeface="Malgun Gothic" pitchFamily="34" charset="-127"/>
              <a:cs typeface="Arial" pitchFamily="34" charset="0"/>
            </a:endParaRPr>
          </a:p>
        </p:txBody>
      </p:sp>
      <p:sp>
        <p:nvSpPr>
          <p:cNvPr id="4" name="PoljeZBesedilom 2"/>
          <p:cNvSpPr txBox="1"/>
          <p:nvPr/>
        </p:nvSpPr>
        <p:spPr>
          <a:xfrm>
            <a:off x="2492896" y="200472"/>
            <a:ext cx="1440160" cy="215444"/>
          </a:xfrm>
          <a:prstGeom prst="rect">
            <a:avLst/>
          </a:prstGeom>
          <a:solidFill>
            <a:schemeClr val="accent5">
              <a:lumMod val="20000"/>
              <a:lumOff val="80000"/>
            </a:schemeClr>
          </a:solidFill>
          <a:ln w="6350">
            <a:noFill/>
          </a:ln>
        </p:spPr>
        <p:txBody>
          <a:bodyPr wrap="square" rtlCol="0">
            <a:spAutoFit/>
          </a:bodyPr>
          <a:lstStyle/>
          <a:p>
            <a:pPr>
              <a:buSzPct val="110000"/>
            </a:pPr>
            <a:r>
              <a:rPr lang="sl-SI" sz="800" b="1" dirty="0" smtClean="0">
                <a:solidFill>
                  <a:schemeClr val="tx2">
                    <a:lumMod val="50000"/>
                  </a:schemeClr>
                </a:solidFill>
                <a:latin typeface="Arial" pitchFamily="34" charset="0"/>
                <a:ea typeface="Malgun Gothic" pitchFamily="34" charset="-127"/>
                <a:cs typeface="Arial" pitchFamily="34" charset="0"/>
              </a:rPr>
              <a:t>ENAKOVREDNE TRDITVE</a:t>
            </a:r>
            <a:endParaRPr lang="sl-SI" sz="700" b="1" dirty="0" smtClean="0">
              <a:latin typeface="Arial" pitchFamily="34" charset="0"/>
              <a:ea typeface="Malgun Gothic" pitchFamily="34" charset="-127"/>
              <a:cs typeface="Arial" pitchFamily="34" charset="0"/>
            </a:endParaRPr>
          </a:p>
        </p:txBody>
      </p:sp>
      <p:grpSp>
        <p:nvGrpSpPr>
          <p:cNvPr id="8" name="Group 7"/>
          <p:cNvGrpSpPr/>
          <p:nvPr/>
        </p:nvGrpSpPr>
        <p:grpSpPr>
          <a:xfrm>
            <a:off x="4340320" y="168144"/>
            <a:ext cx="2113016" cy="646331"/>
            <a:chOff x="4340320" y="105526"/>
            <a:chExt cx="2113016" cy="646331"/>
          </a:xfrm>
        </p:grpSpPr>
        <p:sp>
          <p:nvSpPr>
            <p:cNvPr id="6" name="PoljeZBesedilom 2"/>
            <p:cNvSpPr txBox="1"/>
            <p:nvPr/>
          </p:nvSpPr>
          <p:spPr>
            <a:xfrm>
              <a:off x="4340320" y="105526"/>
              <a:ext cx="2113016"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Enačbo lahko zapišemo tudi v obliki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a:t>
              </a:r>
              <a:r>
                <a:rPr lang="el-GR" sz="700" b="1" dirty="0">
                  <a:latin typeface="Arial" pitchFamily="34" charset="0"/>
                  <a:ea typeface="Malgun Gothic" pitchFamily="34" charset="-127"/>
                  <a:cs typeface="Arial" pitchFamily="34" charset="0"/>
                </a:rPr>
                <a:t>λ</a:t>
              </a:r>
              <a:r>
                <a:rPr lang="sl-SI" sz="700" b="1"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v </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 0</a:t>
              </a:r>
            </a:p>
            <a:p>
              <a:pPr>
                <a:buSzPct val="110000"/>
              </a:pPr>
              <a:r>
                <a:rPr lang="sl-SI" sz="700" dirty="0" smtClean="0">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Torej je </a:t>
              </a:r>
              <a:r>
                <a:rPr lang="sl-SI" sz="700" b="1" dirty="0" smtClean="0">
                  <a:latin typeface="Arial" pitchFamily="34" charset="0"/>
                  <a:ea typeface="Malgun Gothic" pitchFamily="34" charset="-127"/>
                  <a:cs typeface="Arial" pitchFamily="34" charset="0"/>
                </a:rPr>
                <a:t>prva</a:t>
              </a:r>
              <a:r>
                <a:rPr lang="sl-SI" sz="700" dirty="0" smtClean="0">
                  <a:latin typeface="Arial" pitchFamily="34" charset="0"/>
                  <a:ea typeface="Malgun Gothic" pitchFamily="34" charset="-127"/>
                  <a:cs typeface="Arial" pitchFamily="34" charset="0"/>
                </a:rPr>
                <a:t> točka </a:t>
              </a:r>
              <a:r>
                <a:rPr lang="sl-SI" sz="700" b="1" dirty="0" smtClean="0">
                  <a:latin typeface="Arial" pitchFamily="34" charset="0"/>
                  <a:ea typeface="Malgun Gothic" pitchFamily="34" charset="-127"/>
                  <a:cs typeface="Arial" pitchFamily="34" charset="0"/>
                </a:rPr>
                <a:t>ekvivalentna</a:t>
              </a:r>
              <a:r>
                <a:rPr lang="sl-SI" sz="700" dirty="0" smtClean="0">
                  <a:latin typeface="Arial" pitchFamily="34" charset="0"/>
                  <a:ea typeface="Malgun Gothic" pitchFamily="34" charset="-127"/>
                  <a:cs typeface="Arial" pitchFamily="34" charset="0"/>
                </a:rPr>
                <a:t> z </a:t>
              </a:r>
              <a:r>
                <a:rPr lang="sl-SI" sz="700" b="1" dirty="0" smtClean="0">
                  <a:latin typeface="Arial" pitchFamily="34" charset="0"/>
                  <a:ea typeface="Malgun Gothic" pitchFamily="34" charset="-127"/>
                  <a:cs typeface="Arial" pitchFamily="34" charset="0"/>
                </a:rPr>
                <a:t>drugo. </a:t>
              </a:r>
              <a:r>
                <a:rPr lang="sl-SI" sz="700" dirty="0" smtClean="0">
                  <a:latin typeface="Arial" pitchFamily="34" charset="0"/>
                  <a:ea typeface="Malgun Gothic" pitchFamily="34" charset="-127"/>
                  <a:cs typeface="Arial" pitchFamily="34" charset="0"/>
                </a:rPr>
                <a:t>Druge trditve iz obrnljivosti matrik.</a:t>
              </a:r>
            </a:p>
          </p:txBody>
        </p:sp>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19386" y="379680"/>
              <a:ext cx="1748872" cy="1116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0" name="PoljeZBesedilom 2"/>
          <p:cNvSpPr txBox="1"/>
          <p:nvPr/>
        </p:nvSpPr>
        <p:spPr>
          <a:xfrm>
            <a:off x="188641" y="1860977"/>
            <a:ext cx="2232248" cy="1015663"/>
          </a:xfrm>
          <a:prstGeom prst="rect">
            <a:avLst/>
          </a:prstGeom>
          <a:solidFill>
            <a:schemeClr val="accent5">
              <a:lumMod val="20000"/>
              <a:lumOff val="80000"/>
            </a:schemeClr>
          </a:solidFill>
          <a:ln w="6350">
            <a:noFill/>
          </a:ln>
        </p:spPr>
        <p:txBody>
          <a:bodyPr wrap="square" rtlCol="0">
            <a:spAutoFit/>
          </a:bodyPr>
          <a:lstStyle/>
          <a:p>
            <a:pPr>
              <a:buSzPct val="110000"/>
            </a:pPr>
            <a:r>
              <a:rPr lang="sl-SI" sz="900" b="1" dirty="0" smtClean="0">
                <a:solidFill>
                  <a:schemeClr val="tx2">
                    <a:lumMod val="50000"/>
                  </a:schemeClr>
                </a:solidFill>
                <a:latin typeface="Arial" pitchFamily="34" charset="0"/>
                <a:ea typeface="Malgun Gothic" pitchFamily="34" charset="-127"/>
                <a:cs typeface="Arial" pitchFamily="34" charset="0"/>
              </a:rPr>
              <a:t>KARAKTERISTIČNI POLINOM:</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a:latin typeface="Arial" pitchFamily="34" charset="0"/>
                <a:cs typeface="Arial" pitchFamily="34" charset="0"/>
              </a:rPr>
              <a:t>A</a:t>
            </a:r>
            <a:r>
              <a:rPr lang="sl-SI" sz="800" dirty="0">
                <a:latin typeface="Arial" pitchFamily="34" charset="0"/>
                <a:cs typeface="Arial" pitchFamily="34" charset="0"/>
              </a:rPr>
              <a:t> ∈ </a:t>
            </a:r>
            <a:r>
              <a:rPr lang="sl-SI" sz="800" b="1" dirty="0">
                <a:latin typeface="Arial" pitchFamily="34" charset="0"/>
                <a:cs typeface="Arial" pitchFamily="34" charset="0"/>
              </a:rPr>
              <a:t>Mn</a:t>
            </a:r>
            <a:r>
              <a:rPr lang="sl-SI" sz="800" dirty="0">
                <a:latin typeface="Arial" pitchFamily="34" charset="0"/>
                <a:cs typeface="Arial" pitchFamily="34" charset="0"/>
              </a:rPr>
              <a:t>(</a:t>
            </a:r>
            <a:r>
              <a:rPr lang="sl-SI" sz="800" b="1" dirty="0">
                <a:latin typeface="Arial" pitchFamily="34" charset="0"/>
                <a:cs typeface="Arial" pitchFamily="34" charset="0"/>
              </a:rPr>
              <a:t>F</a:t>
            </a:r>
            <a:r>
              <a:rPr lang="sl-SI" sz="800" dirty="0">
                <a:latin typeface="Arial" pitchFamily="34" charset="0"/>
                <a:cs typeface="Arial" pitchFamily="34" charset="0"/>
              </a:rPr>
              <a:t>) je dana matrika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to je polinom </a:t>
            </a:r>
            <a:r>
              <a:rPr lang="sl-SI" sz="800" b="1" dirty="0" smtClean="0">
                <a:latin typeface="Arial" pitchFamily="34" charset="0"/>
                <a:ea typeface="Malgun Gothic" pitchFamily="34" charset="-127"/>
                <a:cs typeface="Arial" pitchFamily="34" charset="0"/>
              </a:rPr>
              <a:t>p</a:t>
            </a:r>
            <a:r>
              <a:rPr lang="sl-SI" sz="900" b="1" baseline="-25000"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x</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det</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xI</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fi-FI" sz="800" b="1" dirty="0">
                <a:latin typeface="Arial" pitchFamily="34" charset="0"/>
                <a:ea typeface="Malgun Gothic" pitchFamily="34" charset="-127"/>
                <a:cs typeface="Arial" pitchFamily="34" charset="0"/>
              </a:rPr>
              <a:t>I</a:t>
            </a:r>
            <a:r>
              <a:rPr lang="fi-FI" sz="800" dirty="0">
                <a:latin typeface="Arial" pitchFamily="34" charset="0"/>
                <a:ea typeface="Malgun Gothic" pitchFamily="34" charset="-127"/>
                <a:cs typeface="Arial" pitchFamily="34" charset="0"/>
              </a:rPr>
              <a:t> je </a:t>
            </a:r>
            <a:r>
              <a:rPr lang="fi-FI" sz="800" b="1" dirty="0" smtClean="0">
                <a:latin typeface="Arial" pitchFamily="34" charset="0"/>
                <a:ea typeface="Malgun Gothic" pitchFamily="34" charset="-127"/>
                <a:cs typeface="Arial" pitchFamily="34" charset="0"/>
              </a:rPr>
              <a:t>identi</a:t>
            </a:r>
            <a:r>
              <a:rPr lang="sl-SI" sz="800" b="1" dirty="0">
                <a:latin typeface="Arial" pitchFamily="34" charset="0"/>
                <a:ea typeface="Malgun Gothic" pitchFamily="34" charset="-127"/>
                <a:cs typeface="Arial" pitchFamily="34" charset="0"/>
              </a:rPr>
              <a:t>č</a:t>
            </a:r>
            <a:r>
              <a:rPr lang="fi-FI" sz="800" b="1" dirty="0" smtClean="0">
                <a:latin typeface="Arial" pitchFamily="34" charset="0"/>
                <a:ea typeface="Malgun Gothic" pitchFamily="34" charset="-127"/>
                <a:cs typeface="Arial" pitchFamily="34" charset="0"/>
              </a:rPr>
              <a:t>na</a:t>
            </a:r>
            <a:r>
              <a:rPr lang="fi-FI" sz="800" dirty="0" smtClean="0">
                <a:latin typeface="Arial" pitchFamily="34" charset="0"/>
                <a:ea typeface="Malgun Gothic" pitchFamily="34" charset="-127"/>
                <a:cs typeface="Arial" pitchFamily="34" charset="0"/>
              </a:rPr>
              <a:t> </a:t>
            </a:r>
            <a:r>
              <a:rPr lang="fi-FI" sz="800" dirty="0">
                <a:latin typeface="Arial" pitchFamily="34" charset="0"/>
                <a:ea typeface="Malgun Gothic" pitchFamily="34" charset="-127"/>
                <a:cs typeface="Arial" pitchFamily="34" charset="0"/>
              </a:rPr>
              <a:t>matrika </a:t>
            </a:r>
            <a:r>
              <a:rPr lang="fi-FI" sz="800" dirty="0" smtClean="0">
                <a:latin typeface="Arial" pitchFamily="34" charset="0"/>
                <a:ea typeface="Malgun Gothic" pitchFamily="34" charset="-127"/>
                <a:cs typeface="Arial" pitchFamily="34" charset="0"/>
              </a:rPr>
              <a:t>velikosti</a:t>
            </a:r>
            <a:r>
              <a:rPr lang="sl-SI" sz="800" dirty="0" smtClean="0">
                <a:latin typeface="Arial" pitchFamily="34" charset="0"/>
                <a:ea typeface="Malgun Gothic" pitchFamily="34" charset="-127"/>
                <a:cs typeface="Arial" pitchFamily="34" charset="0"/>
              </a:rPr>
              <a:t> </a:t>
            </a:r>
            <a:r>
              <a:rPr lang="fi-FI" sz="800" b="1" dirty="0" smtClean="0">
                <a:latin typeface="Arial" pitchFamily="34" charset="0"/>
                <a:ea typeface="Malgun Gothic" pitchFamily="34" charset="-127"/>
                <a:cs typeface="Arial" pitchFamily="34" charset="0"/>
              </a:rPr>
              <a:t>n</a:t>
            </a: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je lastna vrednost </a:t>
            </a:r>
            <a:r>
              <a:rPr lang="el-GR" sz="800" b="1" dirty="0" smtClean="0">
                <a:latin typeface="Arial" pitchFamily="34" charset="0"/>
                <a:ea typeface="Malgun Gothic" pitchFamily="34" charset="-127"/>
                <a:cs typeface="Arial" pitchFamily="34" charset="0"/>
              </a:rPr>
              <a:t>λ</a:t>
            </a:r>
            <a:r>
              <a:rPr lang="sl-SI" sz="800" b="1" dirty="0" smtClean="0">
                <a:latin typeface="Arial" pitchFamily="34" charset="0"/>
                <a:ea typeface="Malgun Gothic" pitchFamily="34" charset="-127"/>
                <a:cs typeface="Arial" pitchFamily="34" charset="0"/>
              </a:rPr>
              <a:t> m</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kratna </a:t>
            </a:r>
            <a:r>
              <a:rPr lang="sl-SI" sz="800" b="1" dirty="0" smtClean="0">
                <a:latin typeface="Arial" pitchFamily="34" charset="0"/>
                <a:ea typeface="Malgun Gothic" pitchFamily="34" charset="-127"/>
                <a:cs typeface="Arial" pitchFamily="34" charset="0"/>
              </a:rPr>
              <a:t>ničla </a:t>
            </a:r>
            <a:r>
              <a:rPr lang="sl-SI" sz="800" dirty="0" smtClean="0">
                <a:latin typeface="Arial" pitchFamily="34" charset="0"/>
                <a:ea typeface="Malgun Gothic" pitchFamily="34" charset="-127"/>
                <a:cs typeface="Arial" pitchFamily="34" charset="0"/>
              </a:rPr>
              <a:t>potem je njena </a:t>
            </a:r>
            <a:r>
              <a:rPr lang="sl-SI" sz="800" b="1" dirty="0" smtClean="0">
                <a:latin typeface="Arial" pitchFamily="34" charset="0"/>
                <a:ea typeface="Malgun Gothic" pitchFamily="34" charset="-127"/>
                <a:cs typeface="Arial" pitchFamily="34" charset="0"/>
              </a:rPr>
              <a:t>algebraična večkratnost </a:t>
            </a:r>
            <a:r>
              <a:rPr lang="sl-SI" sz="800" dirty="0" smtClean="0">
                <a:latin typeface="Arial" pitchFamily="34" charset="0"/>
                <a:ea typeface="Malgun Gothic" pitchFamily="34" charset="-127"/>
                <a:cs typeface="Arial" pitchFamily="34" charset="0"/>
              </a:rPr>
              <a:t>enaka </a:t>
            </a:r>
            <a:r>
              <a:rPr lang="sl-SI" sz="800" b="1" dirty="0" smtClean="0">
                <a:latin typeface="Arial" pitchFamily="34" charset="0"/>
                <a:ea typeface="Malgun Gothic" pitchFamily="34" charset="-127"/>
                <a:cs typeface="Arial" pitchFamily="34" charset="0"/>
              </a:rPr>
              <a:t>m </a:t>
            </a:r>
          </a:p>
        </p:txBody>
      </p:sp>
      <p:sp>
        <p:nvSpPr>
          <p:cNvPr id="11" name="PoljeZBesedilom 2"/>
          <p:cNvSpPr txBox="1"/>
          <p:nvPr/>
        </p:nvSpPr>
        <p:spPr>
          <a:xfrm>
            <a:off x="2492896" y="1136575"/>
            <a:ext cx="1926490"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Skalar</a:t>
            </a:r>
            <a:r>
              <a:rPr lang="pl-PL"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F</a:t>
            </a:r>
            <a:r>
              <a:rPr lang="pl-PL" sz="800" dirty="0">
                <a:latin typeface="Arial" pitchFamily="34" charset="0"/>
                <a:ea typeface="Malgun Gothic" pitchFamily="34" charset="-127"/>
                <a:cs typeface="Arial" pitchFamily="34" charset="0"/>
              </a:rPr>
              <a:t> je </a:t>
            </a:r>
            <a:r>
              <a:rPr lang="pl-PL" sz="800" b="1" dirty="0">
                <a:latin typeface="Arial" pitchFamily="34" charset="0"/>
                <a:ea typeface="Malgun Gothic" pitchFamily="34" charset="-127"/>
                <a:cs typeface="Arial" pitchFamily="34" charset="0"/>
              </a:rPr>
              <a:t>lastna</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vrednost</a:t>
            </a:r>
            <a:r>
              <a:rPr lang="pl-PL" sz="800" dirty="0">
                <a:latin typeface="Arial" pitchFamily="34" charset="0"/>
                <a:ea typeface="Malgun Gothic" pitchFamily="34" charset="-127"/>
                <a:cs typeface="Arial" pitchFamily="34" charset="0"/>
              </a:rPr>
              <a:t> matrike </a:t>
            </a:r>
            <a:r>
              <a:rPr lang="pl-PL" sz="800" b="1" dirty="0">
                <a:latin typeface="Arial" pitchFamily="34" charset="0"/>
                <a:ea typeface="Malgun Gothic" pitchFamily="34" charset="-127"/>
                <a:cs typeface="Arial" pitchFamily="34" charset="0"/>
              </a:rPr>
              <a:t>A</a:t>
            </a:r>
            <a:r>
              <a:rPr lang="pl-PL" sz="800" dirty="0">
                <a:latin typeface="Arial" pitchFamily="34" charset="0"/>
                <a:ea typeface="Malgun Gothic" pitchFamily="34" charset="-127"/>
                <a:cs typeface="Arial" pitchFamily="34" charset="0"/>
              </a:rPr>
              <a:t> ∈ </a:t>
            </a:r>
            <a:r>
              <a:rPr lang="pl-PL" sz="800" b="1" dirty="0" smtClean="0">
                <a:latin typeface="Arial" pitchFamily="34" charset="0"/>
                <a:ea typeface="Malgun Gothic" pitchFamily="34" charset="-127"/>
                <a:cs typeface="Arial" pitchFamily="34" charset="0"/>
              </a:rPr>
              <a:t>Mn</a:t>
            </a:r>
            <a:r>
              <a:rPr lang="pl-PL" sz="8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F</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natanko tedaj, ko je </a:t>
            </a:r>
            <a:r>
              <a:rPr lang="el-GR" sz="800" b="1" dirty="0" smtClean="0">
                <a:latin typeface="Arial" pitchFamily="34" charset="0"/>
                <a:ea typeface="Malgun Gothic" pitchFamily="34" charset="-127"/>
                <a:cs typeface="Arial" pitchFamily="34" charset="0"/>
              </a:rPr>
              <a:t>λ</a:t>
            </a:r>
            <a:r>
              <a:rPr lang="sl-SI"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ničla</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karakterističnega</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polinoma</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matrike </a:t>
            </a:r>
            <a:r>
              <a:rPr lang="pl-PL" sz="800" b="1" dirty="0">
                <a:latin typeface="Arial" pitchFamily="34" charset="0"/>
                <a:ea typeface="Malgun Gothic" pitchFamily="34" charset="-127"/>
                <a:cs typeface="Arial" pitchFamily="34" charset="0"/>
              </a:rPr>
              <a:t>A</a:t>
            </a:r>
            <a:endParaRPr lang="sl-SI" sz="800" b="1" dirty="0">
              <a:latin typeface="Arial" pitchFamily="34" charset="0"/>
              <a:cs typeface="Arial" pitchFamily="34" charset="0"/>
            </a:endParaRPr>
          </a:p>
        </p:txBody>
      </p:sp>
      <p:sp>
        <p:nvSpPr>
          <p:cNvPr id="13" name="PoljeZBesedilom 2"/>
          <p:cNvSpPr txBox="1"/>
          <p:nvPr/>
        </p:nvSpPr>
        <p:spPr>
          <a:xfrm>
            <a:off x="4509120" y="929809"/>
            <a:ext cx="2232248" cy="172354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V </a:t>
            </a:r>
            <a:r>
              <a:rPr lang="sl-SI" sz="700" dirty="0">
                <a:latin typeface="Arial" pitchFamily="34" charset="0"/>
                <a:ea typeface="Malgun Gothic" pitchFamily="34" charset="-127"/>
                <a:cs typeface="Arial" pitchFamily="34" charset="0"/>
              </a:rPr>
              <a:t>nadaljevanju se bomo omejili na primer </a:t>
            </a:r>
            <a:r>
              <a:rPr lang="sl-SI" sz="700" b="1" dirty="0">
                <a:latin typeface="Arial" pitchFamily="34" charset="0"/>
                <a:ea typeface="Malgun Gothic" pitchFamily="34" charset="-127"/>
                <a:cs typeface="Arial" pitchFamily="34" charset="0"/>
              </a:rPr>
              <a:t>F</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C</a:t>
            </a:r>
          </a:p>
          <a:p>
            <a:pPr>
              <a:buSzPct val="110000"/>
            </a:pPr>
            <a:r>
              <a:rPr lang="sl-SI" sz="700" dirty="0">
                <a:latin typeface="Arial" pitchFamily="34" charset="0"/>
                <a:ea typeface="Malgun Gothic" pitchFamily="34" charset="-127"/>
                <a:cs typeface="Arial" pitchFamily="34" charset="0"/>
              </a:rPr>
              <a:t>Osnovni izrek algebre pravi, da ima </a:t>
            </a:r>
            <a:r>
              <a:rPr lang="sl-SI" sz="700" dirty="0" smtClean="0">
                <a:latin typeface="Arial" pitchFamily="34" charset="0"/>
                <a:ea typeface="Malgun Gothic" pitchFamily="34" charset="-127"/>
                <a:cs typeface="Arial" pitchFamily="34" charset="0"/>
              </a:rPr>
              <a:t>vsak </a:t>
            </a:r>
            <a:r>
              <a:rPr lang="sl-SI" sz="700" b="1" dirty="0" smtClean="0">
                <a:latin typeface="Arial" pitchFamily="34" charset="0"/>
                <a:ea typeface="Malgun Gothic" pitchFamily="34" charset="-127"/>
                <a:cs typeface="Arial" pitchFamily="34" charset="0"/>
              </a:rPr>
              <a:t>nekonstanten</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polinom </a:t>
            </a:r>
            <a:r>
              <a:rPr lang="sl-SI" sz="700" dirty="0" smtClean="0">
                <a:latin typeface="Arial" pitchFamily="34" charset="0"/>
                <a:ea typeface="Malgun Gothic" pitchFamily="34" charset="-127"/>
                <a:cs typeface="Arial" pitchFamily="34" charset="0"/>
              </a:rPr>
              <a:t>s </a:t>
            </a:r>
            <a:r>
              <a:rPr lang="sl-SI" sz="700" b="1" dirty="0" smtClean="0">
                <a:latin typeface="Arial" pitchFamily="34" charset="0"/>
                <a:ea typeface="Malgun Gothic" pitchFamily="34" charset="-127"/>
                <a:cs typeface="Arial" pitchFamily="34" charset="0"/>
              </a:rPr>
              <a:t>kompleksnimi</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koeficienti</a:t>
            </a:r>
            <a:r>
              <a:rPr lang="sl-SI" sz="700" dirty="0">
                <a:latin typeface="Arial" pitchFamily="34" charset="0"/>
                <a:ea typeface="Malgun Gothic" pitchFamily="34" charset="-127"/>
                <a:cs typeface="Arial" pitchFamily="34" charset="0"/>
              </a:rPr>
              <a:t> vsaj eno kompleksno </a:t>
            </a:r>
            <a:r>
              <a:rPr lang="sl-SI" sz="700" dirty="0" smtClean="0">
                <a:latin typeface="Arial" pitchFamily="34" charset="0"/>
                <a:ea typeface="Malgun Gothic" pitchFamily="34" charset="-127"/>
                <a:cs typeface="Arial" pitchFamily="34" charset="0"/>
              </a:rPr>
              <a:t>ničlo. Od tod sledi, da </a:t>
            </a:r>
            <a:r>
              <a:rPr lang="sl-SI" sz="700" dirty="0">
                <a:latin typeface="Arial" pitchFamily="34" charset="0"/>
                <a:ea typeface="Malgun Gothic" pitchFamily="34" charset="-127"/>
                <a:cs typeface="Arial" pitchFamily="34" charset="0"/>
              </a:rPr>
              <a:t>ima vsaka </a:t>
            </a:r>
            <a:r>
              <a:rPr lang="sl-SI" sz="700" b="1" dirty="0">
                <a:latin typeface="Arial" pitchFamily="34" charset="0"/>
                <a:ea typeface="Malgun Gothic" pitchFamily="34" charset="-127"/>
                <a:cs typeface="Arial" pitchFamily="34" charset="0"/>
              </a:rPr>
              <a:t>kompleksna</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kvadratna</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matrika</a:t>
            </a:r>
            <a:r>
              <a:rPr lang="sl-SI" sz="700" dirty="0">
                <a:latin typeface="Arial" pitchFamily="34" charset="0"/>
                <a:ea typeface="Malgun Gothic" pitchFamily="34" charset="-127"/>
                <a:cs typeface="Arial" pitchFamily="34" charset="0"/>
              </a:rPr>
              <a:t> vsaj eno </a:t>
            </a:r>
            <a:r>
              <a:rPr lang="sl-SI" sz="700" b="1" dirty="0">
                <a:latin typeface="Arial" pitchFamily="34" charset="0"/>
                <a:ea typeface="Malgun Gothic" pitchFamily="34" charset="-127"/>
                <a:cs typeface="Arial" pitchFamily="34" charset="0"/>
              </a:rPr>
              <a:t>lastno</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vrednost</a:t>
            </a:r>
            <a:r>
              <a:rPr lang="sl-SI" sz="700" dirty="0">
                <a:latin typeface="Arial" pitchFamily="34" charset="0"/>
                <a:ea typeface="Malgun Gothic" pitchFamily="34" charset="-127"/>
                <a:cs typeface="Arial" pitchFamily="34" charset="0"/>
              </a:rPr>
              <a:t>.</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Karakteristi</a:t>
            </a:r>
            <a:r>
              <a:rPr lang="sl-SI" sz="700" dirty="0">
                <a:latin typeface="Arial" pitchFamily="34" charset="0"/>
                <a:ea typeface="Malgun Gothic" pitchFamily="34" charset="-127"/>
                <a:cs typeface="Arial" pitchFamily="34" charset="0"/>
              </a:rPr>
              <a:t>č</a:t>
            </a:r>
            <a:r>
              <a:rPr lang="sl-SI" sz="700" dirty="0" smtClean="0">
                <a:latin typeface="Arial" pitchFamily="34" charset="0"/>
                <a:ea typeface="Malgun Gothic" pitchFamily="34" charset="-127"/>
                <a:cs typeface="Arial" pitchFamily="34" charset="0"/>
              </a:rPr>
              <a:t>ni </a:t>
            </a:r>
            <a:r>
              <a:rPr lang="sl-SI" sz="700" dirty="0">
                <a:latin typeface="Arial" pitchFamily="34" charset="0"/>
                <a:ea typeface="Malgun Gothic" pitchFamily="34" charset="-127"/>
                <a:cs typeface="Arial" pitchFamily="34" charset="0"/>
              </a:rPr>
              <a:t>polinom lahko razcepimo na </a:t>
            </a:r>
            <a:r>
              <a:rPr lang="sl-SI" sz="700" b="1" dirty="0">
                <a:latin typeface="Arial" pitchFamily="34" charset="0"/>
                <a:ea typeface="Malgun Gothic" pitchFamily="34" charset="-127"/>
                <a:cs typeface="Arial" pitchFamily="34" charset="0"/>
              </a:rPr>
              <a:t>linearne</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faktorje</a:t>
            </a:r>
            <a:r>
              <a:rPr lang="sl-SI" sz="700" dirty="0" smtClean="0">
                <a:latin typeface="Arial" pitchFamily="34" charset="0"/>
                <a:ea typeface="Malgun Gothic" pitchFamily="34" charset="-127"/>
                <a:cs typeface="Arial" pitchFamily="34" charset="0"/>
              </a:rPr>
              <a:t>: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a:latin typeface="Arial" pitchFamily="34" charset="0"/>
                <a:ea typeface="Malgun Gothic" pitchFamily="34" charset="-127"/>
                <a:cs typeface="Arial" pitchFamily="34" charset="0"/>
              </a:rPr>
              <a:t>kjer so </a:t>
            </a:r>
            <a:r>
              <a:rPr lang="el-GR" sz="700" b="1" dirty="0">
                <a:latin typeface="Arial" pitchFamily="34" charset="0"/>
                <a:ea typeface="Malgun Gothic" pitchFamily="34" charset="-127"/>
                <a:cs typeface="Arial" pitchFamily="34" charset="0"/>
              </a:rPr>
              <a:t>λ</a:t>
            </a:r>
            <a:r>
              <a:rPr lang="el-GR" sz="1050" b="1" baseline="-25000" dirty="0">
                <a:latin typeface="Arial" pitchFamily="34" charset="0"/>
                <a:ea typeface="Malgun Gothic" pitchFamily="34" charset="-127"/>
                <a:cs typeface="Arial" pitchFamily="34" charset="0"/>
              </a:rPr>
              <a:t>1</a:t>
            </a:r>
            <a:r>
              <a:rPr lang="el-GR" sz="700" dirty="0" smtClean="0">
                <a:latin typeface="Arial" pitchFamily="34" charset="0"/>
                <a:ea typeface="Malgun Gothic" pitchFamily="34" charset="-127"/>
                <a:cs typeface="Arial" pitchFamily="34" charset="0"/>
              </a:rPr>
              <a:t>,...,</a:t>
            </a:r>
            <a:r>
              <a:rPr lang="el-GR" sz="700" b="1" dirty="0" smtClean="0">
                <a:latin typeface="Arial" pitchFamily="34" charset="0"/>
                <a:ea typeface="Malgun Gothic" pitchFamily="34" charset="-127"/>
                <a:cs typeface="Arial" pitchFamily="34" charset="0"/>
              </a:rPr>
              <a:t>λ</a:t>
            </a:r>
            <a:r>
              <a:rPr lang="sl-SI" sz="1050" b="1" baseline="-25000" dirty="0">
                <a:latin typeface="Arial" pitchFamily="34" charset="0"/>
                <a:ea typeface="Malgun Gothic" pitchFamily="34" charset="-127"/>
                <a:cs typeface="Arial" pitchFamily="34" charset="0"/>
              </a:rPr>
              <a:t>k</a:t>
            </a:r>
            <a:r>
              <a:rPr lang="sl-SI" sz="700" dirty="0">
                <a:latin typeface="Arial" pitchFamily="34" charset="0"/>
                <a:ea typeface="Malgun Gothic" pitchFamily="34" charset="-127"/>
                <a:cs typeface="Arial" pitchFamily="34" charset="0"/>
              </a:rPr>
              <a:t> vse paroma </a:t>
            </a:r>
            <a:r>
              <a:rPr lang="sl-SI" sz="700" b="1" dirty="0" smtClean="0">
                <a:latin typeface="Arial" pitchFamily="34" charset="0"/>
                <a:ea typeface="Malgun Gothic" pitchFamily="34" charset="-127"/>
                <a:cs typeface="Arial" pitchFamily="34" charset="0"/>
              </a:rPr>
              <a:t>različne</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lastne</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vrednosti</a:t>
            </a:r>
            <a:r>
              <a:rPr lang="sl-SI" sz="700" dirty="0">
                <a:latin typeface="Arial" pitchFamily="34" charset="0"/>
                <a:ea typeface="Malgun Gothic" pitchFamily="34" charset="-127"/>
                <a:cs typeface="Arial" pitchFamily="34" charset="0"/>
              </a:rPr>
              <a:t> matrike </a:t>
            </a:r>
            <a:r>
              <a:rPr lang="sl-SI" sz="700" b="1" dirty="0" smtClean="0">
                <a:latin typeface="Arial" pitchFamily="34" charset="0"/>
                <a:ea typeface="Malgun Gothic" pitchFamily="34" charset="-127"/>
                <a:cs typeface="Arial" pitchFamily="34" charset="0"/>
              </a:rPr>
              <a:t>A. </a:t>
            </a:r>
            <a:r>
              <a:rPr lang="pt-BR" sz="700" dirty="0" smtClean="0">
                <a:latin typeface="Arial" pitchFamily="34" charset="0"/>
                <a:ea typeface="Malgun Gothic" pitchFamily="34" charset="-127"/>
                <a:cs typeface="Arial" pitchFamily="34" charset="0"/>
              </a:rPr>
              <a:t>Naravna</a:t>
            </a:r>
            <a:r>
              <a:rPr lang="sl-SI" sz="700" dirty="0" smtClean="0">
                <a:latin typeface="Arial" pitchFamily="34" charset="0"/>
                <a:ea typeface="Malgun Gothic" pitchFamily="34" charset="-127"/>
                <a:cs typeface="Arial" pitchFamily="34" charset="0"/>
              </a:rPr>
              <a:t> števila </a:t>
            </a:r>
            <a:r>
              <a:rPr lang="pt-BR" sz="700" b="1" dirty="0" smtClean="0">
                <a:latin typeface="Arial" pitchFamily="34" charset="0"/>
                <a:ea typeface="Malgun Gothic" pitchFamily="34" charset="-127"/>
                <a:cs typeface="Arial" pitchFamily="34" charset="0"/>
              </a:rPr>
              <a:t>n</a:t>
            </a:r>
            <a:r>
              <a:rPr lang="pt-BR" sz="1000" b="1" baseline="-25000" dirty="0" smtClean="0">
                <a:latin typeface="Arial" pitchFamily="34" charset="0"/>
                <a:ea typeface="Malgun Gothic" pitchFamily="34" charset="-127"/>
                <a:cs typeface="Arial" pitchFamily="34" charset="0"/>
              </a:rPr>
              <a:t>1</a:t>
            </a:r>
            <a:r>
              <a:rPr lang="pt-BR" sz="700" dirty="0" smtClean="0">
                <a:latin typeface="Arial" pitchFamily="34" charset="0"/>
                <a:ea typeface="Malgun Gothic" pitchFamily="34" charset="-127"/>
                <a:cs typeface="Arial" pitchFamily="34" charset="0"/>
              </a:rPr>
              <a:t>,.</a:t>
            </a:r>
            <a:r>
              <a:rPr lang="sl-SI" sz="700" dirty="0" smtClean="0">
                <a:latin typeface="Arial" pitchFamily="34" charset="0"/>
                <a:ea typeface="Malgun Gothic" pitchFamily="34" charset="-127"/>
                <a:cs typeface="Arial" pitchFamily="34" charset="0"/>
              </a:rPr>
              <a:t>.</a:t>
            </a:r>
            <a:r>
              <a:rPr lang="sl-SI" sz="700" dirty="0">
                <a:latin typeface="Arial" pitchFamily="34" charset="0"/>
                <a:ea typeface="Malgun Gothic" pitchFamily="34" charset="-127"/>
                <a:cs typeface="Arial" pitchFamily="34" charset="0"/>
              </a:rPr>
              <a:t>,</a:t>
            </a:r>
            <a:r>
              <a:rPr lang="pt-BR" sz="700" b="1" dirty="0" smtClean="0">
                <a:latin typeface="Arial" pitchFamily="34" charset="0"/>
                <a:ea typeface="Malgun Gothic" pitchFamily="34" charset="-127"/>
                <a:cs typeface="Arial" pitchFamily="34" charset="0"/>
              </a:rPr>
              <a:t>n</a:t>
            </a:r>
            <a:r>
              <a:rPr lang="pt-BR" sz="1000" b="1" baseline="-25000" dirty="0" smtClean="0">
                <a:latin typeface="Arial" pitchFamily="34" charset="0"/>
                <a:ea typeface="Malgun Gothic" pitchFamily="34" charset="-127"/>
                <a:cs typeface="Arial" pitchFamily="34" charset="0"/>
              </a:rPr>
              <a:t>k</a:t>
            </a:r>
            <a:r>
              <a:rPr lang="pt-BR"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očitno</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zadoščajo</a:t>
            </a:r>
            <a:r>
              <a:rPr lang="sl-SI" sz="700" b="1" dirty="0" smtClean="0">
                <a:latin typeface="Arial" pitchFamily="34" charset="0"/>
                <a:ea typeface="Malgun Gothic" pitchFamily="34" charset="-127"/>
                <a:cs typeface="Arial" pitchFamily="34" charset="0"/>
              </a:rPr>
              <a:t> </a:t>
            </a:r>
            <a:r>
              <a:rPr lang="pt-BR" sz="700" b="1" dirty="0" smtClean="0">
                <a:latin typeface="Arial" pitchFamily="34" charset="0"/>
                <a:ea typeface="Malgun Gothic" pitchFamily="34" charset="-127"/>
                <a:cs typeface="Arial" pitchFamily="34" charset="0"/>
              </a:rPr>
              <a:t>n</a:t>
            </a:r>
            <a:r>
              <a:rPr lang="pt-BR" sz="1000" b="1" baseline="-25000" dirty="0" smtClean="0">
                <a:latin typeface="Arial" pitchFamily="34" charset="0"/>
                <a:ea typeface="Malgun Gothic" pitchFamily="34" charset="-127"/>
                <a:cs typeface="Arial" pitchFamily="34" charset="0"/>
              </a:rPr>
              <a:t>1</a:t>
            </a:r>
            <a:r>
              <a:rPr lang="pt-BR" sz="700" b="1" dirty="0" smtClean="0">
                <a:latin typeface="Arial" pitchFamily="34" charset="0"/>
                <a:ea typeface="Malgun Gothic" pitchFamily="34" charset="-127"/>
                <a:cs typeface="Arial" pitchFamily="34" charset="0"/>
              </a:rPr>
              <a:t> </a:t>
            </a:r>
            <a:r>
              <a:rPr lang="pt-BR" sz="700" dirty="0" smtClean="0">
                <a:latin typeface="Arial" pitchFamily="34" charset="0"/>
                <a:ea typeface="Malgun Gothic" pitchFamily="34" charset="-127"/>
                <a:cs typeface="Arial" pitchFamily="34" charset="0"/>
              </a:rPr>
              <a:t>+...+</a:t>
            </a:r>
            <a:r>
              <a:rPr lang="pt-BR" sz="700" b="1" dirty="0" smtClean="0">
                <a:latin typeface="Arial" pitchFamily="34" charset="0"/>
                <a:ea typeface="Malgun Gothic" pitchFamily="34" charset="-127"/>
                <a:cs typeface="Arial" pitchFamily="34" charset="0"/>
              </a:rPr>
              <a:t> </a:t>
            </a:r>
            <a:r>
              <a:rPr lang="pt-BR" sz="700" b="1" dirty="0">
                <a:latin typeface="Arial" pitchFamily="34" charset="0"/>
                <a:ea typeface="Malgun Gothic" pitchFamily="34" charset="-127"/>
                <a:cs typeface="Arial" pitchFamily="34" charset="0"/>
              </a:rPr>
              <a:t>n</a:t>
            </a:r>
            <a:r>
              <a:rPr lang="pt-BR" sz="1000" b="1" baseline="-25000" dirty="0">
                <a:latin typeface="Arial" pitchFamily="34" charset="0"/>
                <a:ea typeface="Malgun Gothic" pitchFamily="34" charset="-127"/>
                <a:cs typeface="Arial" pitchFamily="34" charset="0"/>
              </a:rPr>
              <a:t>k</a:t>
            </a:r>
            <a:r>
              <a:rPr lang="pt-BR" sz="700" b="1" dirty="0">
                <a:latin typeface="Arial" pitchFamily="34" charset="0"/>
                <a:ea typeface="Malgun Gothic" pitchFamily="34" charset="-127"/>
                <a:cs typeface="Arial" pitchFamily="34" charset="0"/>
              </a:rPr>
              <a:t> </a:t>
            </a:r>
            <a:r>
              <a:rPr lang="pt-BR" sz="700" dirty="0">
                <a:latin typeface="Arial" pitchFamily="34" charset="0"/>
                <a:ea typeface="Malgun Gothic" pitchFamily="34" charset="-127"/>
                <a:cs typeface="Arial" pitchFamily="34" charset="0"/>
              </a:rPr>
              <a:t>=</a:t>
            </a:r>
            <a:r>
              <a:rPr lang="pt-BR" sz="700" b="1" dirty="0">
                <a:latin typeface="Arial" pitchFamily="34" charset="0"/>
                <a:ea typeface="Malgun Gothic" pitchFamily="34" charset="-127"/>
                <a:cs typeface="Arial" pitchFamily="34" charset="0"/>
              </a:rPr>
              <a:t> </a:t>
            </a:r>
            <a:r>
              <a:rPr lang="pt-BR"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To so </a:t>
            </a:r>
            <a:r>
              <a:rPr lang="sl-SI" sz="700" b="1" dirty="0" smtClean="0">
                <a:latin typeface="Arial" pitchFamily="34" charset="0"/>
                <a:ea typeface="Malgun Gothic" pitchFamily="34" charset="-127"/>
                <a:cs typeface="Arial" pitchFamily="34" charset="0"/>
              </a:rPr>
              <a:t>algebraične večkratnosti </a:t>
            </a:r>
            <a:r>
              <a:rPr lang="sl-SI" sz="700" dirty="0" smtClean="0">
                <a:latin typeface="Arial" pitchFamily="34" charset="0"/>
                <a:ea typeface="Malgun Gothic" pitchFamily="34" charset="-127"/>
                <a:cs typeface="Arial" pitchFamily="34" charset="0"/>
              </a:rPr>
              <a:t>lastnih</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vrednost </a:t>
            </a:r>
            <a:r>
              <a:rPr lang="el-GR" sz="700" b="1" dirty="0" smtClean="0">
                <a:latin typeface="Arial" pitchFamily="34" charset="0"/>
                <a:ea typeface="Malgun Gothic" pitchFamily="34" charset="-127"/>
                <a:cs typeface="Arial" pitchFamily="34" charset="0"/>
              </a:rPr>
              <a:t>λ</a:t>
            </a:r>
            <a:r>
              <a:rPr lang="el-GR" sz="1050" b="1" baseline="-25000" dirty="0" smtClean="0">
                <a:latin typeface="Arial" pitchFamily="34" charset="0"/>
                <a:ea typeface="Malgun Gothic" pitchFamily="34" charset="-127"/>
                <a:cs typeface="Arial" pitchFamily="34" charset="0"/>
              </a:rPr>
              <a:t>1</a:t>
            </a:r>
            <a:r>
              <a:rPr lang="el-GR" sz="700" dirty="0">
                <a:latin typeface="Arial" pitchFamily="34" charset="0"/>
                <a:ea typeface="Malgun Gothic" pitchFamily="34" charset="-127"/>
                <a:cs typeface="Arial" pitchFamily="34" charset="0"/>
              </a:rPr>
              <a:t>,...,</a:t>
            </a:r>
            <a:r>
              <a:rPr lang="el-GR" sz="700" b="1" dirty="0">
                <a:latin typeface="Arial" pitchFamily="34" charset="0"/>
                <a:ea typeface="Malgun Gothic" pitchFamily="34" charset="-127"/>
                <a:cs typeface="Arial" pitchFamily="34" charset="0"/>
              </a:rPr>
              <a:t>λ</a:t>
            </a:r>
            <a:r>
              <a:rPr lang="sl-SI" sz="1050" b="1" baseline="-25000" dirty="0">
                <a:latin typeface="Arial" pitchFamily="34" charset="0"/>
                <a:ea typeface="Malgun Gothic" pitchFamily="34" charset="-127"/>
                <a:cs typeface="Arial" pitchFamily="34" charset="0"/>
              </a:rPr>
              <a:t>k</a:t>
            </a:r>
            <a:r>
              <a:rPr lang="sl-SI" sz="700" dirty="0">
                <a:latin typeface="Arial" pitchFamily="34" charset="0"/>
                <a:ea typeface="Malgun Gothic" pitchFamily="34" charset="-127"/>
                <a:cs typeface="Arial" pitchFamily="34" charset="0"/>
              </a:rPr>
              <a:t> </a:t>
            </a:r>
          </a:p>
        </p:txBody>
      </p:sp>
      <p:pic>
        <p:nvPicPr>
          <p:cNvPr id="512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81128" y="2000672"/>
            <a:ext cx="1522487" cy="1253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PoljeZBesedilom 2"/>
          <p:cNvSpPr txBox="1"/>
          <p:nvPr/>
        </p:nvSpPr>
        <p:spPr>
          <a:xfrm>
            <a:off x="2492896" y="1791583"/>
            <a:ext cx="1926490" cy="707886"/>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matriki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in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sta </a:t>
            </a:r>
            <a:r>
              <a:rPr lang="sl-SI" sz="800" b="1" dirty="0" smtClean="0">
                <a:latin typeface="Arial" pitchFamily="34" charset="0"/>
                <a:ea typeface="Malgun Gothic" pitchFamily="34" charset="-127"/>
                <a:cs typeface="Arial" pitchFamily="34" charset="0"/>
              </a:rPr>
              <a:t>podobni</a:t>
            </a:r>
            <a:r>
              <a:rPr lang="sl-SI" sz="800" dirty="0" smtClean="0">
                <a:latin typeface="Arial" pitchFamily="34" charset="0"/>
                <a:ea typeface="Malgun Gothic" pitchFamily="34" charset="-127"/>
                <a:cs typeface="Arial" pitchFamily="34" charset="0"/>
              </a:rPr>
              <a:t> torej je </a:t>
            </a:r>
            <a:r>
              <a:rPr lang="sl-SI" sz="800" b="1" dirty="0" smtClean="0">
                <a:latin typeface="Arial" pitchFamily="34" charset="0"/>
                <a:ea typeface="Malgun Gothic" pitchFamily="34" charset="-127"/>
                <a:cs typeface="Arial" pitchFamily="34" charset="0"/>
              </a:rPr>
              <a:t>det</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xI</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det</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xI</a:t>
            </a:r>
            <a:r>
              <a:rPr lang="sl-SI" sz="800" dirty="0">
                <a:latin typeface="Arial" pitchFamily="34" charset="0"/>
                <a:ea typeface="Malgun Gothic" pitchFamily="34" charset="-127"/>
                <a:cs typeface="Arial" pitchFamily="34" charset="0"/>
              </a:rPr>
              <a:t>). </a:t>
            </a:r>
            <a:endParaRPr lang="sl-SI" sz="800" dirty="0" smtClean="0">
              <a:latin typeface="Arial" pitchFamily="34" charset="0"/>
              <a:ea typeface="Malgun Gothic" pitchFamily="34" charset="-127"/>
              <a:cs typeface="Arial" pitchFamily="34" charset="0"/>
            </a:endParaRPr>
          </a:p>
          <a:p>
            <a:pPr>
              <a:buSzPct val="110000"/>
            </a:pPr>
            <a:r>
              <a:rPr lang="sl-SI" sz="800" dirty="0" smtClean="0">
                <a:latin typeface="Arial" pitchFamily="34" charset="0"/>
                <a:ea typeface="Malgun Gothic" pitchFamily="34" charset="-127"/>
                <a:cs typeface="Arial" pitchFamily="34" charset="0"/>
              </a:rPr>
              <a:t>Torej imata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in </a:t>
            </a:r>
            <a:r>
              <a:rPr lang="sl-SI" sz="800" b="1" dirty="0">
                <a:latin typeface="Arial" pitchFamily="34" charset="0"/>
                <a:ea typeface="Malgun Gothic" pitchFamily="34" charset="-127"/>
                <a:cs typeface="Arial" pitchFamily="34" charset="0"/>
              </a:rPr>
              <a:t>B</a:t>
            </a:r>
            <a:r>
              <a:rPr lang="sl-SI" sz="800" dirty="0">
                <a:latin typeface="Arial" pitchFamily="34" charset="0"/>
                <a:ea typeface="Malgun Gothic" pitchFamily="34" charset="-127"/>
                <a:cs typeface="Arial" pitchFamily="34" charset="0"/>
              </a:rPr>
              <a:t> enake lastne vrednosti z </a:t>
            </a:r>
            <a:r>
              <a:rPr lang="sl-SI" sz="800" b="1" dirty="0">
                <a:latin typeface="Arial" pitchFamily="34" charset="0"/>
                <a:ea typeface="Malgun Gothic" pitchFamily="34" charset="-127"/>
                <a:cs typeface="Arial" pitchFamily="34" charset="0"/>
              </a:rPr>
              <a:t>enakimi</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algebraičnimi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večkratnostnmi</a:t>
            </a:r>
            <a:endParaRPr lang="sl-SI" sz="800" b="1" dirty="0">
              <a:latin typeface="Arial" pitchFamily="34" charset="0"/>
              <a:cs typeface="Arial" pitchFamily="34" charset="0"/>
            </a:endParaRPr>
          </a:p>
        </p:txBody>
      </p:sp>
      <p:grpSp>
        <p:nvGrpSpPr>
          <p:cNvPr id="9" name="Group 8"/>
          <p:cNvGrpSpPr/>
          <p:nvPr/>
        </p:nvGrpSpPr>
        <p:grpSpPr>
          <a:xfrm>
            <a:off x="2558604" y="2802704"/>
            <a:ext cx="2476845" cy="538609"/>
            <a:chOff x="3400427" y="3152800"/>
            <a:chExt cx="2476845" cy="538609"/>
          </a:xfrm>
        </p:grpSpPr>
        <p:sp>
          <p:nvSpPr>
            <p:cNvPr id="17" name="PoljeZBesedilom 2"/>
            <p:cNvSpPr txBox="1"/>
            <p:nvPr/>
          </p:nvSpPr>
          <p:spPr>
            <a:xfrm>
              <a:off x="3400427" y="3152800"/>
              <a:ext cx="2476845" cy="53860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512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456140" y="3341313"/>
              <a:ext cx="2349123" cy="284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20" name="Straight Arrow Connector 19"/>
          <p:cNvCxnSpPr/>
          <p:nvPr/>
        </p:nvCxnSpPr>
        <p:spPr>
          <a:xfrm>
            <a:off x="3390909" y="2492518"/>
            <a:ext cx="3193" cy="444258"/>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22" name="PoljeZBesedilom 2"/>
          <p:cNvSpPr txBox="1"/>
          <p:nvPr/>
        </p:nvSpPr>
        <p:spPr>
          <a:xfrm>
            <a:off x="162456" y="2956592"/>
            <a:ext cx="2333575" cy="1908215"/>
          </a:xfrm>
          <a:prstGeom prst="rect">
            <a:avLst/>
          </a:prstGeom>
          <a:solidFill>
            <a:schemeClr val="accent5">
              <a:lumMod val="20000"/>
              <a:lumOff val="80000"/>
            </a:schemeClr>
          </a:solidFill>
          <a:ln w="6350">
            <a:noFill/>
          </a:ln>
        </p:spPr>
        <p:txBody>
          <a:bodyPr wrap="square" rtlCol="0">
            <a:spAutoFit/>
          </a:bodyPr>
          <a:lstStyle/>
          <a:p>
            <a:pPr>
              <a:buSzPct val="110000"/>
            </a:pPr>
            <a:r>
              <a:rPr lang="sl-SI" sz="900" b="1" dirty="0" smtClean="0">
                <a:solidFill>
                  <a:schemeClr val="tx2">
                    <a:lumMod val="50000"/>
                  </a:schemeClr>
                </a:solidFill>
                <a:latin typeface="Arial" pitchFamily="34" charset="0"/>
                <a:ea typeface="Malgun Gothic" pitchFamily="34" charset="-127"/>
                <a:cs typeface="Arial" pitchFamily="34" charset="0"/>
              </a:rPr>
              <a:t>LASTNI PODPROSTORI:</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cs typeface="Arial" pitchFamily="34" charset="0"/>
              </a:rPr>
              <a:t>množica vseh </a:t>
            </a:r>
            <a:r>
              <a:rPr lang="sl-SI" sz="800" b="1" dirty="0" smtClean="0">
                <a:latin typeface="Arial" pitchFamily="34" charset="0"/>
                <a:cs typeface="Arial" pitchFamily="34" charset="0"/>
              </a:rPr>
              <a:t>lastnih</a:t>
            </a:r>
            <a:r>
              <a:rPr lang="sl-SI" sz="800" dirty="0" smtClean="0">
                <a:latin typeface="Arial" pitchFamily="34" charset="0"/>
                <a:cs typeface="Arial" pitchFamily="34" charset="0"/>
              </a:rPr>
              <a:t> </a:t>
            </a:r>
            <a:r>
              <a:rPr lang="sl-SI" sz="800" b="1" dirty="0" smtClean="0">
                <a:latin typeface="Arial" pitchFamily="34" charset="0"/>
                <a:cs typeface="Arial" pitchFamily="34" charset="0"/>
              </a:rPr>
              <a:t>vektorjev</a:t>
            </a:r>
            <a:r>
              <a:rPr lang="sl-SI" sz="800" dirty="0" smtClean="0">
                <a:latin typeface="Arial" pitchFamily="34" charset="0"/>
                <a:cs typeface="Arial" pitchFamily="34" charset="0"/>
              </a:rPr>
              <a:t> matrike </a:t>
            </a:r>
            <a:r>
              <a:rPr lang="sl-SI" sz="800" b="1" dirty="0" smtClean="0">
                <a:latin typeface="Arial" pitchFamily="34" charset="0"/>
                <a:cs typeface="Arial" pitchFamily="34" charset="0"/>
              </a:rPr>
              <a:t>A</a:t>
            </a:r>
            <a:endParaRPr lang="sl-SI" sz="800" dirty="0" smtClean="0">
              <a:latin typeface="Arial" pitchFamily="34" charset="0"/>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pripadajo jim svoje </a:t>
            </a:r>
            <a:r>
              <a:rPr lang="sl-SI" sz="800" b="1" dirty="0" smtClean="0">
                <a:latin typeface="Arial" pitchFamily="34" charset="0"/>
                <a:ea typeface="Malgun Gothic" pitchFamily="34" charset="-127"/>
                <a:cs typeface="Arial" pitchFamily="34" charset="0"/>
              </a:rPr>
              <a:t>lastne</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vrednosti</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ta množica enaka </a:t>
            </a:r>
            <a:r>
              <a:rPr lang="sl-SI" sz="800" b="1" dirty="0">
                <a:latin typeface="Arial" pitchFamily="34" charset="0"/>
                <a:ea typeface="Malgun Gothic" pitchFamily="34" charset="-127"/>
                <a:cs typeface="Arial" pitchFamily="34" charset="0"/>
              </a:rPr>
              <a:t>Ker</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sl-SI" sz="800" b="1" dirty="0">
                <a:latin typeface="Arial" pitchFamily="34" charset="0"/>
                <a:ea typeface="Malgun Gothic" pitchFamily="34" charset="-127"/>
                <a:cs typeface="Arial" pitchFamily="34" charset="0"/>
              </a:rPr>
              <a:t>I</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ta množica vedno </a:t>
            </a:r>
            <a:r>
              <a:rPr lang="sl-SI" sz="800" b="1" dirty="0" smtClean="0">
                <a:latin typeface="Arial" pitchFamily="34" charset="0"/>
                <a:ea typeface="Malgun Gothic" pitchFamily="34" charset="-127"/>
                <a:cs typeface="Arial" pitchFamily="34" charset="0"/>
              </a:rPr>
              <a:t>neskončna </a:t>
            </a:r>
            <a:r>
              <a:rPr lang="sl-SI" sz="800" dirty="0" smtClean="0">
                <a:latin typeface="Arial" pitchFamily="34" charset="0"/>
                <a:ea typeface="Malgun Gothic" pitchFamily="34" charset="-127"/>
                <a:cs typeface="Arial" pitchFamily="34" charset="0"/>
              </a:rPr>
              <a:t>ker neničelen </a:t>
            </a:r>
            <a:r>
              <a:rPr lang="sl-SI" sz="800" b="1" dirty="0" smtClean="0">
                <a:latin typeface="Arial" pitchFamily="34" charset="0"/>
                <a:ea typeface="Malgun Gothic" pitchFamily="34" charset="-127"/>
                <a:cs typeface="Arial" pitchFamily="34" charset="0"/>
              </a:rPr>
              <a:t>večkratnik</a:t>
            </a:r>
            <a:r>
              <a:rPr lang="sl-SI" sz="800" dirty="0" smtClean="0">
                <a:latin typeface="Arial" pitchFamily="34" charset="0"/>
                <a:ea typeface="Malgun Gothic" pitchFamily="34" charset="-127"/>
                <a:cs typeface="Arial" pitchFamily="34" charset="0"/>
              </a:rPr>
              <a:t> lastnega vektorja spet </a:t>
            </a:r>
            <a:r>
              <a:rPr lang="sl-SI" sz="800" b="1" dirty="0" smtClean="0">
                <a:latin typeface="Arial" pitchFamily="34" charset="0"/>
                <a:ea typeface="Malgun Gothic" pitchFamily="34" charset="-127"/>
                <a:cs typeface="Arial" pitchFamily="34" charset="0"/>
              </a:rPr>
              <a:t>lastni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vektor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 0 ni </a:t>
            </a:r>
            <a:r>
              <a:rPr lang="sl-SI" sz="800" b="1" dirty="0" smtClean="0">
                <a:latin typeface="Arial" pitchFamily="34" charset="0"/>
                <a:ea typeface="Malgun Gothic" pitchFamily="34" charset="-127"/>
                <a:cs typeface="Arial" pitchFamily="34" charset="0"/>
              </a:rPr>
              <a:t>nikoli </a:t>
            </a:r>
            <a:r>
              <a:rPr lang="sl-SI" sz="800" dirty="0" smtClean="0">
                <a:latin typeface="Arial" pitchFamily="34" charset="0"/>
                <a:ea typeface="Malgun Gothic" pitchFamily="34" charset="-127"/>
                <a:cs typeface="Arial" pitchFamily="34" charset="0"/>
              </a:rPr>
              <a:t>lastni vektor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vektor </a:t>
            </a:r>
            <a:r>
              <a:rPr lang="sl-SI" sz="800" b="1" dirty="0" smtClean="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 dodamo k množici lastnih vektorjev dobimo</a:t>
            </a:r>
            <a:r>
              <a:rPr lang="sl-SI" sz="800" b="1" dirty="0">
                <a:latin typeface="Arial" pitchFamily="34" charset="0"/>
                <a:ea typeface="Malgun Gothic" pitchFamily="34" charset="-127"/>
                <a:cs typeface="Arial" pitchFamily="34" charset="0"/>
              </a:rPr>
              <a:t> Ker</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sl-SI" sz="800" b="1" dirty="0">
                <a:latin typeface="Arial" pitchFamily="34" charset="0"/>
                <a:ea typeface="Malgun Gothic" pitchFamily="34" charset="-127"/>
                <a:cs typeface="Arial" pitchFamily="34" charset="0"/>
              </a:rPr>
              <a:t>I</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ki je </a:t>
            </a:r>
            <a:r>
              <a:rPr lang="sl-SI" sz="800" b="1" dirty="0" smtClean="0">
                <a:latin typeface="Arial" pitchFamily="34" charset="0"/>
                <a:ea typeface="Malgun Gothic" pitchFamily="34" charset="-127"/>
                <a:cs typeface="Arial" pitchFamily="34" charset="0"/>
              </a:rPr>
              <a:t>podprostor</a:t>
            </a:r>
            <a:r>
              <a:rPr lang="sl-SI" sz="800" dirty="0" smtClean="0">
                <a:latin typeface="Arial" pitchFamily="34" charset="0"/>
                <a:ea typeface="Malgun Gothic" pitchFamily="34" charset="-127"/>
                <a:cs typeface="Arial" pitchFamily="34" charset="0"/>
              </a:rPr>
              <a:t> v </a:t>
            </a:r>
            <a:r>
              <a:rPr lang="sl-SI" sz="800" b="1" dirty="0" smtClean="0">
                <a:latin typeface="Arial" pitchFamily="34" charset="0"/>
                <a:ea typeface="Malgun Gothic" pitchFamily="34" charset="-127"/>
                <a:cs typeface="Arial" pitchFamily="34" charset="0"/>
              </a:rPr>
              <a:t>C</a:t>
            </a:r>
            <a:r>
              <a:rPr lang="sl-SI" sz="1000" b="1" baseline="30000" dirty="0" smtClean="0">
                <a:latin typeface="Arial" pitchFamily="34" charset="0"/>
                <a:ea typeface="Malgun Gothic" pitchFamily="34" charset="-127"/>
                <a:cs typeface="Arial" pitchFamily="34" charset="0"/>
              </a:rPr>
              <a:t>n</a:t>
            </a:r>
            <a:r>
              <a:rPr lang="sl-SI" sz="1000" dirty="0">
                <a:latin typeface="Arial" pitchFamily="34" charset="0"/>
                <a:ea typeface="Malgun Gothic" pitchFamily="34" charset="-127"/>
                <a:cs typeface="Arial" pitchFamily="34" charset="0"/>
              </a:rPr>
              <a:t> </a:t>
            </a: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Ker</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 </a:t>
            </a:r>
            <a:r>
              <a:rPr lang="el-GR" sz="800" b="1" dirty="0" smtClean="0">
                <a:latin typeface="Arial" pitchFamily="34" charset="0"/>
                <a:ea typeface="Malgun Gothic" pitchFamily="34" charset="-127"/>
                <a:cs typeface="Arial" pitchFamily="34" charset="0"/>
              </a:rPr>
              <a:t>λ</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lastni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podprostor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dimenzija </a:t>
            </a:r>
            <a:r>
              <a:rPr lang="sl-SI" sz="800" dirty="0" smtClean="0">
                <a:latin typeface="Arial" pitchFamily="34" charset="0"/>
                <a:ea typeface="Malgun Gothic" pitchFamily="34" charset="-127"/>
                <a:cs typeface="Arial" pitchFamily="34" charset="0"/>
              </a:rPr>
              <a:t>tega podprostora je </a:t>
            </a:r>
            <a:r>
              <a:rPr lang="sl-SI" sz="800" b="1" dirty="0" smtClean="0">
                <a:latin typeface="Arial" pitchFamily="34" charset="0"/>
                <a:ea typeface="Malgun Gothic" pitchFamily="34" charset="-127"/>
                <a:cs typeface="Arial" pitchFamily="34" charset="0"/>
              </a:rPr>
              <a:t>geometrijska večkratnost</a:t>
            </a:r>
          </a:p>
        </p:txBody>
      </p:sp>
      <p:sp>
        <p:nvSpPr>
          <p:cNvPr id="23" name="PoljeZBesedilom 2"/>
          <p:cNvSpPr txBox="1"/>
          <p:nvPr/>
        </p:nvSpPr>
        <p:spPr>
          <a:xfrm>
            <a:off x="2318076" y="3415581"/>
            <a:ext cx="1478950" cy="738664"/>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lastne podprostore </a:t>
            </a:r>
            <a:r>
              <a:rPr lang="sl-SI" sz="700" b="1" dirty="0" smtClean="0">
                <a:latin typeface="Arial" pitchFamily="34" charset="0"/>
                <a:ea typeface="Malgun Gothic" pitchFamily="34" charset="-127"/>
                <a:cs typeface="Arial" pitchFamily="34" charset="0"/>
              </a:rPr>
              <a:t>poiščemo</a:t>
            </a:r>
            <a:r>
              <a:rPr lang="sl-SI" sz="700" dirty="0" smtClean="0">
                <a:latin typeface="Arial" pitchFamily="34" charset="0"/>
                <a:ea typeface="Malgun Gothic" pitchFamily="34" charset="-127"/>
                <a:cs typeface="Arial" pitchFamily="34" charset="0"/>
              </a:rPr>
              <a:t> tako da za </a:t>
            </a:r>
            <a:r>
              <a:rPr lang="sl-SI" sz="700" b="1" dirty="0" smtClean="0">
                <a:latin typeface="Arial" pitchFamily="34" charset="0"/>
                <a:ea typeface="Malgun Gothic" pitchFamily="34" charset="-127"/>
                <a:cs typeface="Arial" pitchFamily="34" charset="0"/>
              </a:rPr>
              <a:t>vsako</a:t>
            </a:r>
            <a:r>
              <a:rPr lang="sl-SI" sz="700" dirty="0" smtClean="0">
                <a:latin typeface="Arial" pitchFamily="34" charset="0"/>
                <a:ea typeface="Malgun Gothic" pitchFamily="34" charset="-127"/>
                <a:cs typeface="Arial" pitchFamily="34" charset="0"/>
              </a:rPr>
              <a:t> lastno vrednost matrike </a:t>
            </a:r>
            <a:r>
              <a:rPr lang="sl-SI" sz="700" dirty="0">
                <a:latin typeface="Arial" pitchFamily="34" charset="0"/>
                <a:ea typeface="Malgun Gothic" pitchFamily="34" charset="-127"/>
                <a:cs typeface="Arial" pitchFamily="34" charset="0"/>
              </a:rPr>
              <a:t>A </a:t>
            </a:r>
            <a:r>
              <a:rPr lang="sl-SI" sz="700" dirty="0" smtClean="0">
                <a:latin typeface="Arial" pitchFamily="34" charset="0"/>
                <a:ea typeface="Malgun Gothic" pitchFamily="34" charset="-127"/>
                <a:cs typeface="Arial" pitchFamily="34" charset="0"/>
              </a:rPr>
              <a:t>re</a:t>
            </a:r>
            <a:r>
              <a:rPr lang="sl-SI" sz="700" dirty="0">
                <a:latin typeface="Arial" pitchFamily="34" charset="0"/>
                <a:ea typeface="Malgun Gothic" pitchFamily="34" charset="-127"/>
                <a:cs typeface="Arial" pitchFamily="34" charset="0"/>
              </a:rPr>
              <a:t>š</a:t>
            </a:r>
            <a:r>
              <a:rPr lang="sl-SI" sz="700" dirty="0" smtClean="0">
                <a:latin typeface="Arial" pitchFamily="34" charset="0"/>
                <a:ea typeface="Malgun Gothic" pitchFamily="34" charset="-127"/>
                <a:cs typeface="Arial" pitchFamily="34" charset="0"/>
              </a:rPr>
              <a:t>imo </a:t>
            </a:r>
            <a:r>
              <a:rPr lang="sl-SI" sz="700" b="1" dirty="0">
                <a:latin typeface="Arial" pitchFamily="34" charset="0"/>
                <a:ea typeface="Malgun Gothic" pitchFamily="34" charset="-127"/>
                <a:cs typeface="Arial" pitchFamily="34" charset="0"/>
              </a:rPr>
              <a:t>homogen</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sistem</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linearnih</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ena</a:t>
            </a:r>
            <a:r>
              <a:rPr lang="sl-SI" sz="700" b="1" dirty="0">
                <a:latin typeface="Arial" pitchFamily="34" charset="0"/>
                <a:ea typeface="Malgun Gothic" pitchFamily="34" charset="-127"/>
                <a:cs typeface="Arial" pitchFamily="34" charset="0"/>
              </a:rPr>
              <a:t>č</a:t>
            </a:r>
            <a:r>
              <a:rPr lang="sl-SI" sz="700" b="1" dirty="0" smtClean="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A</a:t>
            </a:r>
            <a:r>
              <a:rPr lang="sl-SI" sz="700" dirty="0">
                <a:latin typeface="Arial" pitchFamily="34" charset="0"/>
                <a:ea typeface="Malgun Gothic" pitchFamily="34" charset="-127"/>
                <a:cs typeface="Arial" pitchFamily="34" charset="0"/>
              </a:rPr>
              <a:t> − </a:t>
            </a:r>
            <a:r>
              <a:rPr lang="el-GR" sz="700" b="1" dirty="0">
                <a:latin typeface="Arial" pitchFamily="34" charset="0"/>
                <a:ea typeface="Malgun Gothic" pitchFamily="34" charset="-127"/>
                <a:cs typeface="Arial" pitchFamily="34" charset="0"/>
              </a:rPr>
              <a:t>λ</a:t>
            </a:r>
            <a:r>
              <a:rPr lang="sl-SI" sz="700" b="1" dirty="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kjer komponente v </a:t>
            </a:r>
            <a:r>
              <a:rPr lang="sl-SI" sz="700" b="1" dirty="0" smtClean="0">
                <a:latin typeface="Arial" pitchFamily="34" charset="0"/>
                <a:ea typeface="Malgun Gothic" pitchFamily="34" charset="-127"/>
                <a:cs typeface="Arial" pitchFamily="34" charset="0"/>
              </a:rPr>
              <a:t>spremenljivke</a:t>
            </a:r>
            <a:endParaRPr lang="sl-SI" sz="700" b="1" dirty="0">
              <a:latin typeface="Arial" pitchFamily="34" charset="0"/>
              <a:ea typeface="Malgun Gothic" pitchFamily="34" charset="-127"/>
              <a:cs typeface="Arial" pitchFamily="34" charset="0"/>
            </a:endParaRPr>
          </a:p>
        </p:txBody>
      </p:sp>
      <p:sp>
        <p:nvSpPr>
          <p:cNvPr id="24" name="PoljeZBesedilom 2"/>
          <p:cNvSpPr txBox="1"/>
          <p:nvPr/>
        </p:nvSpPr>
        <p:spPr>
          <a:xfrm>
            <a:off x="5157192" y="2718065"/>
            <a:ext cx="1555679" cy="707886"/>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naj bosta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podobni</a:t>
            </a:r>
            <a:r>
              <a:rPr lang="sl-SI" sz="800" dirty="0" smtClean="0">
                <a:latin typeface="Arial" pitchFamily="34" charset="0"/>
                <a:ea typeface="Malgun Gothic" pitchFamily="34" charset="-127"/>
                <a:cs typeface="Arial" pitchFamily="34" charset="0"/>
              </a:rPr>
              <a:t> matriki in </a:t>
            </a:r>
            <a:r>
              <a:rPr lang="el-GR" sz="800" b="1" dirty="0" smtClean="0">
                <a:latin typeface="Arial" pitchFamily="34" charset="0"/>
                <a:ea typeface="Malgun Gothic" pitchFamily="34" charset="-127"/>
                <a:cs typeface="Arial" pitchFamily="34" charset="0"/>
              </a:rPr>
              <a:t>λ</a:t>
            </a:r>
            <a:r>
              <a:rPr lang="sl-SI" sz="800" dirty="0" smtClean="0">
                <a:latin typeface="Arial" pitchFamily="34" charset="0"/>
                <a:ea typeface="Malgun Gothic" pitchFamily="34" charset="-127"/>
                <a:cs typeface="Arial" pitchFamily="34" charset="0"/>
              </a:rPr>
              <a:t> lastna vrednost za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in geometrijsko večkratnostjo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Potem sta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in </a:t>
            </a:r>
            <a:r>
              <a:rPr lang="el-GR" sz="800" b="1" dirty="0">
                <a:latin typeface="Arial" pitchFamily="34" charset="0"/>
                <a:ea typeface="Malgun Gothic" pitchFamily="34" charset="-127"/>
                <a:cs typeface="Arial" pitchFamily="34" charset="0"/>
              </a:rPr>
              <a:t>λ</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enake</a:t>
            </a:r>
            <a:r>
              <a:rPr lang="sl-SI" sz="800" dirty="0" smtClean="0">
                <a:latin typeface="Arial" pitchFamily="34" charset="0"/>
                <a:ea typeface="Malgun Gothic" pitchFamily="34" charset="-127"/>
                <a:cs typeface="Arial" pitchFamily="34" charset="0"/>
              </a:rPr>
              <a:t> za </a:t>
            </a:r>
            <a:r>
              <a:rPr lang="sl-SI" sz="800" b="1" dirty="0" smtClean="0">
                <a:latin typeface="Arial" pitchFamily="34" charset="0"/>
                <a:ea typeface="Malgun Gothic" pitchFamily="34" charset="-127"/>
                <a:cs typeface="Arial" pitchFamily="34" charset="0"/>
              </a:rPr>
              <a:t>B</a:t>
            </a:r>
            <a:endParaRPr lang="sl-SI" sz="800" b="1" dirty="0">
              <a:latin typeface="Arial" pitchFamily="34" charset="0"/>
              <a:cs typeface="Arial" pitchFamily="34" charset="0"/>
            </a:endParaRPr>
          </a:p>
        </p:txBody>
      </p:sp>
      <p:grpSp>
        <p:nvGrpSpPr>
          <p:cNvPr id="18" name="Group 17"/>
          <p:cNvGrpSpPr/>
          <p:nvPr/>
        </p:nvGrpSpPr>
        <p:grpSpPr>
          <a:xfrm>
            <a:off x="3915131" y="3524328"/>
            <a:ext cx="2711520" cy="2477601"/>
            <a:chOff x="3915131" y="3524328"/>
            <a:chExt cx="2711520" cy="2477601"/>
          </a:xfrm>
        </p:grpSpPr>
        <p:sp>
          <p:nvSpPr>
            <p:cNvPr id="25" name="PoljeZBesedilom 2"/>
            <p:cNvSpPr txBox="1"/>
            <p:nvPr/>
          </p:nvSpPr>
          <p:spPr>
            <a:xfrm>
              <a:off x="3915131" y="3524328"/>
              <a:ext cx="2711520" cy="247760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5125"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000336" y="3728864"/>
              <a:ext cx="2541110" cy="1528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38168" y="5313040"/>
              <a:ext cx="2103278" cy="58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9" name="PoljeZBesedilom 2"/>
          <p:cNvSpPr txBox="1"/>
          <p:nvPr/>
        </p:nvSpPr>
        <p:spPr>
          <a:xfrm>
            <a:off x="2132856" y="4232920"/>
            <a:ext cx="1664819" cy="630942"/>
          </a:xfrm>
          <a:prstGeom prst="rect">
            <a:avLst/>
          </a:prstGeom>
          <a:solidFill>
            <a:schemeClr val="bg1"/>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Ker so pri </a:t>
            </a:r>
            <a:r>
              <a:rPr lang="sl-SI" sz="700" b="1" dirty="0">
                <a:latin typeface="Arial" pitchFamily="34" charset="0"/>
                <a:ea typeface="Malgun Gothic" pitchFamily="34" charset="-127"/>
                <a:cs typeface="Arial" pitchFamily="34" charset="0"/>
              </a:rPr>
              <a:t>diagonalni</a:t>
            </a:r>
            <a:r>
              <a:rPr lang="sl-SI" sz="700" dirty="0">
                <a:latin typeface="Arial" pitchFamily="34" charset="0"/>
                <a:ea typeface="Malgun Gothic" pitchFamily="34" charset="-127"/>
                <a:cs typeface="Arial" pitchFamily="34" charset="0"/>
              </a:rPr>
              <a:t> matriki </a:t>
            </a:r>
            <a:r>
              <a:rPr lang="sl-SI" sz="700" b="1" dirty="0">
                <a:latin typeface="Arial" pitchFamily="34" charset="0"/>
                <a:ea typeface="Malgun Gothic" pitchFamily="34" charset="-127"/>
                <a:cs typeface="Arial" pitchFamily="34" charset="0"/>
              </a:rPr>
              <a:t>geometrijske</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ve</a:t>
            </a:r>
            <a:r>
              <a:rPr lang="sl-SI" sz="700" b="1" dirty="0">
                <a:latin typeface="Arial" pitchFamily="34" charset="0"/>
                <a:ea typeface="Malgun Gothic" pitchFamily="34" charset="-127"/>
                <a:cs typeface="Arial" pitchFamily="34" charset="0"/>
              </a:rPr>
              <a:t>č</a:t>
            </a:r>
            <a:r>
              <a:rPr lang="sl-SI" sz="700" b="1" dirty="0" smtClean="0">
                <a:latin typeface="Arial" pitchFamily="34" charset="0"/>
                <a:ea typeface="Malgun Gothic" pitchFamily="34" charset="-127"/>
                <a:cs typeface="Arial" pitchFamily="34" charset="0"/>
              </a:rPr>
              <a:t>kratnosti</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lastnih</a:t>
            </a:r>
          </a:p>
          <a:p>
            <a:pPr>
              <a:buSzPct val="110000"/>
            </a:pPr>
            <a:r>
              <a:rPr lang="sl-SI" sz="700" dirty="0">
                <a:latin typeface="Arial" pitchFamily="34" charset="0"/>
                <a:ea typeface="Malgun Gothic" pitchFamily="34" charset="-127"/>
                <a:cs typeface="Arial" pitchFamily="34" charset="0"/>
              </a:rPr>
              <a:t>vrednosti enake </a:t>
            </a:r>
            <a:r>
              <a:rPr lang="sl-SI" sz="700" b="1" dirty="0" smtClean="0">
                <a:latin typeface="Arial" pitchFamily="34" charset="0"/>
                <a:ea typeface="Malgun Gothic" pitchFamily="34" charset="-127"/>
                <a:cs typeface="Arial" pitchFamily="34" charset="0"/>
              </a:rPr>
              <a:t>algebrai</a:t>
            </a:r>
            <a:r>
              <a:rPr lang="sl-SI" sz="700" b="1" dirty="0">
                <a:latin typeface="Arial" pitchFamily="34" charset="0"/>
                <a:ea typeface="Malgun Gothic" pitchFamily="34" charset="-127"/>
                <a:cs typeface="Arial" pitchFamily="34" charset="0"/>
              </a:rPr>
              <a:t>č</a:t>
            </a:r>
            <a:r>
              <a:rPr lang="sl-SI" sz="700" b="1" dirty="0" smtClean="0">
                <a:latin typeface="Arial" pitchFamily="34" charset="0"/>
                <a:ea typeface="Malgun Gothic" pitchFamily="34" charset="-127"/>
                <a:cs typeface="Arial" pitchFamily="34" charset="0"/>
              </a:rPr>
              <a:t>nim</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večkratnostim</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je to res tudi za vse </a:t>
            </a:r>
            <a:r>
              <a:rPr lang="sl-SI" sz="700" dirty="0" smtClean="0">
                <a:latin typeface="Arial" pitchFamily="34" charset="0"/>
                <a:ea typeface="Malgun Gothic" pitchFamily="34" charset="-127"/>
                <a:cs typeface="Arial" pitchFamily="34" charset="0"/>
              </a:rPr>
              <a:t>matrike ki </a:t>
            </a:r>
            <a:r>
              <a:rPr lang="sl-SI" sz="700" dirty="0">
                <a:latin typeface="Arial" pitchFamily="34" charset="0"/>
                <a:ea typeface="Malgun Gothic" pitchFamily="34" charset="-127"/>
                <a:cs typeface="Arial" pitchFamily="34" charset="0"/>
              </a:rPr>
              <a:t>so </a:t>
            </a:r>
            <a:r>
              <a:rPr lang="sl-SI" sz="700" b="1" dirty="0">
                <a:latin typeface="Arial" pitchFamily="34" charset="0"/>
                <a:ea typeface="Malgun Gothic" pitchFamily="34" charset="-127"/>
                <a:cs typeface="Arial" pitchFamily="34" charset="0"/>
              </a:rPr>
              <a:t>podobne</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diagonalnim</a:t>
            </a:r>
          </a:p>
        </p:txBody>
      </p:sp>
      <p:sp>
        <p:nvSpPr>
          <p:cNvPr id="30" name="PoljeZBesedilom 2"/>
          <p:cNvSpPr txBox="1"/>
          <p:nvPr/>
        </p:nvSpPr>
        <p:spPr>
          <a:xfrm>
            <a:off x="205283" y="4959097"/>
            <a:ext cx="3250857" cy="1215717"/>
          </a:xfrm>
          <a:prstGeom prst="rect">
            <a:avLst/>
          </a:prstGeom>
          <a:solidFill>
            <a:srgbClr val="F1C877"/>
          </a:solidFill>
          <a:ln w="6350">
            <a:noFill/>
          </a:ln>
        </p:spPr>
        <p:txBody>
          <a:bodyPr wrap="square" rtlCol="0">
            <a:spAutoFit/>
          </a:bodyPr>
          <a:lstStyle/>
          <a:p>
            <a:pPr>
              <a:buSzPct val="110000"/>
            </a:pPr>
            <a:r>
              <a:rPr lang="sl-SI" sz="900" b="1" dirty="0" smtClean="0">
                <a:solidFill>
                  <a:srgbClr val="8F152F"/>
                </a:solidFill>
                <a:latin typeface="Arial" pitchFamily="34" charset="0"/>
                <a:ea typeface="Malgun Gothic" pitchFamily="34" charset="-127"/>
                <a:cs typeface="Arial" pitchFamily="34" charset="0"/>
              </a:rPr>
              <a:t>Diagonalizacija matrik: </a:t>
            </a:r>
            <a:r>
              <a:rPr lang="sl-SI" sz="800" b="1" dirty="0">
                <a:latin typeface="Arial" pitchFamily="34" charset="0"/>
                <a:ea typeface="Malgun Gothic" pitchFamily="34" charset="-127"/>
                <a:cs typeface="Arial" pitchFamily="34" charset="0"/>
              </a:rPr>
              <a:t>iskanje diagonalne </a:t>
            </a:r>
            <a:r>
              <a:rPr lang="sl-SI" sz="800" b="1" dirty="0" smtClean="0">
                <a:latin typeface="Arial" pitchFamily="34" charset="0"/>
                <a:ea typeface="Malgun Gothic" pitchFamily="34" charset="-127"/>
                <a:cs typeface="Arial" pitchFamily="34" charset="0"/>
              </a:rPr>
              <a:t>matrike</a:t>
            </a:r>
            <a:endParaRPr lang="sl-SI" sz="800" dirty="0" smtClean="0">
              <a:solidFill>
                <a:srgbClr val="8F152F"/>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ima n linearno </a:t>
            </a:r>
            <a:r>
              <a:rPr lang="sl-SI" sz="800" b="1" dirty="0" smtClean="0">
                <a:latin typeface="Arial" pitchFamily="34" charset="0"/>
                <a:ea typeface="Malgun Gothic" pitchFamily="34" charset="-127"/>
                <a:cs typeface="Arial" pitchFamily="34" charset="0"/>
              </a:rPr>
              <a:t>neodvisnih</a:t>
            </a:r>
            <a:r>
              <a:rPr lang="sl-SI" sz="800" dirty="0" smtClean="0">
                <a:latin typeface="Arial" pitchFamily="34" charset="0"/>
                <a:ea typeface="Malgun Gothic" pitchFamily="34" charset="-127"/>
                <a:cs typeface="Arial" pitchFamily="34" charset="0"/>
              </a:rPr>
              <a:t> vektorjev </a:t>
            </a:r>
            <a:r>
              <a:rPr lang="sl-SI" sz="800" b="1" dirty="0">
                <a:latin typeface="Arial" pitchFamily="34" charset="0"/>
                <a:ea typeface="Malgun Gothic" pitchFamily="34" charset="-127"/>
                <a:cs typeface="Arial" pitchFamily="34" charset="0"/>
              </a:rPr>
              <a:t>v</a:t>
            </a:r>
            <a:r>
              <a:rPr lang="sl-SI" sz="1050" b="1" baseline="-25000" dirty="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v</a:t>
            </a:r>
            <a:r>
              <a:rPr lang="sl-SI" sz="1050" b="1" baseline="-25000" dirty="0" smtClean="0">
                <a:latin typeface="Arial" pitchFamily="34" charset="0"/>
                <a:ea typeface="Malgun Gothic" pitchFamily="34" charset="-127"/>
                <a:cs typeface="Arial" pitchFamily="34" charset="0"/>
              </a:rPr>
              <a:t>n</a:t>
            </a:r>
            <a:r>
              <a:rPr lang="sl-SI" sz="800" b="1"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el-GR" sz="800" b="1" dirty="0">
                <a:latin typeface="Arial" pitchFamily="34" charset="0"/>
                <a:ea typeface="Malgun Gothic" pitchFamily="34" charset="-127"/>
                <a:cs typeface="Arial" pitchFamily="34" charset="0"/>
              </a:rPr>
              <a:t>λ</a:t>
            </a:r>
            <a:r>
              <a:rPr lang="el-GR" sz="1100" b="1" baseline="-25000" dirty="0">
                <a:latin typeface="Arial" pitchFamily="34" charset="0"/>
                <a:ea typeface="Malgun Gothic" pitchFamily="34" charset="-127"/>
                <a:cs typeface="Arial" pitchFamily="34" charset="0"/>
              </a:rPr>
              <a:t>1</a:t>
            </a:r>
            <a:r>
              <a:rPr lang="el-GR" sz="800" dirty="0">
                <a:latin typeface="Arial" pitchFamily="34" charset="0"/>
                <a:ea typeface="Malgun Gothic" pitchFamily="34" charset="-127"/>
                <a:cs typeface="Arial" pitchFamily="34" charset="0"/>
              </a:rPr>
              <a:t>,...,</a:t>
            </a:r>
            <a:r>
              <a:rPr lang="el-GR" sz="800" b="1" dirty="0">
                <a:latin typeface="Arial" pitchFamily="34" charset="0"/>
                <a:ea typeface="Malgun Gothic" pitchFamily="34" charset="-127"/>
                <a:cs typeface="Arial" pitchFamily="34" charset="0"/>
              </a:rPr>
              <a:t>λ</a:t>
            </a:r>
            <a:r>
              <a:rPr lang="sl-SI" sz="1100" b="1" baseline="-25000" dirty="0">
                <a:latin typeface="Arial" pitchFamily="34" charset="0"/>
                <a:ea typeface="Malgun Gothic" pitchFamily="34" charset="-127"/>
                <a:cs typeface="Arial" pitchFamily="34" charset="0"/>
              </a:rPr>
              <a:t>k</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so pripadajoče vrednosti</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 P je torej </a:t>
            </a:r>
            <a:r>
              <a:rPr lang="sl-SI" sz="800" b="1" dirty="0" smtClean="0">
                <a:latin typeface="Arial" pitchFamily="34" charset="0"/>
                <a:ea typeface="Malgun Gothic" pitchFamily="34" charset="-127"/>
                <a:cs typeface="Arial" pitchFamily="34" charset="0"/>
              </a:rPr>
              <a:t>obrnljiva</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razcep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PDP</a:t>
            </a:r>
            <a:r>
              <a:rPr lang="sl-SI" sz="1000" b="1" baseline="30000" dirty="0">
                <a:latin typeface="Arial" pitchFamily="34" charset="0"/>
                <a:ea typeface="Malgun Gothic" pitchFamily="34" charset="-127"/>
                <a:cs typeface="Arial" pitchFamily="34" charset="0"/>
              </a:rPr>
              <a:t>−</a:t>
            </a:r>
            <a:r>
              <a:rPr lang="sl-SI" sz="1000" b="1" baseline="30000" dirty="0" smtClean="0">
                <a:latin typeface="Arial" pitchFamily="34" charset="0"/>
                <a:ea typeface="Malgun Gothic" pitchFamily="34" charset="-127"/>
                <a:cs typeface="Arial" pitchFamily="34" charset="0"/>
              </a:rPr>
              <a:t>1</a:t>
            </a:r>
            <a:r>
              <a:rPr lang="sl-SI" sz="1000" baseline="300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kjer </a:t>
            </a:r>
            <a:r>
              <a:rPr lang="sl-SI" sz="800" dirty="0">
                <a:latin typeface="Arial" pitchFamily="34" charset="0"/>
                <a:ea typeface="Malgun Gothic" pitchFamily="34" charset="-127"/>
                <a:cs typeface="Arial" pitchFamily="34" charset="0"/>
              </a:rPr>
              <a:t>je </a:t>
            </a:r>
            <a:r>
              <a:rPr lang="sl-SI" sz="800" b="1" dirty="0">
                <a:latin typeface="Arial" pitchFamily="34" charset="0"/>
                <a:ea typeface="Malgun Gothic" pitchFamily="34" charset="-127"/>
                <a:cs typeface="Arial" pitchFamily="34" charset="0"/>
              </a:rPr>
              <a:t>P</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obrnljiva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pa </a:t>
            </a:r>
            <a:r>
              <a:rPr lang="sl-SI" sz="800" b="1" dirty="0">
                <a:latin typeface="Arial" pitchFamily="34" charset="0"/>
                <a:ea typeface="Malgun Gothic" pitchFamily="34" charset="-127"/>
                <a:cs typeface="Arial" pitchFamily="34" charset="0"/>
              </a:rPr>
              <a:t>diagonalna</a:t>
            </a:r>
            <a:r>
              <a:rPr lang="sl-SI" sz="800" dirty="0">
                <a:latin typeface="Arial" pitchFamily="34" charset="0"/>
                <a:ea typeface="Malgun Gothic" pitchFamily="34" charset="-127"/>
                <a:cs typeface="Arial" pitchFamily="34" charset="0"/>
              </a:rPr>
              <a:t> matrika</a:t>
            </a:r>
          </a:p>
        </p:txBody>
      </p:sp>
      <p:pic>
        <p:nvPicPr>
          <p:cNvPr id="5127"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6677" y="5449537"/>
            <a:ext cx="1534918" cy="1539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8"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919301" y="5434728"/>
            <a:ext cx="1003176" cy="188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9"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31975" y="5789430"/>
            <a:ext cx="2633290" cy="175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0"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065591" y="5414124"/>
            <a:ext cx="1032084" cy="5104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 name="PoljeZBesedilom 2"/>
          <p:cNvSpPr txBox="1"/>
          <p:nvPr/>
        </p:nvSpPr>
        <p:spPr>
          <a:xfrm>
            <a:off x="205284" y="6153519"/>
            <a:ext cx="1561005" cy="1077218"/>
          </a:xfrm>
          <a:prstGeom prst="rect">
            <a:avLst/>
          </a:prstGeom>
          <a:solidFill>
            <a:srgbClr val="F1C877"/>
          </a:solidFill>
          <a:ln w="6350">
            <a:noFill/>
          </a:ln>
        </p:spPr>
        <p:txBody>
          <a:bodyPr wrap="square" rtlCol="0">
            <a:spAutoFit/>
          </a:bodyPr>
          <a:lstStyle/>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obrnljiva</a:t>
            </a:r>
            <a:r>
              <a:rPr lang="sl-SI" sz="800" dirty="0" smtClean="0">
                <a:latin typeface="Arial" pitchFamily="34" charset="0"/>
                <a:ea typeface="Malgun Gothic" pitchFamily="34" charset="-127"/>
                <a:cs typeface="Arial" pitchFamily="34" charset="0"/>
              </a:rPr>
              <a:t> natanko takrat ko so vektorji</a:t>
            </a:r>
            <a:r>
              <a:rPr lang="sl-SI" sz="800" b="1" dirty="0">
                <a:latin typeface="Arial" pitchFamily="34" charset="0"/>
                <a:ea typeface="Malgun Gothic" pitchFamily="34" charset="-127"/>
                <a:cs typeface="Arial" pitchFamily="34" charset="0"/>
              </a:rPr>
              <a:t> v</a:t>
            </a:r>
            <a:r>
              <a:rPr lang="sl-SI" sz="105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v</a:t>
            </a:r>
            <a:r>
              <a:rPr lang="sl-SI" sz="105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linearno </a:t>
            </a:r>
            <a:r>
              <a:rPr lang="sl-SI" sz="800" b="1" dirty="0" smtClean="0">
                <a:latin typeface="Arial" pitchFamily="34" charset="0"/>
                <a:ea typeface="Malgun Gothic" pitchFamily="34" charset="-127"/>
                <a:cs typeface="Arial" pitchFamily="34" charset="0"/>
              </a:rPr>
              <a:t>neodvisni</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stolpci</a:t>
            </a:r>
            <a:r>
              <a:rPr lang="sl-SI" sz="800" dirty="0" smtClean="0">
                <a:latin typeface="Arial" pitchFamily="34" charset="0"/>
                <a:ea typeface="Malgun Gothic" pitchFamily="34" charset="-127"/>
                <a:cs typeface="Arial" pitchFamily="34" charset="0"/>
              </a:rPr>
              <a:t> matrike </a:t>
            </a:r>
            <a:r>
              <a:rPr lang="sl-SI" sz="800" b="1" dirty="0" smtClean="0">
                <a:latin typeface="Arial" pitchFamily="34" charset="0"/>
                <a:ea typeface="Malgun Gothic" pitchFamily="34" charset="-127"/>
                <a:cs typeface="Arial" pitchFamily="34" charset="0"/>
              </a:rPr>
              <a:t>P</a:t>
            </a:r>
            <a:r>
              <a:rPr lang="sl-SI" sz="800" dirty="0" smtClean="0">
                <a:latin typeface="Arial" pitchFamily="34" charset="0"/>
                <a:ea typeface="Malgun Gothic" pitchFamily="34" charset="-127"/>
                <a:cs typeface="Arial" pitchFamily="34" charset="0"/>
              </a:rPr>
              <a:t> so linearno neodvisni vektorji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 </a:t>
            </a:r>
            <a:r>
              <a:rPr lang="sl-SI" sz="800" b="1" dirty="0" smtClean="0">
                <a:latin typeface="Arial" pitchFamily="34" charset="0"/>
                <a:ea typeface="Malgun Gothic" pitchFamily="34" charset="-127"/>
                <a:cs typeface="Arial" pitchFamily="34" charset="0"/>
              </a:rPr>
              <a:t>diagonalizacijo</a:t>
            </a:r>
            <a:r>
              <a:rPr lang="sl-SI" sz="800" dirty="0" smtClean="0">
                <a:latin typeface="Arial" pitchFamily="34" charset="0"/>
                <a:ea typeface="Malgun Gothic" pitchFamily="34" charset="-127"/>
                <a:cs typeface="Arial" pitchFamily="34" charset="0"/>
              </a:rPr>
              <a:t> natanko ko ima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linearno neodvisnih vektorjev</a:t>
            </a:r>
          </a:p>
        </p:txBody>
      </p:sp>
      <p:grpSp>
        <p:nvGrpSpPr>
          <p:cNvPr id="19" name="Group 18"/>
          <p:cNvGrpSpPr/>
          <p:nvPr/>
        </p:nvGrpSpPr>
        <p:grpSpPr>
          <a:xfrm>
            <a:off x="1859486" y="6261241"/>
            <a:ext cx="4871646" cy="2477601"/>
            <a:chOff x="213539" y="6825208"/>
            <a:chExt cx="4871646" cy="2477601"/>
          </a:xfrm>
        </p:grpSpPr>
        <p:sp>
          <p:nvSpPr>
            <p:cNvPr id="37" name="PoljeZBesedilom 2"/>
            <p:cNvSpPr txBox="1"/>
            <p:nvPr/>
          </p:nvSpPr>
          <p:spPr>
            <a:xfrm>
              <a:off x="213539" y="6825208"/>
              <a:ext cx="4871646" cy="247760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5131"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06677" y="7041232"/>
              <a:ext cx="2484327" cy="4181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2"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06676" y="7459333"/>
              <a:ext cx="2484327" cy="1749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3"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2850007" y="7041232"/>
              <a:ext cx="2185442" cy="1544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5" name="PoljeZBesedilom 2"/>
          <p:cNvSpPr txBox="1"/>
          <p:nvPr/>
        </p:nvSpPr>
        <p:spPr>
          <a:xfrm>
            <a:off x="198553" y="7329264"/>
            <a:ext cx="1561005" cy="1092607"/>
          </a:xfrm>
          <a:prstGeom prst="rect">
            <a:avLst/>
          </a:prstGeom>
          <a:solidFill>
            <a:srgbClr val="F1C877"/>
          </a:solidFill>
          <a:ln w="6350">
            <a:noFill/>
          </a:ln>
        </p:spPr>
        <p:txBody>
          <a:bodyPr wrap="square" rtlCol="0">
            <a:spAutoFit/>
          </a:bodyPr>
          <a:lstStyle/>
          <a:p>
            <a:pPr>
              <a:buSzPct val="110000"/>
            </a:pPr>
            <a:r>
              <a:rPr lang="sl-SI" sz="900" b="1" dirty="0" smtClean="0">
                <a:solidFill>
                  <a:srgbClr val="8F152F"/>
                </a:solidFill>
                <a:latin typeface="Arial" pitchFamily="34" charset="0"/>
                <a:ea typeface="Malgun Gothic" pitchFamily="34" charset="-127"/>
                <a:cs typeface="Arial" pitchFamily="34" charset="0"/>
              </a:rPr>
              <a:t>Schurov izrek:</a:t>
            </a: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ni vsaka kvadratna matrika nad C podobna neki diagonalni</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vedno  </a:t>
            </a:r>
            <a:r>
              <a:rPr lang="sl-SI" sz="800" dirty="0" smtClean="0">
                <a:latin typeface="Arial" pitchFamily="34" charset="0"/>
                <a:ea typeface="Malgun Gothic" pitchFamily="34" charset="-127"/>
                <a:cs typeface="Arial" pitchFamily="34" charset="0"/>
              </a:rPr>
              <a:t>je podobna neki </a:t>
            </a:r>
            <a:r>
              <a:rPr lang="sl-SI" sz="800" b="1" dirty="0" smtClean="0">
                <a:latin typeface="Arial" pitchFamily="34" charset="0"/>
                <a:ea typeface="Malgun Gothic" pitchFamily="34" charset="-127"/>
                <a:cs typeface="Arial" pitchFamily="34" charset="0"/>
              </a:rPr>
              <a:t>zgornje trikotni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podobna je </a:t>
            </a:r>
            <a:r>
              <a:rPr lang="sl-SI" sz="800" b="1" dirty="0" smtClean="0">
                <a:latin typeface="Arial" pitchFamily="34" charset="0"/>
                <a:ea typeface="Malgun Gothic" pitchFamily="34" charset="-127"/>
                <a:cs typeface="Arial" pitchFamily="34" charset="0"/>
              </a:rPr>
              <a:t>Jordanski kanonični formi</a:t>
            </a:r>
            <a:endParaRPr lang="sl-SI" sz="800" dirty="0" smtClean="0">
              <a:latin typeface="Arial" pitchFamily="34" charset="0"/>
              <a:ea typeface="Malgun Gothic" pitchFamily="34" charset="-127"/>
              <a:cs typeface="Arial" pitchFamily="34" charset="0"/>
            </a:endParaRPr>
          </a:p>
        </p:txBody>
      </p:sp>
      <p:sp>
        <p:nvSpPr>
          <p:cNvPr id="46" name="PoljeZBesedilom 2"/>
          <p:cNvSpPr txBox="1"/>
          <p:nvPr/>
        </p:nvSpPr>
        <p:spPr>
          <a:xfrm>
            <a:off x="226277" y="8841432"/>
            <a:ext cx="2754430" cy="584775"/>
          </a:xfrm>
          <a:prstGeom prst="rect">
            <a:avLst/>
          </a:prstGeom>
          <a:solidFill>
            <a:srgbClr val="F59393"/>
          </a:solidFill>
          <a:ln w="6350">
            <a:noFill/>
          </a:ln>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a:t>
            </a:r>
            <a:r>
              <a:rPr lang="sl-SI" sz="800" b="1"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A </a:t>
            </a:r>
            <a:r>
              <a:rPr lang="sl-SI" sz="800" dirty="0">
                <a:latin typeface="Arial" pitchFamily="34" charset="0"/>
                <a:ea typeface="Malgun Gothic" pitchFamily="34" charset="-127"/>
                <a:cs typeface="Arial" pitchFamily="34" charset="0"/>
              </a:rPr>
              <a:t>ima</a:t>
            </a:r>
            <a:r>
              <a:rPr lang="sl-SI" sz="800" b="1"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diagonalizacijo</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matrika</a:t>
            </a:r>
            <a:r>
              <a:rPr lang="pl-PL" sz="800" b="1" dirty="0" smtClean="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A </a:t>
            </a:r>
            <a:r>
              <a:rPr lang="pl-PL" sz="800" dirty="0">
                <a:latin typeface="Arial" pitchFamily="34" charset="0"/>
                <a:ea typeface="Malgun Gothic" pitchFamily="34" charset="-127"/>
                <a:cs typeface="Arial" pitchFamily="34" charset="0"/>
              </a:rPr>
              <a:t>je</a:t>
            </a:r>
            <a:r>
              <a:rPr lang="pl-PL" sz="800" b="1"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podobna diagonalni </a:t>
            </a:r>
            <a:r>
              <a:rPr lang="pl-PL" sz="800" dirty="0" smtClean="0">
                <a:latin typeface="Arial" pitchFamily="34" charset="0"/>
                <a:ea typeface="Malgun Gothic" pitchFamily="34" charset="-127"/>
                <a:cs typeface="Arial" pitchFamily="34" charset="0"/>
              </a:rPr>
              <a:t>matriki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 </a:t>
            </a:r>
            <a:r>
              <a:rPr lang="sl-SI" sz="800" dirty="0">
                <a:latin typeface="Arial" pitchFamily="34" charset="0"/>
                <a:ea typeface="Malgun Gothic" pitchFamily="34" charset="-127"/>
                <a:cs typeface="Arial" pitchFamily="34" charset="0"/>
              </a:rPr>
              <a:t>A ima n linearno neodvisnih lastnih </a:t>
            </a:r>
            <a:r>
              <a:rPr lang="sl-SI" sz="800" dirty="0" smtClean="0">
                <a:latin typeface="Arial" pitchFamily="34" charset="0"/>
                <a:ea typeface="Malgun Gothic" pitchFamily="34" charset="-127"/>
                <a:cs typeface="Arial" pitchFamily="34" charset="0"/>
              </a:rPr>
              <a:t>vektorjev</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vsota </a:t>
            </a:r>
            <a:r>
              <a:rPr lang="sl-SI" sz="800" b="1" dirty="0">
                <a:latin typeface="Arial" pitchFamily="34" charset="0"/>
                <a:ea typeface="Malgun Gothic" pitchFamily="34" charset="-127"/>
                <a:cs typeface="Arial" pitchFamily="34" charset="0"/>
              </a:rPr>
              <a:t>lastnih podprostorov </a:t>
            </a:r>
            <a:r>
              <a:rPr lang="sl-SI" sz="800" dirty="0">
                <a:latin typeface="Arial" pitchFamily="34" charset="0"/>
                <a:ea typeface="Malgun Gothic" pitchFamily="34" charset="-127"/>
                <a:cs typeface="Arial" pitchFamily="34" charset="0"/>
              </a:rPr>
              <a:t>matrike</a:t>
            </a:r>
            <a:r>
              <a:rPr lang="sl-SI" sz="800" b="1" dirty="0">
                <a:latin typeface="Arial" pitchFamily="34" charset="0"/>
                <a:ea typeface="Malgun Gothic" pitchFamily="34" charset="-127"/>
                <a:cs typeface="Arial" pitchFamily="34" charset="0"/>
              </a:rPr>
              <a:t> A </a:t>
            </a:r>
            <a:r>
              <a:rPr lang="sl-SI" sz="800" dirty="0">
                <a:latin typeface="Arial" pitchFamily="34" charset="0"/>
                <a:ea typeface="Malgun Gothic" pitchFamily="34" charset="-127"/>
                <a:cs typeface="Arial" pitchFamily="34" charset="0"/>
              </a:rPr>
              <a:t>je</a:t>
            </a:r>
            <a:r>
              <a:rPr lang="sl-SI" sz="800" b="1"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C</a:t>
            </a:r>
            <a:r>
              <a:rPr lang="sl-SI" sz="1000" b="1" baseline="30000" dirty="0" smtClean="0">
                <a:latin typeface="Arial" pitchFamily="34" charset="0"/>
                <a:ea typeface="Malgun Gothic" pitchFamily="34" charset="-127"/>
                <a:cs typeface="Arial" pitchFamily="34" charset="0"/>
              </a:rPr>
              <a:t>n</a:t>
            </a:r>
          </a:p>
        </p:txBody>
      </p:sp>
      <p:sp>
        <p:nvSpPr>
          <p:cNvPr id="47" name="PoljeZBesedilom 2"/>
          <p:cNvSpPr txBox="1"/>
          <p:nvPr/>
        </p:nvSpPr>
        <p:spPr>
          <a:xfrm>
            <a:off x="221464" y="8523398"/>
            <a:ext cx="1440160" cy="215444"/>
          </a:xfrm>
          <a:prstGeom prst="rect">
            <a:avLst/>
          </a:prstGeom>
          <a:solidFill>
            <a:schemeClr val="accent5">
              <a:lumMod val="20000"/>
              <a:lumOff val="80000"/>
            </a:schemeClr>
          </a:solidFill>
          <a:ln w="6350">
            <a:noFill/>
          </a:ln>
        </p:spPr>
        <p:txBody>
          <a:bodyPr wrap="square" rtlCol="0">
            <a:spAutoFit/>
          </a:bodyPr>
          <a:lstStyle/>
          <a:p>
            <a:pPr>
              <a:buSzPct val="110000"/>
            </a:pPr>
            <a:r>
              <a:rPr lang="sl-SI" sz="800" b="1" dirty="0" smtClean="0">
                <a:solidFill>
                  <a:schemeClr val="tx2">
                    <a:lumMod val="50000"/>
                  </a:schemeClr>
                </a:solidFill>
                <a:latin typeface="Arial" pitchFamily="34" charset="0"/>
                <a:ea typeface="Malgun Gothic" pitchFamily="34" charset="-127"/>
                <a:cs typeface="Arial" pitchFamily="34" charset="0"/>
              </a:rPr>
              <a:t>ENAKOVREDNE TRDITVE</a:t>
            </a:r>
            <a:endParaRPr lang="sl-SI" sz="700" b="1" dirty="0" smtClean="0">
              <a:latin typeface="Arial" pitchFamily="34" charset="0"/>
              <a:ea typeface="Malgun Gothic" pitchFamily="34" charset="-127"/>
              <a:cs typeface="Arial" pitchFamily="34" charset="0"/>
            </a:endParaRPr>
          </a:p>
        </p:txBody>
      </p:sp>
      <p:sp>
        <p:nvSpPr>
          <p:cNvPr id="48" name="PoljeZBesedilom 2"/>
          <p:cNvSpPr txBox="1"/>
          <p:nvPr/>
        </p:nvSpPr>
        <p:spPr>
          <a:xfrm>
            <a:off x="4563626" y="8160955"/>
            <a:ext cx="2084962"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lastni</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vektorji</a:t>
            </a:r>
            <a:r>
              <a:rPr lang="sl-SI" sz="800" dirty="0">
                <a:latin typeface="Arial" pitchFamily="34" charset="0"/>
                <a:ea typeface="Malgun Gothic" pitchFamily="34" charset="-127"/>
                <a:cs typeface="Arial" pitchFamily="34" charset="0"/>
              </a:rPr>
              <a:t>, ki pripadajo </a:t>
            </a:r>
            <a:r>
              <a:rPr lang="sl-SI" sz="800" b="1" dirty="0">
                <a:latin typeface="Arial" pitchFamily="34" charset="0"/>
                <a:ea typeface="Malgun Gothic" pitchFamily="34" charset="-127"/>
                <a:cs typeface="Arial" pitchFamily="34" charset="0"/>
              </a:rPr>
              <a:t>paroma</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razli</a:t>
            </a:r>
            <a:r>
              <a:rPr lang="sl-SI" sz="800" b="1" dirty="0">
                <a:latin typeface="Arial" pitchFamily="34" charset="0"/>
                <a:ea typeface="Malgun Gothic" pitchFamily="34" charset="-127"/>
                <a:cs typeface="Arial" pitchFamily="34" charset="0"/>
              </a:rPr>
              <a:t>č</a:t>
            </a:r>
            <a:r>
              <a:rPr lang="sl-SI" sz="800" b="1" dirty="0" smtClean="0">
                <a:latin typeface="Arial" pitchFamily="34" charset="0"/>
                <a:ea typeface="Malgun Gothic" pitchFamily="34" charset="-127"/>
                <a:cs typeface="Arial" pitchFamily="34" charset="0"/>
              </a:rPr>
              <a:t>nim</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lastnim vrednostim, so</a:t>
            </a:r>
          </a:p>
          <a:p>
            <a:pPr>
              <a:buSzPct val="110000"/>
            </a:pPr>
            <a:r>
              <a:rPr lang="sl-SI" sz="800" b="1" dirty="0">
                <a:latin typeface="Arial" pitchFamily="34" charset="0"/>
                <a:ea typeface="Malgun Gothic" pitchFamily="34" charset="-127"/>
                <a:cs typeface="Arial" pitchFamily="34" charset="0"/>
              </a:rPr>
              <a:t>linearno</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neodvisni </a:t>
            </a:r>
            <a:endParaRPr lang="sl-SI" sz="800" b="1" dirty="0">
              <a:latin typeface="Arial" pitchFamily="34" charset="0"/>
              <a:cs typeface="Arial" pitchFamily="34" charset="0"/>
            </a:endParaRPr>
          </a:p>
        </p:txBody>
      </p:sp>
      <p:sp>
        <p:nvSpPr>
          <p:cNvPr id="49" name="PoljeZBesedilom 2"/>
          <p:cNvSpPr txBox="1"/>
          <p:nvPr/>
        </p:nvSpPr>
        <p:spPr>
          <a:xfrm>
            <a:off x="3097749" y="8841432"/>
            <a:ext cx="1242571" cy="584775"/>
          </a:xfrm>
          <a:prstGeom prst="rect">
            <a:avLst/>
          </a:prstGeom>
          <a:solidFill>
            <a:srgbClr val="FEEDC2"/>
          </a:solidFill>
          <a:ln w="6350">
            <a:noFill/>
          </a:ln>
        </p:spPr>
        <p:txBody>
          <a:bodyPr wrap="square" rtlCol="0">
            <a:spAutoFit/>
          </a:bodyPr>
          <a:lstStyle/>
          <a:p>
            <a:pPr>
              <a:buSzPct val="110000"/>
            </a:pPr>
            <a:r>
              <a:rPr lang="sl-SI" sz="800" b="1" dirty="0" smtClean="0">
                <a:solidFill>
                  <a:schemeClr val="accent6">
                    <a:lumMod val="50000"/>
                  </a:schemeClr>
                </a:solidFill>
                <a:latin typeface="Arial" pitchFamily="34" charset="0"/>
                <a:ea typeface="Malgun Gothic" pitchFamily="34" charset="-127"/>
                <a:cs typeface="Arial" pitchFamily="34" charset="0"/>
              </a:rPr>
              <a:t>POSLEDICA 1: </a:t>
            </a:r>
          </a:p>
          <a:p>
            <a:pPr>
              <a:buSzPct val="110000"/>
            </a:pPr>
            <a:r>
              <a:rPr lang="sl-SI" sz="800" dirty="0" smtClean="0">
                <a:latin typeface="Arial" pitchFamily="34" charset="0"/>
                <a:ea typeface="Malgun Gothic" pitchFamily="34" charset="-127"/>
                <a:cs typeface="Arial" pitchFamily="34" charset="0"/>
              </a:rPr>
              <a:t>če ima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paroma različnih vrednosti ima </a:t>
            </a:r>
            <a:r>
              <a:rPr lang="sl-SI" sz="800" b="1" dirty="0" smtClean="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diagonalizacijo</a:t>
            </a:r>
          </a:p>
        </p:txBody>
      </p:sp>
      <p:sp>
        <p:nvSpPr>
          <p:cNvPr id="50" name="PoljeZBesedilom 2"/>
          <p:cNvSpPr txBox="1"/>
          <p:nvPr/>
        </p:nvSpPr>
        <p:spPr>
          <a:xfrm>
            <a:off x="4472987" y="8841432"/>
            <a:ext cx="1865691" cy="338554"/>
          </a:xfrm>
          <a:prstGeom prst="rect">
            <a:avLst/>
          </a:prstGeom>
          <a:solidFill>
            <a:srgbClr val="FEEDC2"/>
          </a:solidFill>
          <a:ln w="6350">
            <a:noFill/>
          </a:ln>
        </p:spPr>
        <p:txBody>
          <a:bodyPr wrap="square" rtlCol="0">
            <a:spAutoFit/>
          </a:bodyPr>
          <a:lstStyle/>
          <a:p>
            <a:pPr>
              <a:buSzPct val="110000"/>
            </a:pPr>
            <a:r>
              <a:rPr lang="sl-SI" sz="800" b="1" dirty="0" smtClean="0">
                <a:solidFill>
                  <a:schemeClr val="accent6">
                    <a:lumMod val="50000"/>
                  </a:schemeClr>
                </a:solidFill>
                <a:latin typeface="Arial" pitchFamily="34" charset="0"/>
                <a:ea typeface="Malgun Gothic" pitchFamily="34" charset="-127"/>
                <a:cs typeface="Arial" pitchFamily="34" charset="0"/>
              </a:rPr>
              <a:t>POSLEDICA 2: </a:t>
            </a:r>
            <a:r>
              <a:rPr lang="sl-SI" sz="800" dirty="0" smtClean="0">
                <a:latin typeface="Arial" pitchFamily="34" charset="0"/>
                <a:ea typeface="Malgun Gothic" pitchFamily="34" charset="-127"/>
                <a:cs typeface="Arial" pitchFamily="34" charset="0"/>
              </a:rPr>
              <a:t>v</a:t>
            </a:r>
            <a:r>
              <a:rPr lang="sv-SE" sz="800" b="1" dirty="0" smtClean="0">
                <a:latin typeface="Arial" pitchFamily="34" charset="0"/>
                <a:ea typeface="Malgun Gothic" pitchFamily="34" charset="-127"/>
                <a:cs typeface="Arial" pitchFamily="34" charset="0"/>
              </a:rPr>
              <a:t>sota</a:t>
            </a:r>
            <a:r>
              <a:rPr lang="sv-SE" sz="800" dirty="0" smtClean="0">
                <a:latin typeface="Arial" pitchFamily="34" charset="0"/>
                <a:ea typeface="Malgun Gothic" pitchFamily="34" charset="-127"/>
                <a:cs typeface="Arial" pitchFamily="34" charset="0"/>
              </a:rPr>
              <a:t> </a:t>
            </a:r>
            <a:r>
              <a:rPr lang="sv-SE" sz="800" dirty="0">
                <a:latin typeface="Arial" pitchFamily="34" charset="0"/>
                <a:ea typeface="Malgun Gothic" pitchFamily="34" charset="-127"/>
                <a:cs typeface="Arial" pitchFamily="34" charset="0"/>
              </a:rPr>
              <a:t>vseh lastnih podprostorov matrike je </a:t>
            </a:r>
            <a:r>
              <a:rPr lang="sv-SE" sz="800" b="1" dirty="0">
                <a:latin typeface="Arial" pitchFamily="34" charset="0"/>
                <a:ea typeface="Malgun Gothic" pitchFamily="34" charset="-127"/>
                <a:cs typeface="Arial" pitchFamily="34" charset="0"/>
              </a:rPr>
              <a:t>direktna</a:t>
            </a:r>
            <a:endParaRPr lang="sl-SI" sz="800" b="1" dirty="0" smtClean="0">
              <a:latin typeface="Arial" pitchFamily="34" charset="0"/>
              <a:ea typeface="Malgun Gothic" pitchFamily="34" charset="-127"/>
              <a:cs typeface="Arial" pitchFamily="34" charset="0"/>
            </a:endParaRPr>
          </a:p>
        </p:txBody>
      </p:sp>
    </p:spTree>
    <p:extLst>
      <p:ext uri="{BB962C8B-B14F-4D97-AF65-F5344CB8AC3E}">
        <p14:creationId xmlns:p14="http://schemas.microsoft.com/office/powerpoint/2010/main" val="4184114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61394" y="152141"/>
            <a:ext cx="2808312" cy="3093154"/>
            <a:chOff x="260648" y="200472"/>
            <a:chExt cx="2808312" cy="3093154"/>
          </a:xfrm>
        </p:grpSpPr>
        <p:sp>
          <p:nvSpPr>
            <p:cNvPr id="3" name="PoljeZBesedilom 2"/>
            <p:cNvSpPr txBox="1"/>
            <p:nvPr/>
          </p:nvSpPr>
          <p:spPr>
            <a:xfrm>
              <a:off x="260648" y="200472"/>
              <a:ext cx="2808312" cy="309315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TRDITVE</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717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2655" y="405185"/>
              <a:ext cx="2655675" cy="116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2890"/>
            <a:stretch/>
          </p:blipFill>
          <p:spPr bwMode="auto">
            <a:xfrm>
              <a:off x="332655" y="1534190"/>
              <a:ext cx="2655675" cy="1711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1" name="PoljeZBesedilom 2"/>
          <p:cNvSpPr txBox="1"/>
          <p:nvPr/>
        </p:nvSpPr>
        <p:spPr>
          <a:xfrm>
            <a:off x="5805264" y="152141"/>
            <a:ext cx="926980" cy="120032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POSLEDICE 1</a:t>
            </a:r>
            <a:endParaRPr lang="sl-SI" sz="700" dirty="0">
              <a:latin typeface="Arial" pitchFamily="34" charset="0"/>
              <a:ea typeface="Malgun Gothic" pitchFamily="34" charset="-127"/>
              <a:cs typeface="Arial" pitchFamily="34" charset="0"/>
            </a:endParaRPr>
          </a:p>
          <a:p>
            <a:pPr>
              <a:buSzPct val="110000"/>
            </a:pPr>
            <a:r>
              <a:rPr lang="sl-SI" sz="700" dirty="0">
                <a:latin typeface="Arial" pitchFamily="34" charset="0"/>
                <a:ea typeface="Malgun Gothic" pitchFamily="34" charset="-127"/>
                <a:cs typeface="Arial" pitchFamily="34" charset="0"/>
              </a:rPr>
              <a:t>Ker ima </a:t>
            </a:r>
            <a:r>
              <a:rPr lang="sl-SI" sz="700" b="1" dirty="0" smtClean="0">
                <a:latin typeface="Arial" pitchFamily="34" charset="0"/>
                <a:ea typeface="Malgun Gothic" pitchFamily="34" charset="-127"/>
                <a:cs typeface="Arial" pitchFamily="34" charset="0"/>
              </a:rPr>
              <a:t>A n</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paroma </a:t>
            </a:r>
            <a:r>
              <a:rPr lang="sl-SI" sz="700" b="1" dirty="0" smtClean="0">
                <a:latin typeface="Arial" pitchFamily="34" charset="0"/>
                <a:ea typeface="Malgun Gothic" pitchFamily="34" charset="-127"/>
                <a:cs typeface="Arial" pitchFamily="34" charset="0"/>
              </a:rPr>
              <a:t>različnih</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lastnih vrednosti, ima </a:t>
            </a:r>
            <a:r>
              <a:rPr lang="sl-SI" sz="700" dirty="0" smtClean="0">
                <a:latin typeface="Arial" pitchFamily="34" charset="0"/>
                <a:ea typeface="Malgun Gothic" pitchFamily="34" charset="-127"/>
                <a:cs typeface="Arial" pitchFamily="34" charset="0"/>
              </a:rPr>
              <a:t>tudi </a:t>
            </a:r>
            <a:r>
              <a:rPr lang="sl-SI"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linearno </a:t>
            </a:r>
            <a:r>
              <a:rPr lang="sl-SI" sz="700" b="1" dirty="0" smtClean="0">
                <a:latin typeface="Arial" pitchFamily="34" charset="0"/>
                <a:ea typeface="Malgun Gothic" pitchFamily="34" charset="-127"/>
                <a:cs typeface="Arial" pitchFamily="34" charset="0"/>
              </a:rPr>
              <a:t>neodvisnih lastnih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vektorjev</a:t>
            </a:r>
            <a:r>
              <a:rPr lang="sl-SI" sz="700" dirty="0" smtClean="0">
                <a:latin typeface="Arial" pitchFamily="34" charset="0"/>
                <a:ea typeface="Malgun Gothic" pitchFamily="34" charset="-127"/>
                <a:cs typeface="Arial" pitchFamily="34" charset="0"/>
              </a:rPr>
              <a:t>. Sledi da ima </a:t>
            </a:r>
            <a:r>
              <a:rPr lang="sl-SI" sz="700" dirty="0">
                <a:latin typeface="Arial" pitchFamily="34" charset="0"/>
                <a:ea typeface="Malgun Gothic" pitchFamily="34" charset="-127"/>
                <a:cs typeface="Arial" pitchFamily="34" charset="0"/>
              </a:rPr>
              <a:t>A </a:t>
            </a:r>
            <a:r>
              <a:rPr lang="sl-SI" sz="700" b="1" dirty="0" smtClean="0">
                <a:latin typeface="Arial" pitchFamily="34" charset="0"/>
                <a:ea typeface="Malgun Gothic" pitchFamily="34" charset="-127"/>
                <a:cs typeface="Arial" pitchFamily="34" charset="0"/>
              </a:rPr>
              <a:t>diagonalizacijo</a:t>
            </a:r>
          </a:p>
        </p:txBody>
      </p:sp>
      <p:grpSp>
        <p:nvGrpSpPr>
          <p:cNvPr id="8" name="Group 7"/>
          <p:cNvGrpSpPr/>
          <p:nvPr/>
        </p:nvGrpSpPr>
        <p:grpSpPr>
          <a:xfrm>
            <a:off x="3027415" y="157620"/>
            <a:ext cx="2730428" cy="800219"/>
            <a:chOff x="3027415" y="157620"/>
            <a:chExt cx="2730428" cy="800219"/>
          </a:xfrm>
        </p:grpSpPr>
        <p:sp>
          <p:nvSpPr>
            <p:cNvPr id="14" name="PoljeZBesedilom 2"/>
            <p:cNvSpPr txBox="1"/>
            <p:nvPr/>
          </p:nvSpPr>
          <p:spPr>
            <a:xfrm>
              <a:off x="3027415" y="157620"/>
              <a:ext cx="2730428" cy="80021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POSLEDICE 2</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717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90074" y="368188"/>
              <a:ext cx="2605110" cy="521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7" name="PoljeZBesedilom 2"/>
          <p:cNvSpPr txBox="1"/>
          <p:nvPr/>
        </p:nvSpPr>
        <p:spPr>
          <a:xfrm>
            <a:off x="3046003" y="1024194"/>
            <a:ext cx="2478310"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LEMA</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vsako </a:t>
            </a:r>
            <a:r>
              <a:rPr lang="sl-SI" sz="800" b="1" dirty="0">
                <a:latin typeface="Arial" pitchFamily="34" charset="0"/>
                <a:ea typeface="Malgun Gothic" pitchFamily="34" charset="-127"/>
                <a:cs typeface="Arial" pitchFamily="34" charset="0"/>
              </a:rPr>
              <a:t>lastno</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vrednost</a:t>
            </a:r>
            <a:r>
              <a:rPr lang="sl-SI"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je njena geometrijska </a:t>
            </a:r>
            <a:r>
              <a:rPr lang="sl-SI" sz="800" dirty="0" smtClean="0">
                <a:latin typeface="Arial" pitchFamily="34" charset="0"/>
                <a:ea typeface="Malgun Gothic" pitchFamily="34" charset="-127"/>
                <a:cs typeface="Arial" pitchFamily="34" charset="0"/>
              </a:rPr>
              <a:t>večkratnost </a:t>
            </a:r>
            <a:r>
              <a:rPr lang="sl-SI" sz="800" b="1" dirty="0">
                <a:latin typeface="Arial" pitchFamily="34" charset="0"/>
                <a:ea typeface="Malgun Gothic" pitchFamily="34" charset="-127"/>
                <a:cs typeface="Arial" pitchFamily="34" charset="0"/>
              </a:rPr>
              <a:t>g</a:t>
            </a:r>
            <a:r>
              <a:rPr lang="sl-SI" sz="800" dirty="0">
                <a:latin typeface="Arial" pitchFamily="34" charset="0"/>
                <a:ea typeface="Malgun Gothic" pitchFamily="34" charset="-127"/>
                <a:cs typeface="Arial" pitchFamily="34" charset="0"/>
              </a:rPr>
              <a:t>(</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manjša</a:t>
            </a:r>
            <a:r>
              <a:rPr lang="sl-SI" sz="800" dirty="0" smtClean="0">
                <a:latin typeface="Arial" pitchFamily="34" charset="0"/>
                <a:ea typeface="Malgun Gothic" pitchFamily="34" charset="-127"/>
                <a:cs typeface="Arial" pitchFamily="34" charset="0"/>
              </a:rPr>
              <a:t> ali </a:t>
            </a:r>
            <a:r>
              <a:rPr lang="sl-SI" sz="800" b="1" dirty="0">
                <a:latin typeface="Arial" pitchFamily="34" charset="0"/>
                <a:ea typeface="Malgun Gothic" pitchFamily="34" charset="-127"/>
                <a:cs typeface="Arial" pitchFamily="34" charset="0"/>
              </a:rPr>
              <a:t>enaka</a:t>
            </a:r>
            <a:r>
              <a:rPr lang="sl-SI" sz="800" dirty="0">
                <a:latin typeface="Arial" pitchFamily="34" charset="0"/>
                <a:ea typeface="Malgun Gothic" pitchFamily="34" charset="-127"/>
                <a:cs typeface="Arial" pitchFamily="34" charset="0"/>
              </a:rPr>
              <a:t> njeni </a:t>
            </a:r>
            <a:r>
              <a:rPr lang="sl-SI" sz="800" dirty="0" smtClean="0">
                <a:latin typeface="Arial" pitchFamily="34" charset="0"/>
                <a:ea typeface="Malgun Gothic" pitchFamily="34" charset="-127"/>
                <a:cs typeface="Arial" pitchFamily="34" charset="0"/>
              </a:rPr>
              <a:t>algebrai</a:t>
            </a:r>
            <a:r>
              <a:rPr lang="sl-SI" sz="800" dirty="0">
                <a:latin typeface="Arial" pitchFamily="34" charset="0"/>
                <a:ea typeface="Malgun Gothic" pitchFamily="34" charset="-127"/>
                <a:cs typeface="Arial" pitchFamily="34" charset="0"/>
              </a:rPr>
              <a:t>č</a:t>
            </a:r>
            <a:r>
              <a:rPr lang="sl-SI" sz="800" dirty="0" smtClean="0">
                <a:latin typeface="Arial" pitchFamily="34" charset="0"/>
                <a:ea typeface="Malgun Gothic" pitchFamily="34" charset="-127"/>
                <a:cs typeface="Arial" pitchFamily="34" charset="0"/>
              </a:rPr>
              <a:t>ni ve</a:t>
            </a:r>
            <a:r>
              <a:rPr lang="sl-SI" sz="800" dirty="0">
                <a:latin typeface="Arial" pitchFamily="34" charset="0"/>
                <a:ea typeface="Malgun Gothic" pitchFamily="34" charset="-127"/>
                <a:cs typeface="Arial" pitchFamily="34" charset="0"/>
              </a:rPr>
              <a:t>č</a:t>
            </a:r>
            <a:r>
              <a:rPr lang="sl-SI" sz="800" dirty="0" smtClean="0">
                <a:latin typeface="Arial" pitchFamily="34" charset="0"/>
                <a:ea typeface="Malgun Gothic" pitchFamily="34" charset="-127"/>
                <a:cs typeface="Arial" pitchFamily="34" charset="0"/>
              </a:rPr>
              <a:t>kratnosti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a:t>
            </a:r>
            <a:r>
              <a:rPr lang="el-GR" sz="800" b="1" dirty="0">
                <a:latin typeface="Arial" pitchFamily="34" charset="0"/>
                <a:ea typeface="Malgun Gothic" pitchFamily="34" charset="-127"/>
                <a:cs typeface="Arial" pitchFamily="34" charset="0"/>
              </a:rPr>
              <a:t>λ</a:t>
            </a:r>
            <a:r>
              <a:rPr lang="el-GR" sz="800" dirty="0">
                <a:latin typeface="Arial" pitchFamily="34" charset="0"/>
                <a:ea typeface="Malgun Gothic" pitchFamily="34" charset="-127"/>
                <a:cs typeface="Arial" pitchFamily="34" charset="0"/>
              </a:rPr>
              <a:t>)</a:t>
            </a:r>
            <a:endParaRPr lang="sl-SI" sz="800" b="1" dirty="0">
              <a:latin typeface="Arial" pitchFamily="34" charset="0"/>
              <a:cs typeface="Arial" pitchFamily="34" charset="0"/>
            </a:endParaRPr>
          </a:p>
        </p:txBody>
      </p:sp>
      <p:grpSp>
        <p:nvGrpSpPr>
          <p:cNvPr id="9" name="Group 8"/>
          <p:cNvGrpSpPr/>
          <p:nvPr/>
        </p:nvGrpSpPr>
        <p:grpSpPr>
          <a:xfrm>
            <a:off x="3064860" y="1568624"/>
            <a:ext cx="2730428" cy="1200329"/>
            <a:chOff x="3064860" y="1568624"/>
            <a:chExt cx="2730428" cy="1200329"/>
          </a:xfrm>
        </p:grpSpPr>
        <p:sp>
          <p:nvSpPr>
            <p:cNvPr id="19" name="PoljeZBesedilom 2"/>
            <p:cNvSpPr txBox="1"/>
            <p:nvPr/>
          </p:nvSpPr>
          <p:spPr>
            <a:xfrm>
              <a:off x="3064860" y="1568624"/>
              <a:ext cx="2730428" cy="120032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p:txBody>
        </p:sp>
        <p:pic>
          <p:nvPicPr>
            <p:cNvPr id="7173"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24905" y="1784648"/>
              <a:ext cx="2610337" cy="905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3" name="PoljeZBesedilom 2"/>
          <p:cNvSpPr txBox="1"/>
          <p:nvPr/>
        </p:nvSpPr>
        <p:spPr>
          <a:xfrm>
            <a:off x="5826156" y="1445514"/>
            <a:ext cx="940203" cy="1323439"/>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Matrika A ima </a:t>
            </a:r>
            <a:r>
              <a:rPr lang="sl-SI" sz="800" b="1" dirty="0">
                <a:latin typeface="Arial" pitchFamily="34" charset="0"/>
                <a:ea typeface="Malgun Gothic" pitchFamily="34" charset="-127"/>
                <a:cs typeface="Arial" pitchFamily="34" charset="0"/>
              </a:rPr>
              <a:t>diagonalizacijo</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natanko </a:t>
            </a:r>
            <a:r>
              <a:rPr lang="sl-SI" sz="800" dirty="0">
                <a:latin typeface="Arial" pitchFamily="34" charset="0"/>
                <a:ea typeface="Malgun Gothic" pitchFamily="34" charset="-127"/>
                <a:cs typeface="Arial" pitchFamily="34" charset="0"/>
              </a:rPr>
              <a:t>ko se za vsako </a:t>
            </a:r>
            <a:r>
              <a:rPr lang="sl-SI" sz="800" dirty="0" smtClean="0">
                <a:latin typeface="Arial" pitchFamily="34" charset="0"/>
                <a:ea typeface="Malgun Gothic" pitchFamily="34" charset="-127"/>
                <a:cs typeface="Arial" pitchFamily="34" charset="0"/>
              </a:rPr>
              <a:t>lastno vrednost njena </a:t>
            </a:r>
            <a:r>
              <a:rPr lang="sl-SI" sz="800" b="1" dirty="0">
                <a:latin typeface="Arial" pitchFamily="34" charset="0"/>
                <a:ea typeface="Malgun Gothic" pitchFamily="34" charset="-127"/>
                <a:cs typeface="Arial" pitchFamily="34" charset="0"/>
              </a:rPr>
              <a:t>geometrijska</a:t>
            </a:r>
            <a:r>
              <a:rPr lang="sl-SI" sz="800" dirty="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algebrai</a:t>
            </a:r>
            <a:r>
              <a:rPr lang="sl-SI" sz="800" b="1" dirty="0">
                <a:latin typeface="Arial" pitchFamily="34" charset="0"/>
                <a:ea typeface="Malgun Gothic" pitchFamily="34" charset="-127"/>
                <a:cs typeface="Arial" pitchFamily="34" charset="0"/>
              </a:rPr>
              <a:t>č</a:t>
            </a:r>
            <a:r>
              <a:rPr lang="sl-SI" sz="800" b="1" dirty="0" smtClean="0">
                <a:latin typeface="Arial" pitchFamily="34" charset="0"/>
                <a:ea typeface="Malgun Gothic" pitchFamily="34" charset="-127"/>
                <a:cs typeface="Arial" pitchFamily="34" charset="0"/>
              </a:rPr>
              <a:t>na</a:t>
            </a:r>
            <a:r>
              <a:rPr lang="sl-SI" sz="800" dirty="0" smtClean="0">
                <a:latin typeface="Arial" pitchFamily="34" charset="0"/>
                <a:ea typeface="Malgun Gothic" pitchFamily="34" charset="-127"/>
                <a:cs typeface="Arial" pitchFamily="34" charset="0"/>
              </a:rPr>
              <a:t> ve</a:t>
            </a:r>
            <a:r>
              <a:rPr lang="sl-SI" sz="800" dirty="0">
                <a:latin typeface="Arial" pitchFamily="34" charset="0"/>
                <a:ea typeface="Malgun Gothic" pitchFamily="34" charset="-127"/>
                <a:cs typeface="Arial" pitchFamily="34" charset="0"/>
              </a:rPr>
              <a:t>č</a:t>
            </a:r>
            <a:r>
              <a:rPr lang="sl-SI" sz="800" dirty="0" smtClean="0">
                <a:latin typeface="Arial" pitchFamily="34" charset="0"/>
                <a:ea typeface="Malgun Gothic" pitchFamily="34" charset="-127"/>
                <a:cs typeface="Arial" pitchFamily="34" charset="0"/>
              </a:rPr>
              <a:t>kratnost </a:t>
            </a:r>
            <a:r>
              <a:rPr lang="sl-SI" sz="800" b="1" dirty="0">
                <a:latin typeface="Arial" pitchFamily="34" charset="0"/>
                <a:ea typeface="Malgun Gothic" pitchFamily="34" charset="-127"/>
                <a:cs typeface="Arial" pitchFamily="34" charset="0"/>
              </a:rPr>
              <a:t>ujemata</a:t>
            </a:r>
            <a:endParaRPr lang="sl-SI" sz="800" b="1" dirty="0">
              <a:latin typeface="Arial" pitchFamily="34" charset="0"/>
              <a:cs typeface="Arial" pitchFamily="34" charset="0"/>
            </a:endParaRPr>
          </a:p>
        </p:txBody>
      </p:sp>
      <p:grpSp>
        <p:nvGrpSpPr>
          <p:cNvPr id="15" name="Group 14"/>
          <p:cNvGrpSpPr/>
          <p:nvPr/>
        </p:nvGrpSpPr>
        <p:grpSpPr>
          <a:xfrm>
            <a:off x="3064860" y="2858529"/>
            <a:ext cx="3648556" cy="892552"/>
            <a:chOff x="3064860" y="2858529"/>
            <a:chExt cx="3648556" cy="892552"/>
          </a:xfrm>
        </p:grpSpPr>
        <p:sp>
          <p:nvSpPr>
            <p:cNvPr id="28" name="PoljeZBesedilom 2"/>
            <p:cNvSpPr txBox="1"/>
            <p:nvPr/>
          </p:nvSpPr>
          <p:spPr>
            <a:xfrm>
              <a:off x="3064860" y="2858529"/>
              <a:ext cx="3532492" cy="89255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Naj bodo </a:t>
              </a:r>
              <a:r>
                <a:rPr lang="el-GR" sz="700" b="1" dirty="0">
                  <a:latin typeface="Arial" pitchFamily="34" charset="0"/>
                  <a:ea typeface="Malgun Gothic" pitchFamily="34" charset="-127"/>
                  <a:cs typeface="Arial" pitchFamily="34" charset="0"/>
                </a:rPr>
                <a:t>λ</a:t>
              </a:r>
              <a:r>
                <a:rPr lang="el-GR" sz="900" b="1" baseline="-25000" dirty="0">
                  <a:latin typeface="Arial" pitchFamily="34" charset="0"/>
                  <a:ea typeface="Malgun Gothic" pitchFamily="34" charset="-127"/>
                  <a:cs typeface="Arial" pitchFamily="34" charset="0"/>
                </a:rPr>
                <a:t>1</a:t>
              </a:r>
              <a:r>
                <a:rPr lang="el-GR" sz="700" dirty="0">
                  <a:latin typeface="Arial" pitchFamily="34" charset="0"/>
                  <a:ea typeface="Malgun Gothic" pitchFamily="34" charset="-127"/>
                  <a:cs typeface="Arial" pitchFamily="34" charset="0"/>
                </a:rPr>
                <a:t>,...,</a:t>
              </a:r>
              <a:r>
                <a:rPr lang="el-GR" sz="700" b="1" dirty="0">
                  <a:latin typeface="Arial" pitchFamily="34" charset="0"/>
                  <a:ea typeface="Malgun Gothic" pitchFamily="34" charset="-127"/>
                  <a:cs typeface="Arial" pitchFamily="34" charset="0"/>
                </a:rPr>
                <a:t>λ</a:t>
              </a:r>
              <a:r>
                <a:rPr lang="sl-SI" sz="1050" b="1" baseline="-25000" dirty="0">
                  <a:latin typeface="Arial" pitchFamily="34" charset="0"/>
                  <a:ea typeface="Malgun Gothic" pitchFamily="34" charset="-127"/>
                  <a:cs typeface="Arial" pitchFamily="34" charset="0"/>
                </a:rPr>
                <a:t>k</a:t>
              </a:r>
              <a:r>
                <a:rPr lang="sl-SI" sz="700" dirty="0">
                  <a:latin typeface="Arial" pitchFamily="34" charset="0"/>
                  <a:ea typeface="Malgun Gothic" pitchFamily="34" charset="-127"/>
                  <a:cs typeface="Arial" pitchFamily="34" charset="0"/>
                </a:rPr>
                <a:t> vse paroma </a:t>
              </a:r>
              <a:r>
                <a:rPr lang="sl-SI" sz="700" b="1" dirty="0">
                  <a:latin typeface="Arial" pitchFamily="34" charset="0"/>
                  <a:ea typeface="Malgun Gothic" pitchFamily="34" charset="-127"/>
                  <a:cs typeface="Arial" pitchFamily="34" charset="0"/>
                </a:rPr>
                <a:t>različne</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lastne vrednosti. </a:t>
              </a:r>
              <a:r>
                <a:rPr lang="sl-SI" sz="700" dirty="0" smtClean="0">
                  <a:latin typeface="Arial" pitchFamily="34" charset="0"/>
                  <a:ea typeface="Malgun Gothic" pitchFamily="34" charset="-127"/>
                  <a:cs typeface="Arial" pitchFamily="34" charset="0"/>
                </a:rPr>
                <a:t>Njen karakteristični polinom je </a:t>
              </a:r>
              <a:r>
                <a:rPr lang="sl-SI" sz="700" b="1" dirty="0">
                  <a:latin typeface="Arial" pitchFamily="34" charset="0"/>
                  <a:ea typeface="Malgun Gothic" pitchFamily="34" charset="-127"/>
                  <a:cs typeface="Arial" pitchFamily="34" charset="0"/>
                </a:rPr>
                <a:t>p</a:t>
              </a:r>
              <a:r>
                <a:rPr lang="sl-SI" sz="800" b="1" baseline="-25000" dirty="0">
                  <a:latin typeface="Arial" pitchFamily="34" charset="0"/>
                  <a:ea typeface="Malgun Gothic" pitchFamily="34" charset="-127"/>
                  <a:cs typeface="Arial" pitchFamily="34" charset="0"/>
                </a:rPr>
                <a:t>A</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x</a:t>
              </a:r>
              <a:r>
                <a:rPr lang="sl-SI" sz="700" dirty="0">
                  <a:latin typeface="Arial" pitchFamily="34" charset="0"/>
                  <a:ea typeface="Malgun Gothic" pitchFamily="34" charset="-127"/>
                  <a:cs typeface="Arial" pitchFamily="34" charset="0"/>
                </a:rPr>
                <a:t>) =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a:t>
              </a:r>
              <a:r>
                <a:rPr lang="sl-SI" sz="1000" b="1" baseline="30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a:t>
              </a:r>
              <a:r>
                <a:rPr lang="pt-BR" sz="700" dirty="0">
                  <a:latin typeface="Arial" pitchFamily="34" charset="0"/>
                  <a:ea typeface="Malgun Gothic" pitchFamily="34" charset="-127"/>
                  <a:cs typeface="Arial" pitchFamily="34" charset="0"/>
                </a:rPr>
                <a:t>(</a:t>
              </a:r>
              <a:r>
                <a:rPr lang="pt-BR" sz="700" b="1" dirty="0">
                  <a:latin typeface="Arial" pitchFamily="34" charset="0"/>
                  <a:ea typeface="Malgun Gothic" pitchFamily="34" charset="-127"/>
                  <a:cs typeface="Arial" pitchFamily="34" charset="0"/>
                </a:rPr>
                <a:t>x</a:t>
              </a:r>
              <a:r>
                <a:rPr lang="pt-BR" sz="700" dirty="0">
                  <a:latin typeface="Arial" pitchFamily="34" charset="0"/>
                  <a:ea typeface="Malgun Gothic" pitchFamily="34" charset="-127"/>
                  <a:cs typeface="Arial" pitchFamily="34" charset="0"/>
                </a:rPr>
                <a:t> − </a:t>
              </a:r>
              <a:r>
                <a:rPr lang="pt-BR" sz="700" b="1" dirty="0" smtClean="0">
                  <a:latin typeface="Arial" pitchFamily="34" charset="0"/>
                  <a:ea typeface="Malgun Gothic" pitchFamily="34" charset="-127"/>
                  <a:cs typeface="Arial" pitchFamily="34" charset="0"/>
                </a:rPr>
                <a:t>λ</a:t>
              </a:r>
              <a:r>
                <a:rPr lang="pt-BR" sz="900" b="1" baseline="-25000" dirty="0" smtClean="0">
                  <a:latin typeface="Arial" pitchFamily="34" charset="0"/>
                  <a:ea typeface="Malgun Gothic" pitchFamily="34" charset="-127"/>
                  <a:cs typeface="Arial" pitchFamily="34" charset="0"/>
                </a:rPr>
                <a:t>1</a:t>
              </a:r>
              <a:r>
                <a:rPr lang="pt-BR" sz="700" dirty="0" smtClean="0">
                  <a:latin typeface="Arial" pitchFamily="34" charset="0"/>
                  <a:ea typeface="Malgun Gothic" pitchFamily="34" charset="-127"/>
                  <a:cs typeface="Arial" pitchFamily="34" charset="0"/>
                </a:rPr>
                <a:t>)</a:t>
              </a:r>
              <a:r>
                <a:rPr lang="pt-BR" sz="1000" b="1" baseline="30000" dirty="0" smtClean="0">
                  <a:latin typeface="Arial" pitchFamily="34" charset="0"/>
                  <a:ea typeface="Malgun Gothic" pitchFamily="34" charset="-127"/>
                  <a:cs typeface="Arial" pitchFamily="34" charset="0"/>
                </a:rPr>
                <a:t>n1</a:t>
              </a:r>
              <a:r>
                <a:rPr lang="sl-SI" sz="700" dirty="0" smtClean="0">
                  <a:latin typeface="Arial" pitchFamily="34" charset="0"/>
                  <a:ea typeface="Malgun Gothic" pitchFamily="34" charset="-127"/>
                  <a:cs typeface="Arial" pitchFamily="34" charset="0"/>
                </a:rPr>
                <a:t>…</a:t>
              </a:r>
              <a:r>
                <a:rPr lang="pt-BR" sz="700" dirty="0" smtClean="0">
                  <a:latin typeface="Arial" pitchFamily="34" charset="0"/>
                  <a:ea typeface="Malgun Gothic" pitchFamily="34" charset="-127"/>
                  <a:cs typeface="Arial" pitchFamily="34" charset="0"/>
                </a:rPr>
                <a:t>(</a:t>
              </a:r>
              <a:r>
                <a:rPr lang="pt-BR" sz="700" b="1" dirty="0" smtClean="0">
                  <a:latin typeface="Arial" pitchFamily="34" charset="0"/>
                  <a:ea typeface="Malgun Gothic" pitchFamily="34" charset="-127"/>
                  <a:cs typeface="Arial" pitchFamily="34" charset="0"/>
                </a:rPr>
                <a:t>x</a:t>
              </a:r>
              <a:r>
                <a:rPr lang="pt-BR" sz="700" dirty="0" smtClean="0">
                  <a:latin typeface="Arial" pitchFamily="34" charset="0"/>
                  <a:ea typeface="Malgun Gothic" pitchFamily="34" charset="-127"/>
                  <a:cs typeface="Arial" pitchFamily="34" charset="0"/>
                </a:rPr>
                <a:t> </a:t>
              </a:r>
              <a:r>
                <a:rPr lang="pt-BR" sz="700" dirty="0">
                  <a:latin typeface="Arial" pitchFamily="34" charset="0"/>
                  <a:ea typeface="Malgun Gothic" pitchFamily="34" charset="-127"/>
                  <a:cs typeface="Arial" pitchFamily="34" charset="0"/>
                </a:rPr>
                <a:t>− </a:t>
              </a:r>
              <a:r>
                <a:rPr lang="pt-BR" sz="700" b="1" dirty="0">
                  <a:latin typeface="Arial" pitchFamily="34" charset="0"/>
                  <a:ea typeface="Malgun Gothic" pitchFamily="34" charset="-127"/>
                  <a:cs typeface="Arial" pitchFamily="34" charset="0"/>
                </a:rPr>
                <a:t>λ</a:t>
              </a:r>
              <a:r>
                <a:rPr lang="pt-BR" sz="900" b="1" baseline="-25000" dirty="0">
                  <a:latin typeface="Arial" pitchFamily="34" charset="0"/>
                  <a:ea typeface="Malgun Gothic" pitchFamily="34" charset="-127"/>
                  <a:cs typeface="Arial" pitchFamily="34" charset="0"/>
                </a:rPr>
                <a:t>k</a:t>
              </a:r>
              <a:r>
                <a:rPr lang="pt-BR" sz="700" dirty="0">
                  <a:latin typeface="Arial" pitchFamily="34" charset="0"/>
                  <a:ea typeface="Malgun Gothic" pitchFamily="34" charset="-127"/>
                  <a:cs typeface="Arial" pitchFamily="34" charset="0"/>
                </a:rPr>
                <a:t> </a:t>
              </a:r>
              <a:r>
                <a:rPr lang="pt-BR" sz="700" dirty="0" smtClean="0">
                  <a:latin typeface="Arial" pitchFamily="34" charset="0"/>
                  <a:ea typeface="Malgun Gothic" pitchFamily="34" charset="-127"/>
                  <a:cs typeface="Arial" pitchFamily="34" charset="0"/>
                </a:rPr>
                <a:t>)</a:t>
              </a:r>
              <a:r>
                <a:rPr lang="pt-BR" sz="1000" b="1" baseline="30000" dirty="0" smtClean="0">
                  <a:latin typeface="Arial" pitchFamily="34" charset="0"/>
                  <a:ea typeface="Malgun Gothic" pitchFamily="34" charset="-127"/>
                  <a:cs typeface="Arial" pitchFamily="34" charset="0"/>
                </a:rPr>
                <a:t>nk</a:t>
              </a:r>
              <a:r>
                <a:rPr lang="sl-SI" sz="1000" b="1" baseline="30000"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in</a:t>
              </a:r>
              <a:r>
                <a:rPr lang="sl-SI" sz="700" b="1" dirty="0" smtClean="0">
                  <a:latin typeface="Arial" pitchFamily="34" charset="0"/>
                  <a:ea typeface="Malgun Gothic" pitchFamily="34" charset="-127"/>
                  <a:cs typeface="Arial" pitchFamily="34" charset="0"/>
                </a:rPr>
                <a:t> n</a:t>
              </a:r>
              <a:r>
                <a:rPr lang="sl-SI" sz="105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algebraična</a:t>
              </a:r>
              <a:r>
                <a:rPr lang="sl-SI" sz="700" dirty="0" smtClean="0">
                  <a:latin typeface="Arial" pitchFamily="34" charset="0"/>
                  <a:ea typeface="Malgun Gothic" pitchFamily="34" charset="-127"/>
                  <a:cs typeface="Arial" pitchFamily="34" charset="0"/>
                </a:rPr>
                <a:t> večkratnost za </a:t>
              </a:r>
              <a:r>
                <a:rPr lang="el-GR" sz="800" b="1" dirty="0" smtClean="0">
                  <a:latin typeface="Arial" pitchFamily="34" charset="0"/>
                  <a:ea typeface="Malgun Gothic" pitchFamily="34" charset="-127"/>
                  <a:cs typeface="Arial" pitchFamily="34" charset="0"/>
                </a:rPr>
                <a:t>λ</a:t>
              </a:r>
              <a:r>
                <a:rPr lang="sl-SI" sz="1050" b="1"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očitno velja </a:t>
              </a:r>
              <a:r>
                <a:rPr lang="en-US" sz="700" b="1" dirty="0">
                  <a:latin typeface="Arial" pitchFamily="34" charset="0"/>
                  <a:ea typeface="Malgun Gothic" pitchFamily="34" charset="-127"/>
                  <a:cs typeface="Arial" pitchFamily="34" charset="0"/>
                </a:rPr>
                <a:t>n</a:t>
              </a:r>
              <a:r>
                <a:rPr lang="en-US" sz="1000" b="1" baseline="-25000" dirty="0">
                  <a:latin typeface="Arial" pitchFamily="34" charset="0"/>
                  <a:ea typeface="Malgun Gothic" pitchFamily="34" charset="-127"/>
                  <a:cs typeface="Arial" pitchFamily="34" charset="0"/>
                </a:rPr>
                <a:t>1</a:t>
              </a:r>
              <a:r>
                <a:rPr lang="en-US" sz="700" dirty="0">
                  <a:latin typeface="Arial" pitchFamily="34" charset="0"/>
                  <a:ea typeface="Malgun Gothic" pitchFamily="34" charset="-127"/>
                  <a:cs typeface="Arial" pitchFamily="34" charset="0"/>
                </a:rPr>
                <a:t> +...+ </a:t>
              </a:r>
              <a:r>
                <a:rPr lang="en-US" sz="700" b="1" dirty="0">
                  <a:latin typeface="Arial" pitchFamily="34" charset="0"/>
                  <a:ea typeface="Malgun Gothic" pitchFamily="34" charset="-127"/>
                  <a:cs typeface="Arial" pitchFamily="34" charset="0"/>
                </a:rPr>
                <a:t>n</a:t>
              </a:r>
              <a:r>
                <a:rPr lang="en-US" sz="1000" b="1" baseline="-25000" dirty="0">
                  <a:latin typeface="Arial" pitchFamily="34" charset="0"/>
                  <a:ea typeface="Malgun Gothic" pitchFamily="34" charset="-127"/>
                  <a:cs typeface="Arial" pitchFamily="34" charset="0"/>
                </a:rPr>
                <a:t>k</a:t>
              </a:r>
              <a:r>
                <a:rPr lang="en-US" sz="700" dirty="0">
                  <a:latin typeface="Arial" pitchFamily="34" charset="0"/>
                  <a:ea typeface="Malgun Gothic" pitchFamily="34" charset="-127"/>
                  <a:cs typeface="Arial" pitchFamily="34" charset="0"/>
                </a:rPr>
                <a:t> = </a:t>
              </a:r>
              <a:r>
                <a:rPr lang="en-US" sz="700" b="1" dirty="0" smtClean="0">
                  <a:latin typeface="Arial" pitchFamily="34" charset="0"/>
                  <a:ea typeface="Malgun Gothic" pitchFamily="34" charset="-127"/>
                  <a:cs typeface="Arial" pitchFamily="34" charset="0"/>
                </a:rPr>
                <a:t>n</a:t>
              </a:r>
              <a:r>
                <a:rPr lang="sl-SI" sz="700" b="1" dirty="0" smtClean="0">
                  <a:latin typeface="Arial" pitchFamily="34" charset="0"/>
                  <a:ea typeface="Malgun Gothic" pitchFamily="34" charset="-127"/>
                  <a:cs typeface="Arial" pitchFamily="34" charset="0"/>
                </a:rPr>
                <a:t>. Geometrijska</a:t>
              </a:r>
              <a:r>
                <a:rPr lang="sl-SI" sz="700" dirty="0" smtClean="0">
                  <a:latin typeface="Arial" pitchFamily="34" charset="0"/>
                  <a:ea typeface="Malgun Gothic" pitchFamily="34" charset="-127"/>
                  <a:cs typeface="Arial" pitchFamily="34" charset="0"/>
                </a:rPr>
                <a:t> večkratnost </a:t>
              </a:r>
              <a:r>
                <a:rPr lang="sl-SI" sz="700" dirty="0">
                  <a:latin typeface="Arial" pitchFamily="34" charset="0"/>
                  <a:ea typeface="Malgun Gothic" pitchFamily="34" charset="-127"/>
                  <a:cs typeface="Arial" pitchFamily="34" charset="0"/>
                </a:rPr>
                <a:t>za </a:t>
              </a:r>
              <a:r>
                <a:rPr lang="el-GR" sz="800" b="1" dirty="0">
                  <a:latin typeface="Arial" pitchFamily="34" charset="0"/>
                  <a:ea typeface="Malgun Gothic" pitchFamily="34" charset="-127"/>
                  <a:cs typeface="Arial" pitchFamily="34" charset="0"/>
                </a:rPr>
                <a:t>λ</a:t>
              </a:r>
              <a:r>
                <a:rPr lang="sl-SI" sz="1050" b="1" baseline="-25000" dirty="0">
                  <a:latin typeface="Arial" pitchFamily="34" charset="0"/>
                  <a:ea typeface="Malgun Gothic" pitchFamily="34" charset="-127"/>
                  <a:cs typeface="Arial" pitchFamily="34" charset="0"/>
                </a:rPr>
                <a:t>i</a:t>
              </a:r>
              <a:r>
                <a:rPr lang="sl-SI" sz="8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je</a:t>
              </a:r>
            </a:p>
            <a:p>
              <a:pPr>
                <a:buSzPct val="110000"/>
              </a:pPr>
              <a:r>
                <a:rPr lang="sl-SI" sz="700" dirty="0" smtClean="0">
                  <a:latin typeface="Arial" pitchFamily="34" charset="0"/>
                  <a:ea typeface="Malgun Gothic" pitchFamily="34" charset="-127"/>
                  <a:cs typeface="Arial" pitchFamily="34" charset="0"/>
                </a:rPr>
                <a:t>Matrika ima </a:t>
              </a:r>
              <a:r>
                <a:rPr lang="sl-SI" sz="700" b="1" dirty="0" smtClean="0">
                  <a:latin typeface="Arial" pitchFamily="34" charset="0"/>
                  <a:ea typeface="Malgun Gothic" pitchFamily="34" charset="-127"/>
                  <a:cs typeface="Arial" pitchFamily="34" charset="0"/>
                </a:rPr>
                <a:t>diagonalizacijo</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natanko tedaj </a:t>
              </a:r>
              <a:r>
                <a:rPr lang="sl-SI" sz="700" dirty="0" smtClean="0">
                  <a:latin typeface="Arial" pitchFamily="34" charset="0"/>
                  <a:ea typeface="Malgun Gothic" pitchFamily="34" charset="-127"/>
                  <a:cs typeface="Arial" pitchFamily="34" charset="0"/>
                </a:rPr>
                <a:t>ko </a:t>
              </a:r>
              <a:r>
                <a:rPr lang="sl-SI" sz="700" b="1" dirty="0" smtClean="0">
                  <a:latin typeface="Arial" pitchFamily="34" charset="0"/>
                  <a:ea typeface="Malgun Gothic" pitchFamily="34" charset="-127"/>
                  <a:cs typeface="Arial" pitchFamily="34" charset="0"/>
                </a:rPr>
                <a:t>U</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C</a:t>
              </a:r>
              <a:r>
                <a:rPr lang="sl-SI" sz="1000" b="1" baseline="30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kjer </a:t>
              </a:r>
              <a:r>
                <a:rPr lang="sl-SI" sz="700" dirty="0">
                  <a:latin typeface="Arial" pitchFamily="34" charset="0"/>
                  <a:ea typeface="Malgun Gothic" pitchFamily="34" charset="-127"/>
                  <a:cs typeface="Arial" pitchFamily="34" charset="0"/>
                </a:rPr>
                <a:t>je </a:t>
              </a:r>
              <a:r>
                <a:rPr lang="sl-SI" sz="700" b="1" dirty="0">
                  <a:latin typeface="Arial" pitchFamily="34" charset="0"/>
                  <a:ea typeface="Malgun Gothic" pitchFamily="34" charset="-127"/>
                  <a:cs typeface="Arial" pitchFamily="34" charset="0"/>
                </a:rPr>
                <a:t>U</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vsota</a:t>
              </a:r>
              <a:r>
                <a:rPr lang="sl-SI" sz="700" dirty="0">
                  <a:latin typeface="Arial" pitchFamily="34" charset="0"/>
                  <a:ea typeface="Malgun Gothic" pitchFamily="34" charset="-127"/>
                  <a:cs typeface="Arial" pitchFamily="34" charset="0"/>
                </a:rPr>
                <a:t> vseh </a:t>
              </a:r>
              <a:r>
                <a:rPr lang="sl-SI" sz="700" b="1" dirty="0">
                  <a:latin typeface="Arial" pitchFamily="34" charset="0"/>
                  <a:ea typeface="Malgun Gothic" pitchFamily="34" charset="-127"/>
                  <a:cs typeface="Arial" pitchFamily="34" charset="0"/>
                </a:rPr>
                <a:t>lastnih</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podprostorov</a:t>
              </a:r>
              <a:r>
                <a:rPr lang="sl-SI" sz="700" dirty="0">
                  <a:latin typeface="Arial" pitchFamily="34" charset="0"/>
                  <a:ea typeface="Malgun Gothic" pitchFamily="34" charset="-127"/>
                  <a:cs typeface="Arial" pitchFamily="34" charset="0"/>
                </a:rPr>
                <a:t> matrike </a:t>
              </a:r>
              <a:r>
                <a:rPr lang="sl-SI" sz="700" b="1" dirty="0">
                  <a:latin typeface="Arial" pitchFamily="34" charset="0"/>
                  <a:ea typeface="Malgun Gothic" pitchFamily="34" charset="-127"/>
                  <a:cs typeface="Arial" pitchFamily="34" charset="0"/>
                </a:rPr>
                <a:t>A</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dim</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U</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m</a:t>
              </a:r>
              <a:r>
                <a:rPr lang="sl-SI" sz="1000" b="1" baseline="-25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m</a:t>
              </a:r>
              <a:r>
                <a:rPr lang="sl-SI" sz="1000" b="1" baseline="-25000" dirty="0" smtClean="0">
                  <a:latin typeface="Arial" pitchFamily="34" charset="0"/>
                  <a:ea typeface="Malgun Gothic" pitchFamily="34" charset="-127"/>
                  <a:cs typeface="Arial" pitchFamily="34" charset="0"/>
                </a:rPr>
                <a:t>k</a:t>
              </a:r>
              <a:r>
                <a:rPr lang="sl-SI" sz="700" dirty="0" smtClean="0">
                  <a:latin typeface="Arial" pitchFamily="34" charset="0"/>
                  <a:ea typeface="Malgun Gothic" pitchFamily="34" charset="-127"/>
                  <a:cs typeface="Arial" pitchFamily="34" charset="0"/>
                </a:rPr>
                <a:t> torej ima diagonalizacijo </a:t>
              </a:r>
              <a:r>
                <a:rPr lang="sl-SI" sz="700" dirty="0">
                  <a:latin typeface="Arial" pitchFamily="34" charset="0"/>
                  <a:ea typeface="Malgun Gothic" pitchFamily="34" charset="-127"/>
                  <a:cs typeface="Arial" pitchFamily="34" charset="0"/>
                </a:rPr>
                <a:t>natanko takrat ko </a:t>
              </a:r>
              <a:r>
                <a:rPr lang="sl-SI" sz="700" b="1" dirty="0">
                  <a:latin typeface="Arial" pitchFamily="34" charset="0"/>
                  <a:ea typeface="Malgun Gothic" pitchFamily="34" charset="-127"/>
                  <a:cs typeface="Arial" pitchFamily="34" charset="0"/>
                </a:rPr>
                <a:t>m</a:t>
              </a:r>
              <a:r>
                <a:rPr lang="sl-SI" sz="1000" b="1" baseline="-25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 </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m</a:t>
              </a:r>
              <a:r>
                <a:rPr lang="sl-SI" sz="1000" b="1" baseline="-25000" dirty="0">
                  <a:latin typeface="Arial" pitchFamily="34" charset="0"/>
                  <a:ea typeface="Malgun Gothic" pitchFamily="34" charset="-127"/>
                  <a:cs typeface="Arial" pitchFamily="34" charset="0"/>
                </a:rPr>
                <a:t>k</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n</a:t>
              </a:r>
              <a:r>
                <a:rPr lang="sl-SI" sz="1000" b="1" baseline="-25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a:t>
              </a:r>
              <a:r>
                <a:rPr lang="sl-SI" sz="1000" b="1" baseline="-25000" dirty="0" smtClean="0">
                  <a:latin typeface="Arial" pitchFamily="34" charset="0"/>
                  <a:ea typeface="Malgun Gothic" pitchFamily="34" charset="-127"/>
                  <a:cs typeface="Arial" pitchFamily="34" charset="0"/>
                </a:rPr>
                <a:t>k</a:t>
              </a:r>
              <a:r>
                <a:rPr lang="sl-SI" sz="700" dirty="0" smtClean="0">
                  <a:latin typeface="Arial" pitchFamily="34" charset="0"/>
                  <a:ea typeface="Malgun Gothic" pitchFamily="34" charset="-127"/>
                  <a:cs typeface="Arial" pitchFamily="34" charset="0"/>
                </a:rPr>
                <a:t> in </a:t>
              </a:r>
              <a:r>
                <a:rPr lang="sl-SI" sz="700" dirty="0">
                  <a:latin typeface="Arial" pitchFamily="34" charset="0"/>
                  <a:ea typeface="Malgun Gothic" pitchFamily="34" charset="-127"/>
                  <a:cs typeface="Arial" pitchFamily="34" charset="0"/>
                </a:rPr>
                <a:t>torej velja </a:t>
              </a:r>
              <a:r>
                <a:rPr lang="sl-SI" sz="700" b="1" dirty="0">
                  <a:latin typeface="Arial" pitchFamily="34" charset="0"/>
                  <a:ea typeface="Malgun Gothic" pitchFamily="34" charset="-127"/>
                  <a:cs typeface="Arial" pitchFamily="34" charset="0"/>
                </a:rPr>
                <a:t>m</a:t>
              </a:r>
              <a:r>
                <a:rPr lang="sl-SI" sz="1000" b="1" baseline="-25000"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n</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za vsak </a:t>
              </a:r>
              <a:r>
                <a:rPr lang="sl-SI" sz="700" b="1"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a:t>
              </a:r>
              <a:endParaRPr lang="sl-SI" sz="600" dirty="0" smtClean="0">
                <a:latin typeface="Arial" pitchFamily="34" charset="0"/>
                <a:ea typeface="Malgun Gothic" pitchFamily="34" charset="-127"/>
                <a:cs typeface="Arial" pitchFamily="34" charset="0"/>
              </a:endParaRPr>
            </a:p>
          </p:txBody>
        </p:sp>
        <p:pic>
          <p:nvPicPr>
            <p:cNvPr id="7174"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695183" y="3255905"/>
              <a:ext cx="1018233" cy="125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7" name="PoljeZBesedilom 2"/>
          <p:cNvSpPr txBox="1"/>
          <p:nvPr/>
        </p:nvSpPr>
        <p:spPr>
          <a:xfrm>
            <a:off x="257742" y="3318673"/>
            <a:ext cx="2427932"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el-GR" sz="800" b="1" dirty="0" smtClean="0">
                <a:latin typeface="Arial" pitchFamily="34" charset="0"/>
                <a:ea typeface="Malgun Gothic" pitchFamily="34" charset="-127"/>
                <a:cs typeface="Arial" pitchFamily="34" charset="0"/>
              </a:rPr>
              <a:t>λ</a:t>
            </a:r>
            <a:r>
              <a:rPr lang="el-GR" sz="1000" b="1" baseline="-25000" dirty="0" smtClean="0">
                <a:latin typeface="Arial" pitchFamily="34" charset="0"/>
                <a:ea typeface="Malgun Gothic" pitchFamily="34" charset="-127"/>
                <a:cs typeface="Arial" pitchFamily="34" charset="0"/>
              </a:rPr>
              <a:t>1</a:t>
            </a:r>
            <a:r>
              <a:rPr lang="el-GR" sz="800" dirty="0" smtClean="0">
                <a:latin typeface="Arial" pitchFamily="34" charset="0"/>
                <a:ea typeface="Malgun Gothic" pitchFamily="34" charset="-127"/>
                <a:cs typeface="Arial" pitchFamily="34" charset="0"/>
              </a:rPr>
              <a:t>,...,</a:t>
            </a:r>
            <a:r>
              <a:rPr lang="el-GR" sz="800" b="1" dirty="0" smtClean="0">
                <a:latin typeface="Arial" pitchFamily="34" charset="0"/>
                <a:ea typeface="Malgun Gothic" pitchFamily="34" charset="-127"/>
                <a:cs typeface="Arial" pitchFamily="34" charset="0"/>
              </a:rPr>
              <a:t>λ</a:t>
            </a:r>
            <a:r>
              <a:rPr lang="sl-SI" sz="1000" b="1" baseline="-25000" dirty="0">
                <a:latin typeface="Arial" pitchFamily="34" charset="0"/>
                <a:ea typeface="Malgun Gothic" pitchFamily="34" charset="-127"/>
                <a:cs typeface="Arial" pitchFamily="34" charset="0"/>
              </a:rPr>
              <a:t>k</a:t>
            </a:r>
            <a:r>
              <a:rPr lang="sl-SI" sz="800" dirty="0">
                <a:latin typeface="Arial" pitchFamily="34" charset="0"/>
                <a:ea typeface="Malgun Gothic" pitchFamily="34" charset="-127"/>
                <a:cs typeface="Arial" pitchFamily="34" charset="0"/>
              </a:rPr>
              <a:t> vse paroma </a:t>
            </a:r>
            <a:r>
              <a:rPr lang="sl-SI" sz="800" b="1" dirty="0" smtClean="0">
                <a:latin typeface="Arial" pitchFamily="34" charset="0"/>
                <a:ea typeface="Malgun Gothic" pitchFamily="34" charset="-127"/>
                <a:cs typeface="Arial" pitchFamily="34" charset="0"/>
              </a:rPr>
              <a:t>različne</a:t>
            </a:r>
            <a:r>
              <a:rPr lang="sl-SI" sz="800" dirty="0" smtClean="0">
                <a:latin typeface="Arial" pitchFamily="34" charset="0"/>
                <a:ea typeface="Malgun Gothic" pitchFamily="34" charset="-127"/>
                <a:cs typeface="Arial" pitchFamily="34" charset="0"/>
              </a:rPr>
              <a:t> lastne </a:t>
            </a:r>
            <a:r>
              <a:rPr lang="sl-SI" sz="800" dirty="0">
                <a:latin typeface="Arial" pitchFamily="34" charset="0"/>
                <a:ea typeface="Malgun Gothic" pitchFamily="34" charset="-127"/>
                <a:cs typeface="Arial" pitchFamily="34" charset="0"/>
              </a:rPr>
              <a:t>vrednosti matrike </a:t>
            </a:r>
            <a:r>
              <a:rPr lang="sl-SI" sz="800" dirty="0" smtClean="0">
                <a:latin typeface="Arial" pitchFamily="34" charset="0"/>
                <a:ea typeface="Malgun Gothic" pitchFamily="34" charset="-127"/>
                <a:cs typeface="Arial" pitchFamily="34" charset="0"/>
              </a:rPr>
              <a:t>A. Potem </a:t>
            </a:r>
            <a:r>
              <a:rPr lang="sl-SI" sz="800" dirty="0">
                <a:latin typeface="Arial" pitchFamily="34" charset="0"/>
                <a:ea typeface="Malgun Gothic" pitchFamily="34" charset="-127"/>
                <a:cs typeface="Arial" pitchFamily="34" charset="0"/>
              </a:rPr>
              <a:t>ima matrika </a:t>
            </a:r>
            <a:r>
              <a:rPr lang="sl-SI" sz="800" dirty="0" smtClean="0">
                <a:latin typeface="Arial" pitchFamily="34" charset="0"/>
                <a:ea typeface="Malgun Gothic" pitchFamily="34" charset="-127"/>
                <a:cs typeface="Arial" pitchFamily="34" charset="0"/>
              </a:rPr>
              <a:t>A </a:t>
            </a:r>
            <a:r>
              <a:rPr lang="sl-SI" sz="800" b="1" dirty="0" smtClean="0">
                <a:latin typeface="Arial" pitchFamily="34" charset="0"/>
                <a:ea typeface="Malgun Gothic" pitchFamily="34" charset="-127"/>
                <a:cs typeface="Arial" pitchFamily="34" charset="0"/>
              </a:rPr>
              <a:t>diagonalizacijo</a:t>
            </a:r>
            <a:r>
              <a:rPr lang="sl-SI" sz="800" dirty="0" smtClean="0">
                <a:latin typeface="Arial" pitchFamily="34" charset="0"/>
                <a:ea typeface="Malgun Gothic" pitchFamily="34" charset="-127"/>
                <a:cs typeface="Arial" pitchFamily="34" charset="0"/>
              </a:rPr>
              <a:t> natanko </a:t>
            </a:r>
            <a:r>
              <a:rPr lang="sl-SI" sz="800" dirty="0">
                <a:latin typeface="Arial" pitchFamily="34" charset="0"/>
                <a:ea typeface="Malgun Gothic" pitchFamily="34" charset="-127"/>
                <a:cs typeface="Arial" pitchFamily="34" charset="0"/>
              </a:rPr>
              <a:t>ko je </a:t>
            </a:r>
            <a:r>
              <a:rPr lang="sl-SI" sz="800" b="1" dirty="0">
                <a:latin typeface="Arial" pitchFamily="34" charset="0"/>
                <a:ea typeface="Malgun Gothic" pitchFamily="34" charset="-127"/>
                <a:cs typeface="Arial" pitchFamily="34" charset="0"/>
              </a:rPr>
              <a:t>produkt</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matrik </a:t>
            </a:r>
          </a:p>
          <a:p>
            <a:pPr>
              <a:buSzPct val="110000"/>
            </a:pP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λ</a:t>
            </a:r>
            <a:r>
              <a:rPr lang="el-GR" sz="1000" b="1" baseline="-25000" dirty="0">
                <a:latin typeface="Arial" pitchFamily="34" charset="0"/>
                <a:ea typeface="Malgun Gothic" pitchFamily="34" charset="-127"/>
                <a:cs typeface="Arial" pitchFamily="34" charset="0"/>
              </a:rPr>
              <a:t>1</a:t>
            </a:r>
            <a:r>
              <a:rPr lang="sl-SI" sz="800" b="1" dirty="0" smtClean="0">
                <a:latin typeface="Arial" pitchFamily="34" charset="0"/>
                <a:ea typeface="Malgun Gothic" pitchFamily="34" charset="-127"/>
                <a:cs typeface="Arial" pitchFamily="34" charset="0"/>
              </a:rPr>
              <a:t>I </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sl-SI" sz="1000" b="1" baseline="-25000" dirty="0" err="1" smtClean="0">
                <a:latin typeface="Arial" pitchFamily="34" charset="0"/>
                <a:ea typeface="Malgun Gothic" pitchFamily="34" charset="-127"/>
                <a:cs typeface="Arial" pitchFamily="34" charset="0"/>
              </a:rPr>
              <a:t>k</a:t>
            </a:r>
            <a:r>
              <a:rPr lang="sl-SI" sz="800" b="1" dirty="0" err="1"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enak </a:t>
            </a:r>
            <a:r>
              <a:rPr lang="sl-SI" sz="800" b="1" dirty="0" smtClean="0">
                <a:latin typeface="Arial" pitchFamily="34" charset="0"/>
                <a:ea typeface="Malgun Gothic" pitchFamily="34" charset="-127"/>
                <a:cs typeface="Arial" pitchFamily="34" charset="0"/>
              </a:rPr>
              <a:t>ni</a:t>
            </a:r>
            <a:r>
              <a:rPr lang="sl-SI" sz="800" b="1" dirty="0">
                <a:latin typeface="Arial" pitchFamily="34" charset="0"/>
                <a:ea typeface="Malgun Gothic" pitchFamily="34" charset="-127"/>
                <a:cs typeface="Arial" pitchFamily="34" charset="0"/>
              </a:rPr>
              <a:t>č</a:t>
            </a:r>
            <a:r>
              <a:rPr lang="sl-SI" sz="800" b="1" dirty="0" smtClean="0">
                <a:latin typeface="Arial" pitchFamily="34" charset="0"/>
                <a:ea typeface="Malgun Gothic" pitchFamily="34" charset="-127"/>
                <a:cs typeface="Arial" pitchFamily="34" charset="0"/>
              </a:rPr>
              <a:t>elni</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matriki</a:t>
            </a:r>
            <a:endParaRPr lang="sl-SI" sz="800" b="1" dirty="0">
              <a:latin typeface="Arial" pitchFamily="34" charset="0"/>
              <a:cs typeface="Arial" pitchFamily="34" charset="0"/>
            </a:endParaRPr>
          </a:p>
        </p:txBody>
      </p:sp>
      <p:grpSp>
        <p:nvGrpSpPr>
          <p:cNvPr id="16" name="Group 15"/>
          <p:cNvGrpSpPr/>
          <p:nvPr/>
        </p:nvGrpSpPr>
        <p:grpSpPr>
          <a:xfrm>
            <a:off x="221835" y="4097717"/>
            <a:ext cx="2757310" cy="3339376"/>
            <a:chOff x="212397" y="4087441"/>
            <a:chExt cx="2757310" cy="3339376"/>
          </a:xfrm>
        </p:grpSpPr>
        <p:sp>
          <p:nvSpPr>
            <p:cNvPr id="34" name="PoljeZBesedilom 2"/>
            <p:cNvSpPr txBox="1"/>
            <p:nvPr/>
          </p:nvSpPr>
          <p:spPr>
            <a:xfrm>
              <a:off x="212397" y="4087441"/>
              <a:ext cx="2757310" cy="333937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7175"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72869" y="4312153"/>
              <a:ext cx="2622360" cy="1216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6"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68986" y="5601072"/>
              <a:ext cx="2626244" cy="17675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 name="Group 1"/>
          <p:cNvGrpSpPr/>
          <p:nvPr/>
        </p:nvGrpSpPr>
        <p:grpSpPr>
          <a:xfrm>
            <a:off x="3124905" y="3800872"/>
            <a:ext cx="3328431" cy="1754326"/>
            <a:chOff x="3124905" y="3903448"/>
            <a:chExt cx="3328431" cy="1754326"/>
          </a:xfrm>
          <a:solidFill>
            <a:srgbClr val="92D050"/>
          </a:solidFill>
        </p:grpSpPr>
        <p:sp>
          <p:nvSpPr>
            <p:cNvPr id="24" name="PoljeZBesedilom 2"/>
            <p:cNvSpPr txBox="1"/>
            <p:nvPr/>
          </p:nvSpPr>
          <p:spPr>
            <a:xfrm>
              <a:off x="3124905" y="3903448"/>
              <a:ext cx="3328431" cy="1754326"/>
            </a:xfrm>
            <a:prstGeom prst="rect">
              <a:avLst/>
            </a:prstGeom>
            <a:grp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MINIMALNI POLINOM MATRIKE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C</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x</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množica </a:t>
              </a:r>
              <a:r>
                <a:rPr lang="sl-SI" sz="800" dirty="0">
                  <a:latin typeface="Arial" pitchFamily="34" charset="0"/>
                  <a:ea typeface="Malgun Gothic" pitchFamily="34" charset="-127"/>
                  <a:cs typeface="Arial" pitchFamily="34" charset="0"/>
                </a:rPr>
                <a:t>vseh </a:t>
              </a:r>
              <a:r>
                <a:rPr lang="sl-SI" sz="800" b="1" dirty="0">
                  <a:latin typeface="Arial" pitchFamily="34" charset="0"/>
                  <a:ea typeface="Malgun Gothic" pitchFamily="34" charset="-127"/>
                  <a:cs typeface="Arial" pitchFamily="34" charset="0"/>
                </a:rPr>
                <a:t>polinomov</a:t>
              </a:r>
              <a:r>
                <a:rPr lang="sl-SI" sz="800" dirty="0">
                  <a:latin typeface="Arial" pitchFamily="34" charset="0"/>
                  <a:ea typeface="Malgun Gothic" pitchFamily="34" charset="-127"/>
                  <a:cs typeface="Arial" pitchFamily="34" charset="0"/>
                </a:rPr>
                <a:t> v x s </a:t>
              </a:r>
              <a:r>
                <a:rPr lang="sl-SI" sz="800" b="1" dirty="0" smtClean="0">
                  <a:latin typeface="Arial" pitchFamily="34" charset="0"/>
                  <a:ea typeface="Malgun Gothic" pitchFamily="34" charset="-127"/>
                  <a:cs typeface="Arial" pitchFamily="34" charset="0"/>
                </a:rPr>
                <a:t>kompleksnimi</a:t>
              </a:r>
              <a:r>
                <a:rPr lang="sl-SI" sz="800" dirty="0" smtClean="0">
                  <a:latin typeface="Arial" pitchFamily="34" charset="0"/>
                  <a:ea typeface="Malgun Gothic" pitchFamily="34" charset="-127"/>
                  <a:cs typeface="Arial" pitchFamily="34" charset="0"/>
                </a:rPr>
                <a:t> koeficienti</a:t>
              </a:r>
            </a:p>
            <a:p>
              <a:pPr marL="171450" indent="-171450">
                <a:buSzPct val="110000"/>
                <a:buFont typeface="Arial" pitchFamily="34" charset="0"/>
                <a:buChar char="→"/>
              </a:pPr>
              <a:r>
                <a:rPr lang="sl-SI" sz="800" b="1" dirty="0">
                  <a:latin typeface="Arial" pitchFamily="34" charset="0"/>
                  <a:ea typeface="Malgun Gothic" pitchFamily="34" charset="-127"/>
                  <a:cs typeface="Arial" pitchFamily="34" charset="0"/>
                </a:rPr>
                <a:t>M</a:t>
              </a:r>
              <a:r>
                <a:rPr lang="sl-SI" sz="1050" b="1" baseline="-25000"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C</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množica </a:t>
              </a:r>
              <a:r>
                <a:rPr lang="sl-SI" sz="800" dirty="0">
                  <a:latin typeface="Arial" pitchFamily="34" charset="0"/>
                  <a:ea typeface="Malgun Gothic" pitchFamily="34" charset="-127"/>
                  <a:cs typeface="Arial" pitchFamily="34" charset="0"/>
                </a:rPr>
                <a:t>vseh </a:t>
              </a:r>
              <a:r>
                <a:rPr lang="sl-SI" sz="800" b="1" dirty="0">
                  <a:latin typeface="Arial" pitchFamily="34" charset="0"/>
                  <a:ea typeface="Malgun Gothic" pitchFamily="34" charset="-127"/>
                  <a:cs typeface="Arial" pitchFamily="34" charset="0"/>
                </a:rPr>
                <a:t>kompleksnih</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matrik</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 polinom vstavimo </a:t>
              </a:r>
              <a:r>
                <a:rPr lang="sl-SI" sz="800" b="1" dirty="0" smtClean="0">
                  <a:latin typeface="Arial" pitchFamily="34" charset="0"/>
                  <a:ea typeface="Malgun Gothic" pitchFamily="34" charset="-127"/>
                  <a:cs typeface="Arial" pitchFamily="34" charset="0"/>
                </a:rPr>
                <a:t>matriko </a:t>
              </a:r>
              <a:r>
                <a:rPr lang="sl-SI" sz="800" dirty="0" smtClean="0">
                  <a:latin typeface="Arial" pitchFamily="34" charset="0"/>
                  <a:ea typeface="Malgun Gothic" pitchFamily="34" charset="-127"/>
                  <a:cs typeface="Arial" pitchFamily="34" charset="0"/>
                </a:rPr>
                <a:t>namesto x</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problem ker c</a:t>
              </a:r>
              <a:r>
                <a:rPr lang="sl-SI" sz="1000" baseline="-25000" dirty="0" smtClean="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 skalar zato ga pomnožimo z </a:t>
              </a:r>
              <a:r>
                <a:rPr lang="sl-SI" sz="800" b="1" dirty="0" smtClean="0">
                  <a:latin typeface="Arial" pitchFamily="34" charset="0"/>
                  <a:ea typeface="Malgun Gothic" pitchFamily="34" charset="-127"/>
                  <a:cs typeface="Arial" pitchFamily="34" charset="0"/>
                </a:rPr>
                <a:t>identiteto</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minimalni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polinom</a:t>
              </a:r>
              <a:r>
                <a:rPr lang="sl-SI" sz="800" dirty="0" smtClean="0">
                  <a:latin typeface="Arial" pitchFamily="34" charset="0"/>
                  <a:ea typeface="Malgun Gothic" pitchFamily="34" charset="-127"/>
                  <a:cs typeface="Arial" pitchFamily="34" charset="0"/>
                </a:rPr>
                <a:t>: polinom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če je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 in ima m </a:t>
              </a:r>
              <a:r>
                <a:rPr lang="sl-SI" sz="800" b="1" dirty="0" smtClean="0">
                  <a:latin typeface="Arial" pitchFamily="34" charset="0"/>
                  <a:ea typeface="Malgun Gothic" pitchFamily="34" charset="-127"/>
                  <a:cs typeface="Arial" pitchFamily="34" charset="0"/>
                </a:rPr>
                <a:t>vodilni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koeficient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in ima m med vsemi </a:t>
              </a:r>
              <a:r>
                <a:rPr lang="sl-SI" sz="800" b="1" dirty="0" smtClean="0">
                  <a:latin typeface="Arial" pitchFamily="34" charset="0"/>
                  <a:ea typeface="Malgun Gothic" pitchFamily="34" charset="-127"/>
                  <a:cs typeface="Arial" pitchFamily="34" charset="0"/>
                </a:rPr>
                <a:t>najnižjo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stopnjo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označimo do </a:t>
              </a:r>
              <a:r>
                <a:rPr lang="sl-SI" sz="800" b="1" dirty="0" smtClean="0">
                  <a:latin typeface="Arial" pitchFamily="34" charset="0"/>
                  <a:ea typeface="Malgun Gothic" pitchFamily="34" charset="-127"/>
                  <a:cs typeface="Arial" pitchFamily="34" charset="0"/>
                </a:rPr>
                <a:t>m</a:t>
              </a:r>
              <a:r>
                <a:rPr lang="sl-SI" sz="1050" b="1" baseline="-25000" dirty="0" smtClean="0">
                  <a:latin typeface="Arial" pitchFamily="34" charset="0"/>
                  <a:ea typeface="Malgun Gothic" pitchFamily="34" charset="-127"/>
                  <a:cs typeface="Arial" pitchFamily="34" charset="0"/>
                </a:rPr>
                <a:t>A</a:t>
              </a:r>
            </a:p>
          </p:txBody>
        </p:sp>
        <p:pic>
          <p:nvPicPr>
            <p:cNvPr id="1026" name="Picture 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396136" y="4432395"/>
              <a:ext cx="2128177" cy="152519"/>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387451" y="4901679"/>
              <a:ext cx="1937965" cy="153467"/>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378010" y="5081705"/>
              <a:ext cx="1854000" cy="130334"/>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9" name="PoljeZBesedilom 2"/>
          <p:cNvSpPr txBox="1"/>
          <p:nvPr/>
        </p:nvSpPr>
        <p:spPr>
          <a:xfrm>
            <a:off x="3090074" y="5659683"/>
            <a:ext cx="3061833" cy="21544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Vsaka matrika A ima </a:t>
            </a:r>
            <a:r>
              <a:rPr lang="pl-PL" sz="800" b="1" dirty="0">
                <a:latin typeface="Arial" pitchFamily="34" charset="0"/>
                <a:ea typeface="Malgun Gothic" pitchFamily="34" charset="-127"/>
                <a:cs typeface="Arial" pitchFamily="34" charset="0"/>
              </a:rPr>
              <a:t>natanko</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en</a:t>
            </a:r>
            <a:r>
              <a:rPr lang="pl-PL" sz="800" dirty="0">
                <a:latin typeface="Arial" pitchFamily="34" charset="0"/>
                <a:ea typeface="Malgun Gothic" pitchFamily="34" charset="-127"/>
                <a:cs typeface="Arial" pitchFamily="34" charset="0"/>
              </a:rPr>
              <a:t> minimalni </a:t>
            </a:r>
            <a:r>
              <a:rPr lang="pl-PL" sz="800" dirty="0" smtClean="0">
                <a:latin typeface="Arial" pitchFamily="34" charset="0"/>
                <a:ea typeface="Malgun Gothic" pitchFamily="34" charset="-127"/>
                <a:cs typeface="Arial" pitchFamily="34" charset="0"/>
              </a:rPr>
              <a:t>polinom</a:t>
            </a:r>
            <a:endParaRPr lang="sl-SI" sz="800" b="1" dirty="0">
              <a:latin typeface="Arial" pitchFamily="34" charset="0"/>
              <a:cs typeface="Arial" pitchFamily="34" charset="0"/>
            </a:endParaRPr>
          </a:p>
        </p:txBody>
      </p:sp>
      <p:sp>
        <p:nvSpPr>
          <p:cNvPr id="31" name="PoljeZBesedilom 2"/>
          <p:cNvSpPr txBox="1"/>
          <p:nvPr/>
        </p:nvSpPr>
        <p:spPr>
          <a:xfrm>
            <a:off x="2636911" y="6010642"/>
            <a:ext cx="1384217" cy="44627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dokaz je po </a:t>
            </a:r>
            <a:r>
              <a:rPr lang="sl-SI" sz="700" b="1" dirty="0" smtClean="0">
                <a:latin typeface="Arial" pitchFamily="34" charset="0"/>
                <a:ea typeface="Malgun Gothic" pitchFamily="34" charset="-127"/>
                <a:cs typeface="Arial" pitchFamily="34" charset="0"/>
              </a:rPr>
              <a:t>korakih</a:t>
            </a:r>
            <a:r>
              <a:rPr lang="sl-SI" sz="7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vzamemo poljubno </a:t>
            </a:r>
            <a:r>
              <a:rPr lang="sl-SI" sz="700" b="1" dirty="0" smtClean="0">
                <a:latin typeface="Arial" pitchFamily="34" charset="0"/>
                <a:ea typeface="Malgun Gothic" pitchFamily="34" charset="-127"/>
                <a:cs typeface="Arial" pitchFamily="34" charset="0"/>
              </a:rPr>
              <a:t>matriko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A</a:t>
            </a:r>
          </a:p>
        </p:txBody>
      </p:sp>
      <p:pic>
        <p:nvPicPr>
          <p:cNvPr id="1029" name="Picture 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078524" y="6609184"/>
            <a:ext cx="2668462"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156369" y="5950688"/>
            <a:ext cx="2440983" cy="5661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156369" y="7545288"/>
            <a:ext cx="2512248" cy="929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6" name="Picture 8"/>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94197" t="32059" b="58622"/>
          <a:stretch/>
        </p:blipFill>
        <p:spPr bwMode="auto">
          <a:xfrm>
            <a:off x="2132856" y="6069059"/>
            <a:ext cx="152401" cy="1647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760062" y="7476692"/>
            <a:ext cx="2419288" cy="543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PoljeZBesedilom 2"/>
          <p:cNvSpPr txBox="1"/>
          <p:nvPr/>
        </p:nvSpPr>
        <p:spPr>
          <a:xfrm>
            <a:off x="255561" y="7558663"/>
            <a:ext cx="1318803"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če je </a:t>
            </a:r>
            <a:r>
              <a:rPr lang="sl-SI" sz="800" b="1" dirty="0" smtClean="0">
                <a:latin typeface="Arial" pitchFamily="34" charset="0"/>
                <a:ea typeface="Malgun Gothic" pitchFamily="34" charset="-127"/>
                <a:cs typeface="Arial" pitchFamily="34" charset="0"/>
              </a:rPr>
              <a:t>p</a:t>
            </a:r>
            <a:r>
              <a:rPr lang="sl-SI" sz="1000" b="1" baseline="-25000"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x</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karakteristični</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polinom matrike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p</a:t>
            </a:r>
            <a:r>
              <a:rPr lang="sl-SI" sz="1000" b="1" baseline="-25000"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0  </a:t>
            </a:r>
            <a:endParaRPr lang="sl-SI" sz="800" b="1" dirty="0">
              <a:latin typeface="Arial" pitchFamily="34" charset="0"/>
              <a:cs typeface="Arial" pitchFamily="34" charset="0"/>
            </a:endParaRPr>
          </a:p>
        </p:txBody>
      </p:sp>
      <p:sp>
        <p:nvSpPr>
          <p:cNvPr id="39" name="PoljeZBesedilom 2"/>
          <p:cNvSpPr txBox="1"/>
          <p:nvPr/>
        </p:nvSpPr>
        <p:spPr>
          <a:xfrm>
            <a:off x="268871" y="8077619"/>
            <a:ext cx="2758544" cy="166199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p:txBody>
      </p:sp>
      <p:pic>
        <p:nvPicPr>
          <p:cNvPr id="1033" name="Picture 9"/>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25952" y="8270513"/>
            <a:ext cx="2616855" cy="875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1" name="PoljeZBesedilom 2"/>
          <p:cNvSpPr txBox="1"/>
          <p:nvPr/>
        </p:nvSpPr>
        <p:spPr>
          <a:xfrm>
            <a:off x="3027415" y="8553400"/>
            <a:ext cx="2758544" cy="1184940"/>
          </a:xfrm>
          <a:prstGeom prst="rect">
            <a:avLst/>
          </a:prstGeom>
          <a:solidFill>
            <a:srgbClr val="FDFBB3"/>
          </a:solidFill>
          <a:ln w="6350">
            <a:solidFill>
              <a:schemeClr val="tx1"/>
            </a:solidFill>
          </a:ln>
        </p:spPr>
        <p:txBody>
          <a:bodyPr wrap="square" rtlCol="0">
            <a:spAutoFit/>
          </a:bodyPr>
          <a:lstStyle/>
          <a:p>
            <a:pPr algn="ct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p:txBody>
      </p:sp>
      <p:pic>
        <p:nvPicPr>
          <p:cNvPr id="1034" name="Picture 10"/>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18571" y="9145870"/>
            <a:ext cx="2330996" cy="5542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5" name="Picture 11"/>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679736" y="9122890"/>
            <a:ext cx="821272" cy="688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6" name="Picture 12"/>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2970463" y="8647091"/>
            <a:ext cx="2736304" cy="439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7" name="Picture 13"/>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3524757" y="9122890"/>
            <a:ext cx="2737046" cy="3823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8" name="Picture 14"/>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3527303" y="9563612"/>
            <a:ext cx="1053826" cy="120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444510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oljeZBesedilom 2"/>
          <p:cNvSpPr txBox="1"/>
          <p:nvPr/>
        </p:nvSpPr>
        <p:spPr>
          <a:xfrm>
            <a:off x="188640" y="200472"/>
            <a:ext cx="2160240"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vsaka </a:t>
            </a:r>
            <a:r>
              <a:rPr lang="pl-PL" sz="800" b="1" dirty="0">
                <a:latin typeface="Arial" pitchFamily="34" charset="0"/>
                <a:ea typeface="Malgun Gothic" pitchFamily="34" charset="-127"/>
                <a:cs typeface="Arial" pitchFamily="34" charset="0"/>
              </a:rPr>
              <a:t>lastna</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vrednost</a:t>
            </a:r>
            <a:r>
              <a:rPr lang="pl-PL" sz="800" dirty="0">
                <a:latin typeface="Arial" pitchFamily="34" charset="0"/>
                <a:ea typeface="Malgun Gothic" pitchFamily="34" charset="-127"/>
                <a:cs typeface="Arial" pitchFamily="34" charset="0"/>
              </a:rPr>
              <a:t> matrike </a:t>
            </a:r>
            <a:r>
              <a:rPr lang="pl-PL" sz="800" b="1" dirty="0">
                <a:latin typeface="Arial" pitchFamily="34" charset="0"/>
                <a:ea typeface="Malgun Gothic" pitchFamily="34" charset="-127"/>
                <a:cs typeface="Arial" pitchFamily="34" charset="0"/>
              </a:rPr>
              <a:t>A</a:t>
            </a:r>
            <a:r>
              <a:rPr lang="pl-PL" sz="800" dirty="0">
                <a:latin typeface="Arial" pitchFamily="34" charset="0"/>
                <a:ea typeface="Malgun Gothic" pitchFamily="34" charset="-127"/>
                <a:cs typeface="Arial" pitchFamily="34" charset="0"/>
              </a:rPr>
              <a:t> je </a:t>
            </a:r>
            <a:r>
              <a:rPr lang="pl-PL" sz="800" dirty="0" smtClean="0">
                <a:latin typeface="Arial" pitchFamily="34" charset="0"/>
                <a:ea typeface="Malgun Gothic" pitchFamily="34" charset="-127"/>
                <a:cs typeface="Arial" pitchFamily="34" charset="0"/>
              </a:rPr>
              <a:t>ni</a:t>
            </a:r>
            <a:r>
              <a:rPr lang="pl-PL" sz="800" dirty="0">
                <a:latin typeface="Arial" pitchFamily="34" charset="0"/>
                <a:ea typeface="Malgun Gothic" pitchFamily="34" charset="-127"/>
                <a:cs typeface="Arial" pitchFamily="34" charset="0"/>
              </a:rPr>
              <a:t>č</a:t>
            </a:r>
            <a:r>
              <a:rPr lang="pl-PL" sz="800" dirty="0" smtClean="0">
                <a:latin typeface="Arial" pitchFamily="34" charset="0"/>
                <a:ea typeface="Malgun Gothic" pitchFamily="34" charset="-127"/>
                <a:cs typeface="Arial" pitchFamily="34" charset="0"/>
              </a:rPr>
              <a:t>la </a:t>
            </a:r>
            <a:r>
              <a:rPr lang="pl-PL" sz="800" dirty="0">
                <a:latin typeface="Arial" pitchFamily="34" charset="0"/>
                <a:ea typeface="Malgun Gothic" pitchFamily="34" charset="-127"/>
                <a:cs typeface="Arial" pitchFamily="34" charset="0"/>
              </a:rPr>
              <a:t>minimalnega polinoma </a:t>
            </a:r>
            <a:r>
              <a:rPr lang="pl-PL" sz="800" b="1" dirty="0" smtClean="0">
                <a:latin typeface="Arial" pitchFamily="34" charset="0"/>
                <a:ea typeface="Malgun Gothic" pitchFamily="34" charset="-127"/>
                <a:cs typeface="Arial" pitchFamily="34" charset="0"/>
              </a:rPr>
              <a:t>m</a:t>
            </a:r>
            <a:r>
              <a:rPr lang="pl-PL" sz="1000" b="1" baseline="-25000" dirty="0" smtClean="0">
                <a:latin typeface="Arial" pitchFamily="34" charset="0"/>
                <a:ea typeface="Malgun Gothic" pitchFamily="34" charset="-127"/>
                <a:cs typeface="Arial" pitchFamily="34" charset="0"/>
              </a:rPr>
              <a:t>A</a:t>
            </a:r>
            <a:endParaRPr lang="pl-PL" sz="1000" b="1" baseline="-25000" dirty="0">
              <a:latin typeface="Arial" pitchFamily="34" charset="0"/>
              <a:ea typeface="Malgun Gothic" pitchFamily="34" charset="-127"/>
              <a:cs typeface="Arial" pitchFamily="34" charset="0"/>
            </a:endParaRPr>
          </a:p>
        </p:txBody>
      </p:sp>
      <p:grpSp>
        <p:nvGrpSpPr>
          <p:cNvPr id="5" name="Group 4"/>
          <p:cNvGrpSpPr/>
          <p:nvPr/>
        </p:nvGrpSpPr>
        <p:grpSpPr>
          <a:xfrm>
            <a:off x="188640" y="613184"/>
            <a:ext cx="2650300" cy="1400383"/>
            <a:chOff x="188640" y="613184"/>
            <a:chExt cx="2650300" cy="1400383"/>
          </a:xfrm>
        </p:grpSpPr>
        <p:grpSp>
          <p:nvGrpSpPr>
            <p:cNvPr id="4" name="Group 3"/>
            <p:cNvGrpSpPr/>
            <p:nvPr/>
          </p:nvGrpSpPr>
          <p:grpSpPr>
            <a:xfrm>
              <a:off x="188640" y="613184"/>
              <a:ext cx="2650300" cy="1400383"/>
              <a:chOff x="2290868" y="200472"/>
              <a:chExt cx="2650300" cy="1400383"/>
            </a:xfrm>
          </p:grpSpPr>
          <p:sp>
            <p:nvSpPr>
              <p:cNvPr id="3" name="PoljeZBesedilom 2"/>
              <p:cNvSpPr txBox="1"/>
              <p:nvPr/>
            </p:nvSpPr>
            <p:spPr>
              <a:xfrm>
                <a:off x="2290868" y="200472"/>
                <a:ext cx="2650300" cy="140038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5090" y="386478"/>
                <a:ext cx="2541856" cy="429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2862" y="1280591"/>
              <a:ext cx="2466058" cy="1918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2862" y="1497983"/>
              <a:ext cx="2034010" cy="305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43987" y="1864856"/>
              <a:ext cx="1523655" cy="120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0" name="PoljeZBesedilom 2"/>
          <p:cNvSpPr txBox="1"/>
          <p:nvPr/>
        </p:nvSpPr>
        <p:spPr>
          <a:xfrm>
            <a:off x="188640" y="2144688"/>
            <a:ext cx="2448272"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matrika ima </a:t>
            </a:r>
            <a:r>
              <a:rPr lang="pl-PL" sz="800" b="1" dirty="0" smtClean="0">
                <a:latin typeface="Arial" pitchFamily="34" charset="0"/>
                <a:ea typeface="Malgun Gothic" pitchFamily="34" charset="-127"/>
                <a:cs typeface="Arial" pitchFamily="34" charset="0"/>
              </a:rPr>
              <a:t>diagonalizacijo</a:t>
            </a:r>
            <a:r>
              <a:rPr lang="pl-PL" sz="800" dirty="0" smtClean="0">
                <a:latin typeface="Arial" pitchFamily="34" charset="0"/>
                <a:ea typeface="Malgun Gothic" pitchFamily="34" charset="-127"/>
                <a:cs typeface="Arial" pitchFamily="34" charset="0"/>
              </a:rPr>
              <a:t> natanko ko njen </a:t>
            </a:r>
            <a:r>
              <a:rPr lang="pl-PL" sz="800" b="1" dirty="0" smtClean="0">
                <a:latin typeface="Arial" pitchFamily="34" charset="0"/>
                <a:ea typeface="Malgun Gothic" pitchFamily="34" charset="-127"/>
                <a:cs typeface="Arial" pitchFamily="34" charset="0"/>
              </a:rPr>
              <a:t>minimalni</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polinom</a:t>
            </a:r>
            <a:r>
              <a:rPr lang="pl-PL" sz="800" dirty="0" smtClean="0">
                <a:latin typeface="Arial" pitchFamily="34" charset="0"/>
                <a:ea typeface="Malgun Gothic" pitchFamily="34" charset="-127"/>
                <a:cs typeface="Arial" pitchFamily="34" charset="0"/>
              </a:rPr>
              <a:t> nima večkratnih </a:t>
            </a:r>
            <a:r>
              <a:rPr lang="pl-PL" sz="800" b="1" dirty="0" smtClean="0">
                <a:latin typeface="Arial" pitchFamily="34" charset="0"/>
                <a:ea typeface="Malgun Gothic" pitchFamily="34" charset="-127"/>
                <a:cs typeface="Arial" pitchFamily="34" charset="0"/>
              </a:rPr>
              <a:t>ničel </a:t>
            </a:r>
            <a:endParaRPr lang="pl-PL" sz="1000" b="1" baseline="-25000" dirty="0">
              <a:latin typeface="Arial" pitchFamily="34" charset="0"/>
              <a:ea typeface="Malgun Gothic" pitchFamily="34" charset="-127"/>
              <a:cs typeface="Arial" pitchFamily="34" charset="0"/>
            </a:endParaRPr>
          </a:p>
        </p:txBody>
      </p:sp>
      <p:grpSp>
        <p:nvGrpSpPr>
          <p:cNvPr id="6" name="Group 5"/>
          <p:cNvGrpSpPr/>
          <p:nvPr/>
        </p:nvGrpSpPr>
        <p:grpSpPr>
          <a:xfrm>
            <a:off x="188640" y="2554638"/>
            <a:ext cx="2580114" cy="954107"/>
            <a:chOff x="2937118" y="618053"/>
            <a:chExt cx="2580114" cy="954107"/>
          </a:xfrm>
        </p:grpSpPr>
        <p:sp>
          <p:nvSpPr>
            <p:cNvPr id="16" name="PoljeZBesedilom 2"/>
            <p:cNvSpPr txBox="1"/>
            <p:nvPr/>
          </p:nvSpPr>
          <p:spPr>
            <a:xfrm>
              <a:off x="2937118" y="618053"/>
              <a:ext cx="2580114" cy="954107"/>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p:txBody>
        </p:sp>
        <p:pic>
          <p:nvPicPr>
            <p:cNvPr id="2054"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996952" y="804364"/>
              <a:ext cx="2448272" cy="672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0" name="PoljeZBesedilom 2"/>
          <p:cNvSpPr txBox="1"/>
          <p:nvPr/>
        </p:nvSpPr>
        <p:spPr>
          <a:xfrm>
            <a:off x="2420888" y="200472"/>
            <a:ext cx="4248472" cy="230832"/>
          </a:xfrm>
          <a:prstGeom prst="rect">
            <a:avLst/>
          </a:prstGeom>
          <a:solidFill>
            <a:srgbClr val="C7D260"/>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Korenski podprostori</a:t>
            </a:r>
            <a:endParaRPr lang="sl-SI" sz="1000" dirty="0">
              <a:latin typeface="Cascadia Mono SemiBold" pitchFamily="49" charset="0"/>
              <a:cs typeface="Cascadia Mono SemiBold" pitchFamily="49" charset="0"/>
            </a:endParaRPr>
          </a:p>
        </p:txBody>
      </p:sp>
      <p:grpSp>
        <p:nvGrpSpPr>
          <p:cNvPr id="7" name="Group 6"/>
          <p:cNvGrpSpPr/>
          <p:nvPr/>
        </p:nvGrpSpPr>
        <p:grpSpPr>
          <a:xfrm>
            <a:off x="2924944" y="537579"/>
            <a:ext cx="3744416" cy="1041311"/>
            <a:chOff x="2924944" y="537579"/>
            <a:chExt cx="3744416" cy="1041311"/>
          </a:xfrm>
        </p:grpSpPr>
        <p:sp>
          <p:nvSpPr>
            <p:cNvPr id="22" name="PoljeZBesedilom 2"/>
            <p:cNvSpPr txBox="1"/>
            <p:nvPr/>
          </p:nvSpPr>
          <p:spPr>
            <a:xfrm>
              <a:off x="2924944" y="537579"/>
              <a:ext cx="3744416" cy="1041311"/>
            </a:xfrm>
            <a:prstGeom prst="rect">
              <a:avLst/>
            </a:prstGeom>
            <a:solidFill>
              <a:srgbClr val="92D050"/>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el-GR" sz="800" b="1" dirty="0">
                  <a:latin typeface="Arial" pitchFamily="34" charset="0"/>
                  <a:ea typeface="Malgun Gothic" pitchFamily="34" charset="-127"/>
                  <a:cs typeface="Arial" pitchFamily="34" charset="0"/>
                </a:rPr>
                <a:t>λ</a:t>
              </a:r>
              <a:r>
                <a:rPr lang="el-GR" sz="1100" b="1" baseline="-25000" dirty="0">
                  <a:latin typeface="Arial" pitchFamily="34" charset="0"/>
                  <a:ea typeface="Malgun Gothic" pitchFamily="34" charset="-127"/>
                  <a:cs typeface="Arial" pitchFamily="34" charset="0"/>
                </a:rPr>
                <a:t>1</a:t>
              </a:r>
              <a:r>
                <a:rPr lang="el-GR" sz="800" dirty="0">
                  <a:latin typeface="Arial" pitchFamily="34" charset="0"/>
                  <a:ea typeface="Malgun Gothic" pitchFamily="34" charset="-127"/>
                  <a:cs typeface="Arial" pitchFamily="34" charset="0"/>
                </a:rPr>
                <a:t>,...,</a:t>
              </a:r>
              <a:r>
                <a:rPr lang="el-GR" sz="800" b="1" dirty="0">
                  <a:latin typeface="Arial" pitchFamily="34" charset="0"/>
                  <a:ea typeface="Malgun Gothic" pitchFamily="34" charset="-127"/>
                  <a:cs typeface="Arial" pitchFamily="34" charset="0"/>
                </a:rPr>
                <a:t>λ</a:t>
              </a:r>
              <a:r>
                <a:rPr lang="sl-SI" sz="1100" b="1" baseline="-25000" dirty="0">
                  <a:latin typeface="Arial" pitchFamily="34" charset="0"/>
                  <a:ea typeface="Malgun Gothic" pitchFamily="34" charset="-127"/>
                  <a:cs typeface="Arial" pitchFamily="34" charset="0"/>
                </a:rPr>
                <a:t>k</a:t>
              </a:r>
              <a:r>
                <a:rPr lang="sl-SI" sz="800" dirty="0">
                  <a:latin typeface="Arial" pitchFamily="34" charset="0"/>
                  <a:ea typeface="Malgun Gothic" pitchFamily="34" charset="-127"/>
                  <a:cs typeface="Arial" pitchFamily="34" charset="0"/>
                </a:rPr>
                <a:t> vse paroma </a:t>
              </a:r>
              <a:r>
                <a:rPr lang="sl-SI" sz="800" b="1" dirty="0">
                  <a:latin typeface="Arial" pitchFamily="34" charset="0"/>
                  <a:ea typeface="Malgun Gothic" pitchFamily="34" charset="-127"/>
                  <a:cs typeface="Arial" pitchFamily="34" charset="0"/>
                </a:rPr>
                <a:t>različne</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lastne</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vrednosti</a:t>
              </a:r>
              <a:r>
                <a:rPr lang="sl-SI" sz="800" dirty="0">
                  <a:latin typeface="Arial" pitchFamily="34" charset="0"/>
                  <a:ea typeface="Malgun Gothic" pitchFamily="34" charset="-127"/>
                  <a:cs typeface="Arial" pitchFamily="34" charset="0"/>
                </a:rPr>
                <a:t> matrike </a:t>
              </a:r>
              <a:r>
                <a:rPr lang="sl-SI" sz="800" b="1" dirty="0" smtClean="0">
                  <a:latin typeface="Arial" pitchFamily="34" charset="0"/>
                  <a:ea typeface="Malgun Gothic" pitchFamily="34" charset="-127"/>
                  <a:cs typeface="Arial" pitchFamily="34" charset="0"/>
                </a:rPr>
                <a:t>A</a:t>
              </a: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baseline="-250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baseline="-250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a:latin typeface="Arial" pitchFamily="34" charset="0"/>
                  <a:ea typeface="Malgun Gothic" pitchFamily="34" charset="-127"/>
                  <a:cs typeface="Arial" pitchFamily="34" charset="0"/>
                </a:rPr>
                <a:t>Ker</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el-GR" sz="800" b="1" dirty="0" smtClean="0">
                  <a:latin typeface="Arial" pitchFamily="34" charset="0"/>
                  <a:ea typeface="Malgun Gothic" pitchFamily="34" charset="-127"/>
                  <a:cs typeface="Arial" pitchFamily="34" charset="0"/>
                </a:rPr>
                <a:t>λ</a:t>
              </a:r>
              <a:r>
                <a:rPr lang="sl-SI" sz="1050" b="1" baseline="-25000" dirty="0" smtClean="0">
                  <a:latin typeface="Arial" pitchFamily="34" charset="0"/>
                  <a:ea typeface="Malgun Gothic" pitchFamily="34" charset="-127"/>
                  <a:cs typeface="Arial" pitchFamily="34" charset="0"/>
                </a:rPr>
                <a:t>i </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a:t>
              </a:r>
              <a:r>
                <a:rPr lang="sl-SI" sz="1050" b="1" baseline="30000" dirty="0" err="1" smtClean="0">
                  <a:latin typeface="Arial" pitchFamily="34" charset="0"/>
                  <a:ea typeface="Malgun Gothic" pitchFamily="34" charset="-127"/>
                  <a:cs typeface="Arial" pitchFamily="34" charset="0"/>
                </a:rPr>
                <a:t>ri</a:t>
              </a:r>
              <a:r>
                <a:rPr lang="sl-SI" sz="800" dirty="0" smtClean="0">
                  <a:latin typeface="Arial" pitchFamily="34" charset="0"/>
                  <a:ea typeface="Malgun Gothic" pitchFamily="34" charset="-127"/>
                  <a:cs typeface="Arial" pitchFamily="34" charset="0"/>
                </a:rPr>
                <a:t> je vektorski podprostor v </a:t>
              </a:r>
              <a:r>
                <a:rPr lang="sl-SI" sz="800" b="1" dirty="0" smtClean="0">
                  <a:latin typeface="Arial" pitchFamily="34" charset="0"/>
                  <a:ea typeface="Malgun Gothic" pitchFamily="34" charset="-127"/>
                  <a:cs typeface="Arial" pitchFamily="34" charset="0"/>
                </a:rPr>
                <a:t>C</a:t>
              </a:r>
              <a:r>
                <a:rPr lang="sl-SI" sz="1000" b="1" baseline="300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pravimo da je </a:t>
              </a:r>
              <a:r>
                <a:rPr lang="sl-SI" sz="800" b="1" dirty="0" smtClean="0">
                  <a:latin typeface="Arial" pitchFamily="34" charset="0"/>
                  <a:ea typeface="Malgun Gothic" pitchFamily="34" charset="-127"/>
                  <a:cs typeface="Arial" pitchFamily="34" charset="0"/>
                </a:rPr>
                <a:t>korenski podprostor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neničelni elementi so </a:t>
              </a:r>
              <a:r>
                <a:rPr lang="sl-SI" sz="800" b="1" dirty="0" smtClean="0">
                  <a:latin typeface="Arial" pitchFamily="34" charset="0"/>
                  <a:ea typeface="Malgun Gothic" pitchFamily="34" charset="-127"/>
                  <a:cs typeface="Arial" pitchFamily="34" charset="0"/>
                </a:rPr>
                <a:t>korenski vektorji</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rabimo pri </a:t>
              </a:r>
              <a:r>
                <a:rPr lang="sl-SI" sz="800" dirty="0" smtClean="0">
                  <a:latin typeface="Arial" pitchFamily="34" charset="0"/>
                  <a:ea typeface="Malgun Gothic" pitchFamily="34" charset="-127"/>
                  <a:cs typeface="Arial" pitchFamily="34" charset="0"/>
                </a:rPr>
                <a:t>konstrukciji </a:t>
              </a:r>
              <a:r>
                <a:rPr lang="sl-SI" sz="800" b="1" dirty="0" smtClean="0">
                  <a:latin typeface="Arial" pitchFamily="34" charset="0"/>
                  <a:ea typeface="Malgun Gothic" pitchFamily="34" charset="-127"/>
                  <a:cs typeface="Arial" pitchFamily="34" charset="0"/>
                </a:rPr>
                <a:t>jordanske</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kanoni</a:t>
              </a:r>
              <a:r>
                <a:rPr lang="sl-SI" sz="800" b="1" dirty="0">
                  <a:latin typeface="Arial" pitchFamily="34" charset="0"/>
                  <a:ea typeface="Malgun Gothic" pitchFamily="34" charset="-127"/>
                  <a:cs typeface="Arial" pitchFamily="34" charset="0"/>
                </a:rPr>
                <a:t>č</a:t>
              </a:r>
              <a:r>
                <a:rPr lang="sl-SI" sz="800" b="1" dirty="0" smtClean="0">
                  <a:latin typeface="Arial" pitchFamily="34" charset="0"/>
                  <a:ea typeface="Malgun Gothic" pitchFamily="34" charset="-127"/>
                  <a:cs typeface="Arial" pitchFamily="34" charset="0"/>
                </a:rPr>
                <a:t>ne</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forme</a:t>
              </a:r>
              <a:r>
                <a:rPr lang="sl-SI" sz="800" dirty="0">
                  <a:latin typeface="Arial" pitchFamily="34" charset="0"/>
                  <a:ea typeface="Malgun Gothic" pitchFamily="34" charset="-127"/>
                  <a:cs typeface="Arial" pitchFamily="34" charset="0"/>
                </a:rPr>
                <a:t> matrike A </a:t>
              </a:r>
              <a:endParaRPr lang="sl-SI" sz="800" dirty="0" smtClean="0">
                <a:latin typeface="Arial" pitchFamily="34" charset="0"/>
                <a:ea typeface="Malgun Gothic" pitchFamily="34" charset="-127"/>
                <a:cs typeface="Arial" pitchFamily="34" charset="0"/>
              </a:endParaRPr>
            </a:p>
          </p:txBody>
        </p:sp>
        <p:pic>
          <p:nvPicPr>
            <p:cNvPr id="2055"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020262" y="835472"/>
              <a:ext cx="1706371" cy="140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797152" y="835472"/>
              <a:ext cx="1357401" cy="1357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301208" y="1013806"/>
              <a:ext cx="1245948" cy="128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8" name="Group 7"/>
          <p:cNvGrpSpPr/>
          <p:nvPr/>
        </p:nvGrpSpPr>
        <p:grpSpPr>
          <a:xfrm>
            <a:off x="2937743" y="1723788"/>
            <a:ext cx="2867521" cy="1138773"/>
            <a:chOff x="2937743" y="1723788"/>
            <a:chExt cx="2867521" cy="1138773"/>
          </a:xfrm>
        </p:grpSpPr>
        <p:sp>
          <p:nvSpPr>
            <p:cNvPr id="31" name="PoljeZBesedilom 2"/>
            <p:cNvSpPr txBox="1"/>
            <p:nvPr/>
          </p:nvSpPr>
          <p:spPr>
            <a:xfrm>
              <a:off x="2937743" y="1723788"/>
              <a:ext cx="2867521" cy="1138773"/>
            </a:xfrm>
            <a:prstGeom prst="rect">
              <a:avLst/>
            </a:prstGeom>
            <a:solidFill>
              <a:schemeClr val="accent3">
                <a:lumMod val="60000"/>
                <a:lumOff val="40000"/>
              </a:schemeClr>
            </a:solid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KORENSKI RAZCEP</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baseline="-25000" dirty="0" smtClean="0">
                <a:latin typeface="Arial" pitchFamily="34" charset="0"/>
                <a:ea typeface="Malgun Gothic" pitchFamily="34" charset="-127"/>
                <a:cs typeface="Arial" pitchFamily="34" charset="0"/>
              </a:endParaRPr>
            </a:p>
            <a:p>
              <a:pPr>
                <a:buSzPct val="110000"/>
              </a:pPr>
              <a:endParaRPr lang="sl-SI" sz="800" baseline="-25000" dirty="0">
                <a:latin typeface="Arial" pitchFamily="34" charset="0"/>
                <a:ea typeface="Malgun Gothic" pitchFamily="34" charset="-127"/>
                <a:cs typeface="Arial" pitchFamily="34" charset="0"/>
              </a:endParaRPr>
            </a:p>
            <a:p>
              <a:pPr>
                <a:buSzPct val="110000"/>
              </a:pPr>
              <a:endParaRPr lang="sl-SI" sz="800" baseline="-25000" dirty="0" smtClean="0">
                <a:latin typeface="Arial" pitchFamily="34" charset="0"/>
                <a:ea typeface="Malgun Gothic" pitchFamily="34" charset="-127"/>
                <a:cs typeface="Arial" pitchFamily="34" charset="0"/>
              </a:endParaRPr>
            </a:p>
            <a:p>
              <a:pPr>
                <a:buSzPct val="110000"/>
              </a:pPr>
              <a:endParaRPr lang="sl-SI" sz="800" baseline="-25000" dirty="0">
                <a:latin typeface="Arial" pitchFamily="34" charset="0"/>
                <a:ea typeface="Malgun Gothic" pitchFamily="34" charset="-127"/>
                <a:cs typeface="Arial" pitchFamily="34" charset="0"/>
              </a:endParaRPr>
            </a:p>
            <a:p>
              <a:pPr>
                <a:buSzPct val="110000"/>
              </a:pPr>
              <a:endParaRPr lang="sl-SI" sz="800" baseline="-25000" dirty="0" smtClean="0">
                <a:latin typeface="Arial" pitchFamily="34" charset="0"/>
                <a:ea typeface="Malgun Gothic" pitchFamily="34" charset="-127"/>
                <a:cs typeface="Arial" pitchFamily="34" charset="0"/>
              </a:endParaRPr>
            </a:p>
            <a:p>
              <a:pPr>
                <a:buSzPct val="110000"/>
              </a:pPr>
              <a:endParaRPr lang="sl-SI" sz="800" baseline="-25000" dirty="0">
                <a:latin typeface="Arial" pitchFamily="34" charset="0"/>
                <a:ea typeface="Malgun Gothic" pitchFamily="34" charset="-127"/>
                <a:cs typeface="Arial" pitchFamily="34" charset="0"/>
              </a:endParaRPr>
            </a:p>
            <a:p>
              <a:pPr>
                <a:buSzPct val="110000"/>
              </a:pPr>
              <a:endParaRPr lang="sl-SI" sz="800" baseline="-25000" dirty="0" smtClean="0">
                <a:latin typeface="Arial" pitchFamily="34" charset="0"/>
                <a:ea typeface="Malgun Gothic" pitchFamily="34" charset="-127"/>
                <a:cs typeface="Arial" pitchFamily="34" charset="0"/>
              </a:endParaRPr>
            </a:p>
            <a:p>
              <a:pPr>
                <a:buSzPct val="110000"/>
              </a:pPr>
              <a:endParaRPr lang="sl-SI" sz="800" baseline="-25000" dirty="0">
                <a:latin typeface="Arial" pitchFamily="34" charset="0"/>
                <a:ea typeface="Malgun Gothic" pitchFamily="34" charset="-127"/>
                <a:cs typeface="Arial" pitchFamily="34" charset="0"/>
              </a:endParaRPr>
            </a:p>
            <a:p>
              <a:pPr>
                <a:buSzPct val="110000"/>
              </a:pPr>
              <a:endParaRPr lang="sl-SI" sz="800" baseline="-25000" dirty="0" smtClean="0">
                <a:latin typeface="Arial" pitchFamily="34" charset="0"/>
                <a:ea typeface="Malgun Gothic" pitchFamily="34" charset="-127"/>
                <a:cs typeface="Arial" pitchFamily="34" charset="0"/>
              </a:endParaRPr>
            </a:p>
          </p:txBody>
        </p:sp>
        <p:pic>
          <p:nvPicPr>
            <p:cNvPr id="2058"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020262" y="1932985"/>
              <a:ext cx="2750645" cy="237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012238" y="2234409"/>
              <a:ext cx="2462268" cy="235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0"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020262" y="2554638"/>
              <a:ext cx="2714492" cy="2361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9" name="PoljeZBesedilom 2"/>
          <p:cNvSpPr txBox="1"/>
          <p:nvPr/>
        </p:nvSpPr>
        <p:spPr>
          <a:xfrm>
            <a:off x="2955812" y="2953939"/>
            <a:ext cx="3208736" cy="2400657"/>
          </a:xfrm>
          <a:prstGeom prst="rect">
            <a:avLst/>
          </a:prstGeom>
          <a:solidFill>
            <a:schemeClr val="accent3">
              <a:lumMod val="60000"/>
              <a:lumOff val="40000"/>
            </a:schemeClr>
          </a:solid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KORENSKI RAZCEP</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o</a:t>
            </a:r>
            <a:r>
              <a:rPr lang="pl-PL" sz="800" dirty="0" smtClean="0">
                <a:latin typeface="Arial" pitchFamily="34" charset="0"/>
                <a:ea typeface="Malgun Gothic" pitchFamily="34" charset="-127"/>
                <a:cs typeface="Arial" pitchFamily="34" charset="0"/>
              </a:rPr>
              <a:t>značimo </a:t>
            </a:r>
            <a:r>
              <a:rPr lang="pl-PL" sz="800" dirty="0">
                <a:latin typeface="Arial" pitchFamily="34" charset="0"/>
                <a:ea typeface="Malgun Gothic" pitchFamily="34" charset="-127"/>
                <a:cs typeface="Arial" pitchFamily="34" charset="0"/>
              </a:rPr>
              <a:t>z </a:t>
            </a:r>
            <a:r>
              <a:rPr lang="pl-PL" sz="800" b="1" dirty="0">
                <a:latin typeface="Arial" pitchFamily="34" charset="0"/>
                <a:ea typeface="Malgun Gothic" pitchFamily="34" charset="-127"/>
                <a:cs typeface="Arial" pitchFamily="34" charset="0"/>
              </a:rPr>
              <a:t>W</a:t>
            </a:r>
            <a:r>
              <a:rPr lang="pl-PL" sz="1050" b="1" baseline="-25000" dirty="0">
                <a:latin typeface="Arial" pitchFamily="34" charset="0"/>
                <a:ea typeface="Malgun Gothic" pitchFamily="34" charset="-127"/>
                <a:cs typeface="Arial" pitchFamily="34" charset="0"/>
              </a:rPr>
              <a:t>i</a:t>
            </a:r>
            <a:r>
              <a:rPr lang="pl-PL" sz="800" dirty="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Ker</a:t>
            </a:r>
            <a:r>
              <a:rPr lang="pl-PL" sz="800" dirty="0">
                <a:latin typeface="Arial" pitchFamily="34" charset="0"/>
                <a:ea typeface="Malgun Gothic" pitchFamily="34" charset="-127"/>
                <a:cs typeface="Arial" pitchFamily="34" charset="0"/>
              </a:rPr>
              <a:t>(</a:t>
            </a:r>
            <a:r>
              <a:rPr lang="pl-PL" sz="800" b="1" dirty="0">
                <a:latin typeface="Arial" pitchFamily="34" charset="0"/>
                <a:ea typeface="Malgun Gothic" pitchFamily="34" charset="-127"/>
                <a:cs typeface="Arial" pitchFamily="34" charset="0"/>
              </a:rPr>
              <a:t>A</a:t>
            </a:r>
            <a:r>
              <a:rPr lang="pl-PL" sz="800" dirty="0">
                <a:latin typeface="Arial" pitchFamily="34" charset="0"/>
                <a:ea typeface="Malgun Gothic" pitchFamily="34" charset="-127"/>
                <a:cs typeface="Arial" pitchFamily="34" charset="0"/>
              </a:rPr>
              <a:t> − </a:t>
            </a:r>
            <a:r>
              <a:rPr lang="pl-PL" sz="800" b="1" dirty="0" smtClean="0">
                <a:latin typeface="Arial" pitchFamily="34" charset="0"/>
                <a:ea typeface="Malgun Gothic" pitchFamily="34" charset="-127"/>
                <a:cs typeface="Arial" pitchFamily="34" charset="0"/>
              </a:rPr>
              <a:t>λ</a:t>
            </a:r>
            <a:r>
              <a:rPr lang="pl-PL" sz="1050" b="1" baseline="-25000" dirty="0" smtClean="0">
                <a:latin typeface="Arial" pitchFamily="34" charset="0"/>
                <a:ea typeface="Malgun Gothic" pitchFamily="34" charset="-127"/>
                <a:cs typeface="Arial" pitchFamily="34" charset="0"/>
              </a:rPr>
              <a:t>i</a:t>
            </a:r>
            <a:r>
              <a:rPr lang="pl-PL" sz="800" b="1" dirty="0" smtClean="0">
                <a:latin typeface="Arial" pitchFamily="34" charset="0"/>
                <a:ea typeface="Malgun Gothic" pitchFamily="34" charset="-127"/>
                <a:cs typeface="Arial" pitchFamily="34" charset="0"/>
              </a:rPr>
              <a:t>I</a:t>
            </a:r>
            <a:r>
              <a:rPr lang="pl-PL" sz="800" dirty="0" smtClean="0">
                <a:latin typeface="Arial" pitchFamily="34" charset="0"/>
                <a:ea typeface="Malgun Gothic" pitchFamily="34" charset="-127"/>
                <a:cs typeface="Arial" pitchFamily="34" charset="0"/>
              </a:rPr>
              <a:t>)</a:t>
            </a:r>
            <a:r>
              <a:rPr lang="pl-PL" sz="1050" b="1" baseline="30000" dirty="0" smtClean="0">
                <a:latin typeface="Arial" pitchFamily="34" charset="0"/>
                <a:ea typeface="Malgun Gothic" pitchFamily="34" charset="-127"/>
                <a:cs typeface="Arial" pitchFamily="34" charset="0"/>
              </a:rPr>
              <a:t>ri</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korenski podprostor </a:t>
            </a:r>
            <a:r>
              <a:rPr lang="pl-PL" sz="800" b="1" dirty="0">
                <a:latin typeface="Arial" pitchFamily="34" charset="0"/>
                <a:ea typeface="Malgun Gothic" pitchFamily="34" charset="-127"/>
                <a:cs typeface="Arial" pitchFamily="34" charset="0"/>
              </a:rPr>
              <a:t>A</a:t>
            </a:r>
            <a:r>
              <a:rPr lang="pl-PL" sz="800" dirty="0">
                <a:latin typeface="Arial" pitchFamily="34" charset="0"/>
                <a:ea typeface="Malgun Gothic" pitchFamily="34" charset="-127"/>
                <a:cs typeface="Arial" pitchFamily="34" charset="0"/>
              </a:rPr>
              <a:t> za </a:t>
            </a:r>
            <a:r>
              <a:rPr lang="pl-PL" sz="800" b="1" dirty="0" smtClean="0">
                <a:latin typeface="Arial" pitchFamily="34" charset="0"/>
                <a:ea typeface="Malgun Gothic" pitchFamily="34" charset="-127"/>
                <a:cs typeface="Arial" pitchFamily="34" charset="0"/>
              </a:rPr>
              <a:t>λ</a:t>
            </a:r>
            <a:r>
              <a:rPr lang="pl-PL" sz="1050" b="1" baseline="-25000" dirty="0" smtClean="0">
                <a:latin typeface="Arial" pitchFamily="34" charset="0"/>
                <a:ea typeface="Malgun Gothic" pitchFamily="34" charset="-127"/>
                <a:cs typeface="Arial" pitchFamily="34" charset="0"/>
              </a:rPr>
              <a:t>i</a:t>
            </a:r>
          </a:p>
          <a:p>
            <a:pPr marL="171450" indent="-171450">
              <a:buSzPct val="110000"/>
              <a:buFont typeface="Arial" pitchFamily="34" charset="0"/>
              <a:buChar char="→"/>
            </a:pPr>
            <a:r>
              <a:rPr lang="pl-PL" sz="800" b="1" dirty="0">
                <a:latin typeface="Arial" pitchFamily="34" charset="0"/>
                <a:ea typeface="Malgun Gothic" pitchFamily="34" charset="-127"/>
                <a:cs typeface="Arial" pitchFamily="34" charset="0"/>
              </a:rPr>
              <a:t>V</a:t>
            </a:r>
            <a:r>
              <a:rPr lang="pl-PL" sz="1000" b="1" baseline="-25000" dirty="0">
                <a:latin typeface="Arial" pitchFamily="34" charset="0"/>
                <a:ea typeface="Malgun Gothic" pitchFamily="34" charset="-127"/>
                <a:cs typeface="Arial" pitchFamily="34" charset="0"/>
              </a:rPr>
              <a:t>i</a:t>
            </a:r>
            <a:r>
              <a:rPr lang="pl-PL" sz="800" dirty="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Ker</a:t>
            </a:r>
            <a:r>
              <a:rPr lang="pl-PL" sz="800" dirty="0">
                <a:latin typeface="Arial" pitchFamily="34" charset="0"/>
                <a:ea typeface="Malgun Gothic" pitchFamily="34" charset="-127"/>
                <a:cs typeface="Arial" pitchFamily="34" charset="0"/>
              </a:rPr>
              <a:t>(</a:t>
            </a:r>
            <a:r>
              <a:rPr lang="pl-PL" sz="800" b="1" dirty="0">
                <a:latin typeface="Arial" pitchFamily="34" charset="0"/>
                <a:ea typeface="Malgun Gothic" pitchFamily="34" charset="-127"/>
                <a:cs typeface="Arial" pitchFamily="34" charset="0"/>
              </a:rPr>
              <a:t>A</a:t>
            </a:r>
            <a:r>
              <a:rPr lang="pl-PL" sz="800" dirty="0">
                <a:latin typeface="Arial" pitchFamily="34" charset="0"/>
                <a:ea typeface="Malgun Gothic" pitchFamily="34" charset="-127"/>
                <a:cs typeface="Arial" pitchFamily="34" charset="0"/>
              </a:rPr>
              <a:t> − </a:t>
            </a:r>
            <a:r>
              <a:rPr lang="pl-PL" sz="800" b="1" dirty="0" smtClean="0">
                <a:latin typeface="Arial" pitchFamily="34" charset="0"/>
                <a:ea typeface="Malgun Gothic" pitchFamily="34" charset="-127"/>
                <a:cs typeface="Arial" pitchFamily="34" charset="0"/>
              </a:rPr>
              <a:t>λ</a:t>
            </a:r>
            <a:r>
              <a:rPr lang="pl-PL" sz="1000" b="1" baseline="-25000" dirty="0" smtClean="0">
                <a:latin typeface="Arial" pitchFamily="34" charset="0"/>
                <a:ea typeface="Malgun Gothic" pitchFamily="34" charset="-127"/>
                <a:cs typeface="Arial" pitchFamily="34" charset="0"/>
              </a:rPr>
              <a:t>i</a:t>
            </a:r>
            <a:r>
              <a:rPr lang="pl-PL" sz="800" b="1" dirty="0" smtClean="0">
                <a:latin typeface="Arial" pitchFamily="34" charset="0"/>
                <a:ea typeface="Malgun Gothic" pitchFamily="34" charset="-127"/>
                <a:cs typeface="Arial" pitchFamily="34" charset="0"/>
              </a:rPr>
              <a:t>I</a:t>
            </a:r>
            <a:r>
              <a:rPr lang="pl-PL" sz="800" dirty="0">
                <a:latin typeface="Arial" pitchFamily="34" charset="0"/>
                <a:ea typeface="Malgun Gothic" pitchFamily="34" charset="-127"/>
                <a:cs typeface="Arial" pitchFamily="34" charset="0"/>
              </a:rPr>
              <a:t>) pa lastni podprostor </a:t>
            </a:r>
            <a:r>
              <a:rPr lang="pl-PL" sz="800" b="1" dirty="0">
                <a:latin typeface="Arial" pitchFamily="34" charset="0"/>
                <a:ea typeface="Malgun Gothic" pitchFamily="34" charset="-127"/>
                <a:cs typeface="Arial" pitchFamily="34" charset="0"/>
              </a:rPr>
              <a:t>A</a:t>
            </a:r>
            <a:r>
              <a:rPr lang="pl-PL" sz="800" dirty="0">
                <a:latin typeface="Arial" pitchFamily="34" charset="0"/>
                <a:ea typeface="Malgun Gothic" pitchFamily="34" charset="-127"/>
                <a:cs typeface="Arial" pitchFamily="34" charset="0"/>
              </a:rPr>
              <a:t> za </a:t>
            </a:r>
            <a:r>
              <a:rPr lang="pl-PL" sz="800" b="1" dirty="0" smtClean="0">
                <a:latin typeface="Arial" pitchFamily="34" charset="0"/>
                <a:ea typeface="Malgun Gothic" pitchFamily="34" charset="-127"/>
                <a:cs typeface="Arial" pitchFamily="34" charset="0"/>
              </a:rPr>
              <a:t>λ</a:t>
            </a:r>
            <a:r>
              <a:rPr lang="pl-PL" sz="1000" b="1" baseline="-25000" dirty="0" smtClean="0">
                <a:latin typeface="Arial" pitchFamily="34" charset="0"/>
                <a:ea typeface="Malgun Gothic" pitchFamily="34" charset="-127"/>
                <a:cs typeface="Arial" pitchFamily="34" charset="0"/>
              </a:rPr>
              <a:t>i</a:t>
            </a:r>
            <a:endParaRPr lang="pl-PL" sz="10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iz prve točke sledi da </a:t>
            </a:r>
            <a:r>
              <a:rPr lang="pl-PL" sz="800" b="1" dirty="0" smtClean="0">
                <a:latin typeface="Arial" pitchFamily="34" charset="0"/>
                <a:ea typeface="Malgun Gothic" pitchFamily="34" charset="-127"/>
                <a:cs typeface="Arial" pitchFamily="34" charset="0"/>
              </a:rPr>
              <a:t>V</a:t>
            </a:r>
            <a:r>
              <a:rPr lang="pl-PL" sz="1000" b="1" baseline="-25000" dirty="0" smtClean="0">
                <a:latin typeface="Arial" pitchFamily="34" charset="0"/>
                <a:ea typeface="Malgun Gothic" pitchFamily="34" charset="-127"/>
                <a:cs typeface="Arial" pitchFamily="34" charset="0"/>
              </a:rPr>
              <a:t>i</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vsebovan</a:t>
            </a:r>
            <a:r>
              <a:rPr lang="pl-PL" sz="800" dirty="0" smtClean="0">
                <a:latin typeface="Arial" pitchFamily="34" charset="0"/>
                <a:ea typeface="Malgun Gothic" pitchFamily="34" charset="-127"/>
                <a:cs typeface="Arial" pitchFamily="34" charset="0"/>
              </a:rPr>
              <a:t> v </a:t>
            </a:r>
            <a:r>
              <a:rPr lang="pl-PL" sz="800" b="1" dirty="0">
                <a:latin typeface="Arial" pitchFamily="34" charset="0"/>
                <a:ea typeface="Malgun Gothic" pitchFamily="34" charset="-127"/>
                <a:cs typeface="Arial" pitchFamily="34" charset="0"/>
              </a:rPr>
              <a:t>W</a:t>
            </a:r>
            <a:r>
              <a:rPr lang="pl-PL" sz="1050" b="1" baseline="-25000" dirty="0">
                <a:latin typeface="Arial" pitchFamily="34" charset="0"/>
                <a:ea typeface="Malgun Gothic" pitchFamily="34" charset="-127"/>
                <a:cs typeface="Arial" pitchFamily="34" charset="0"/>
              </a:rPr>
              <a:t>i</a:t>
            </a:r>
            <a:r>
              <a:rPr lang="pl-PL" sz="8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natanko ko </a:t>
            </a:r>
            <a:r>
              <a:rPr lang="pl-PL" sz="800" b="1" dirty="0" smtClean="0">
                <a:latin typeface="Arial" pitchFamily="34" charset="0"/>
                <a:ea typeface="Malgun Gothic" pitchFamily="34" charset="-127"/>
                <a:cs typeface="Arial" pitchFamily="34" charset="0"/>
              </a:rPr>
              <a:t>r</a:t>
            </a:r>
            <a:r>
              <a:rPr lang="pl-PL" sz="1000" b="1" baseline="-25000" dirty="0" smtClean="0">
                <a:latin typeface="Arial" pitchFamily="34" charset="0"/>
                <a:ea typeface="Malgun Gothic" pitchFamily="34" charset="-127"/>
                <a:cs typeface="Arial" pitchFamily="34" charset="0"/>
              </a:rPr>
              <a:t>i</a:t>
            </a:r>
            <a:r>
              <a:rPr lang="pl-PL" sz="800" dirty="0" smtClean="0">
                <a:latin typeface="Arial" pitchFamily="34" charset="0"/>
                <a:ea typeface="Malgun Gothic" pitchFamily="34" charset="-127"/>
                <a:cs typeface="Arial" pitchFamily="34" charset="0"/>
              </a:rPr>
              <a:t> = </a:t>
            </a:r>
            <a:r>
              <a:rPr lang="pl-PL" sz="800" b="1" dirty="0" smtClean="0">
                <a:latin typeface="Arial" pitchFamily="34" charset="0"/>
                <a:ea typeface="Malgun Gothic" pitchFamily="34" charset="-127"/>
                <a:cs typeface="Arial" pitchFamily="34" charset="0"/>
              </a:rPr>
              <a:t>1</a:t>
            </a:r>
            <a:endParaRPr lang="pl-PL"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velike</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š</a:t>
            </a:r>
            <a:r>
              <a:rPr lang="pl-PL" sz="800" dirty="0" smtClean="0">
                <a:latin typeface="Arial" pitchFamily="34" charset="0"/>
                <a:ea typeface="Malgun Gothic" pitchFamily="34" charset="-127"/>
                <a:cs typeface="Arial" pitchFamily="34" charset="0"/>
              </a:rPr>
              <a:t>katle </a:t>
            </a:r>
            <a:r>
              <a:rPr lang="pl-PL" sz="800" b="1" dirty="0" smtClean="0">
                <a:latin typeface="Arial" pitchFamily="34" charset="0"/>
                <a:ea typeface="Malgun Gothic" pitchFamily="34" charset="-127"/>
                <a:cs typeface="Arial" pitchFamily="34" charset="0"/>
              </a:rPr>
              <a:t>Ker</a:t>
            </a:r>
            <a:r>
              <a:rPr lang="pl-PL" sz="8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A</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λ</a:t>
            </a:r>
            <a:r>
              <a:rPr lang="pl-PL" sz="1000" b="1" baseline="-25000" dirty="0" smtClean="0">
                <a:latin typeface="Arial" pitchFamily="34" charset="0"/>
                <a:ea typeface="Malgun Gothic" pitchFamily="34" charset="-127"/>
                <a:cs typeface="Arial" pitchFamily="34" charset="0"/>
              </a:rPr>
              <a:t>i</a:t>
            </a:r>
            <a:r>
              <a:rPr lang="pl-PL" sz="800" b="1" dirty="0" smtClean="0">
                <a:latin typeface="Arial" pitchFamily="34" charset="0"/>
                <a:ea typeface="Malgun Gothic" pitchFamily="34" charset="-127"/>
                <a:cs typeface="Arial" pitchFamily="34" charset="0"/>
              </a:rPr>
              <a:t>I</a:t>
            </a:r>
            <a:r>
              <a:rPr lang="pl-PL" sz="800" dirty="0" smtClean="0">
                <a:latin typeface="Arial" pitchFamily="34" charset="0"/>
                <a:ea typeface="Malgun Gothic" pitchFamily="34" charset="-127"/>
                <a:cs typeface="Arial" pitchFamily="34" charset="0"/>
              </a:rPr>
              <a:t>)</a:t>
            </a:r>
            <a:r>
              <a:rPr lang="pl-PL" sz="1000" b="1" baseline="30000" dirty="0" smtClean="0">
                <a:latin typeface="Arial" pitchFamily="34" charset="0"/>
                <a:ea typeface="Malgun Gothic" pitchFamily="34" charset="-127"/>
                <a:cs typeface="Arial" pitchFamily="34" charset="0"/>
              </a:rPr>
              <a:t>ri</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so </a:t>
            </a:r>
            <a:r>
              <a:rPr lang="pl-PL" sz="800" b="1" dirty="0">
                <a:latin typeface="Arial" pitchFamily="34" charset="0"/>
                <a:ea typeface="Malgun Gothic" pitchFamily="34" charset="-127"/>
                <a:cs typeface="Arial" pitchFamily="34" charset="0"/>
              </a:rPr>
              <a:t>korenski</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podprostori</a:t>
            </a:r>
            <a:r>
              <a:rPr lang="pl-PL" sz="800" dirty="0">
                <a:latin typeface="Arial" pitchFamily="34" charset="0"/>
                <a:ea typeface="Malgun Gothic" pitchFamily="34" charset="-127"/>
                <a:cs typeface="Arial" pitchFamily="34" charset="0"/>
              </a:rPr>
              <a:t> matrike </a:t>
            </a:r>
            <a:r>
              <a:rPr lang="pl-PL" sz="800" b="1" dirty="0" smtClean="0">
                <a:latin typeface="Arial" pitchFamily="34" charset="0"/>
                <a:ea typeface="Malgun Gothic" pitchFamily="34" charset="-127"/>
                <a:cs typeface="Arial" pitchFamily="34" charset="0"/>
              </a:rPr>
              <a:t>A</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n</a:t>
            </a:r>
            <a:r>
              <a:rPr lang="pt-BR" sz="800" dirty="0" smtClean="0">
                <a:latin typeface="Arial" pitchFamily="34" charset="0"/>
                <a:ea typeface="Malgun Gothic" pitchFamily="34" charset="-127"/>
                <a:cs typeface="Arial" pitchFamily="34" charset="0"/>
              </a:rPr>
              <a:t>jihova</a:t>
            </a:r>
            <a:r>
              <a:rPr lang="sl-SI" sz="800" dirty="0" smtClean="0">
                <a:latin typeface="Arial" pitchFamily="34" charset="0"/>
                <a:ea typeface="Malgun Gothic" pitchFamily="34" charset="-127"/>
                <a:cs typeface="Arial" pitchFamily="34" charset="0"/>
              </a:rPr>
              <a:t> </a:t>
            </a:r>
            <a:r>
              <a:rPr lang="pt-BR" sz="800" b="1" dirty="0" smtClean="0">
                <a:latin typeface="Arial" pitchFamily="34" charset="0"/>
                <a:ea typeface="Malgun Gothic" pitchFamily="34" charset="-127"/>
                <a:cs typeface="Arial" pitchFamily="34" charset="0"/>
              </a:rPr>
              <a:t>vsota</a:t>
            </a:r>
            <a:r>
              <a:rPr lang="pt-BR" sz="800" dirty="0" smtClean="0">
                <a:latin typeface="Arial" pitchFamily="34" charset="0"/>
                <a:ea typeface="Malgun Gothic" pitchFamily="34" charset="-127"/>
                <a:cs typeface="Arial" pitchFamily="34" charset="0"/>
              </a:rPr>
              <a:t> </a:t>
            </a:r>
            <a:r>
              <a:rPr lang="pt-BR" sz="800" dirty="0">
                <a:latin typeface="Arial" pitchFamily="34" charset="0"/>
                <a:ea typeface="Malgun Gothic" pitchFamily="34" charset="-127"/>
                <a:cs typeface="Arial" pitchFamily="34" charset="0"/>
              </a:rPr>
              <a:t>je </a:t>
            </a:r>
            <a:r>
              <a:rPr lang="pt-BR" sz="800" b="1" dirty="0" smtClean="0">
                <a:latin typeface="Arial" pitchFamily="34" charset="0"/>
                <a:ea typeface="Malgun Gothic" pitchFamily="34" charset="-127"/>
                <a:cs typeface="Arial" pitchFamily="34" charset="0"/>
              </a:rPr>
              <a:t>C</a:t>
            </a:r>
            <a:r>
              <a:rPr lang="pt-BR" sz="1000" b="1" baseline="30000" dirty="0" smtClean="0">
                <a:latin typeface="Arial" pitchFamily="34" charset="0"/>
                <a:ea typeface="Malgun Gothic" pitchFamily="34" charset="-127"/>
                <a:cs typeface="Arial" pitchFamily="34" charset="0"/>
              </a:rPr>
              <a:t>n</a:t>
            </a:r>
            <a:endParaRPr lang="sl-SI" sz="1000" b="1" baseline="300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male</a:t>
            </a:r>
            <a:r>
              <a:rPr lang="pl-PL" sz="800" dirty="0" smtClean="0">
                <a:latin typeface="Arial" pitchFamily="34" charset="0"/>
                <a:ea typeface="Malgun Gothic" pitchFamily="34" charset="-127"/>
                <a:cs typeface="Arial" pitchFamily="34" charset="0"/>
              </a:rPr>
              <a:t> škatle </a:t>
            </a:r>
            <a:r>
              <a:rPr lang="pl-PL" sz="800" b="1" dirty="0" smtClean="0">
                <a:latin typeface="Arial" pitchFamily="34" charset="0"/>
                <a:ea typeface="Malgun Gothic" pitchFamily="34" charset="-127"/>
                <a:cs typeface="Arial" pitchFamily="34" charset="0"/>
              </a:rPr>
              <a:t>Ker</a:t>
            </a:r>
            <a:r>
              <a:rPr lang="pl-PL" sz="8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A</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λ</a:t>
            </a:r>
            <a:r>
              <a:rPr lang="pl-PL" sz="1050" b="1" baseline="-25000" dirty="0" smtClean="0">
                <a:latin typeface="Arial" pitchFamily="34" charset="0"/>
                <a:ea typeface="Malgun Gothic" pitchFamily="34" charset="-127"/>
                <a:cs typeface="Arial" pitchFamily="34" charset="0"/>
              </a:rPr>
              <a:t>i</a:t>
            </a:r>
            <a:r>
              <a:rPr lang="pl-PL" sz="800" b="1" dirty="0" smtClean="0">
                <a:latin typeface="Arial" pitchFamily="34" charset="0"/>
                <a:ea typeface="Malgun Gothic" pitchFamily="34" charset="-127"/>
                <a:cs typeface="Arial" pitchFamily="34" charset="0"/>
              </a:rPr>
              <a:t>I</a:t>
            </a:r>
            <a:r>
              <a:rPr lang="pl-PL" sz="800" dirty="0" smtClean="0">
                <a:latin typeface="Arial" pitchFamily="34" charset="0"/>
                <a:ea typeface="Malgun Gothic" pitchFamily="34" charset="-127"/>
                <a:cs typeface="Arial" pitchFamily="34" charset="0"/>
              </a:rPr>
              <a:t>) </a:t>
            </a:r>
            <a:r>
              <a:rPr lang="it-IT" sz="800" dirty="0">
                <a:latin typeface="Arial" pitchFamily="34" charset="0"/>
                <a:ea typeface="Malgun Gothic" pitchFamily="34" charset="-127"/>
                <a:cs typeface="Arial" pitchFamily="34" charset="0"/>
              </a:rPr>
              <a:t>so </a:t>
            </a:r>
            <a:r>
              <a:rPr lang="it-IT" sz="800" b="1" dirty="0">
                <a:latin typeface="Arial" pitchFamily="34" charset="0"/>
                <a:ea typeface="Malgun Gothic" pitchFamily="34" charset="-127"/>
                <a:cs typeface="Arial" pitchFamily="34" charset="0"/>
              </a:rPr>
              <a:t>lastni</a:t>
            </a:r>
            <a:r>
              <a:rPr lang="it-IT" sz="800" dirty="0">
                <a:latin typeface="Arial" pitchFamily="34" charset="0"/>
                <a:ea typeface="Malgun Gothic" pitchFamily="34" charset="-127"/>
                <a:cs typeface="Arial" pitchFamily="34" charset="0"/>
              </a:rPr>
              <a:t> </a:t>
            </a:r>
            <a:r>
              <a:rPr lang="it-IT" sz="800" b="1" dirty="0">
                <a:latin typeface="Arial" pitchFamily="34" charset="0"/>
                <a:ea typeface="Malgun Gothic" pitchFamily="34" charset="-127"/>
                <a:cs typeface="Arial" pitchFamily="34" charset="0"/>
              </a:rPr>
              <a:t>podprostori</a:t>
            </a:r>
            <a:r>
              <a:rPr lang="it-IT" sz="800" dirty="0">
                <a:latin typeface="Arial" pitchFamily="34" charset="0"/>
                <a:ea typeface="Malgun Gothic" pitchFamily="34" charset="-127"/>
                <a:cs typeface="Arial" pitchFamily="34" charset="0"/>
              </a:rPr>
              <a:t> matrike </a:t>
            </a:r>
            <a:r>
              <a:rPr lang="it-IT" sz="800" b="1" dirty="0" smtClean="0">
                <a:latin typeface="Arial" pitchFamily="34" charset="0"/>
                <a:ea typeface="Malgun Gothic" pitchFamily="34" charset="-127"/>
                <a:cs typeface="Arial" pitchFamily="34" charset="0"/>
              </a:rPr>
              <a:t>A</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b="1" dirty="0">
              <a:latin typeface="Arial" pitchFamily="34" charset="0"/>
              <a:ea typeface="Malgun Gothic" pitchFamily="34" charset="-127"/>
              <a:cs typeface="Arial" pitchFamily="34" charset="0"/>
            </a:endParaRPr>
          </a:p>
        </p:txBody>
      </p:sp>
      <p:pic>
        <p:nvPicPr>
          <p:cNvPr id="2061"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079849" y="3656856"/>
            <a:ext cx="2930549" cy="1097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1" name="PoljeZBesedilom 2"/>
          <p:cNvSpPr txBox="1"/>
          <p:nvPr/>
        </p:nvSpPr>
        <p:spPr>
          <a:xfrm>
            <a:off x="118596" y="3584848"/>
            <a:ext cx="2650300"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smtClean="0">
                <a:solidFill>
                  <a:srgbClr val="1C230F"/>
                </a:solidFill>
                <a:latin typeface="Arial" pitchFamily="34" charset="0"/>
                <a:ea typeface="Malgun Gothic" pitchFamily="34" charset="-127"/>
                <a:cs typeface="Arial" pitchFamily="34" charset="0"/>
              </a:rPr>
              <a:t>vektorski </a:t>
            </a:r>
            <a:r>
              <a:rPr lang="pl-PL" sz="800" dirty="0">
                <a:solidFill>
                  <a:srgbClr val="1C230F"/>
                </a:solidFill>
                <a:latin typeface="Arial" pitchFamily="34" charset="0"/>
                <a:ea typeface="Malgun Gothic" pitchFamily="34" charset="-127"/>
                <a:cs typeface="Arial" pitchFamily="34" charset="0"/>
              </a:rPr>
              <a:t>podprostor </a:t>
            </a:r>
            <a:r>
              <a:rPr lang="pl-PL" sz="800" b="1" dirty="0">
                <a:solidFill>
                  <a:srgbClr val="1C230F"/>
                </a:solidFill>
                <a:latin typeface="Arial" pitchFamily="34" charset="0"/>
                <a:ea typeface="Malgun Gothic" pitchFamily="34" charset="-127"/>
                <a:cs typeface="Arial" pitchFamily="34" charset="0"/>
              </a:rPr>
              <a:t>U</a:t>
            </a:r>
            <a:r>
              <a:rPr lang="pl-PL" sz="800" dirty="0">
                <a:solidFill>
                  <a:srgbClr val="1C230F"/>
                </a:solidFill>
                <a:latin typeface="Arial" pitchFamily="34" charset="0"/>
                <a:ea typeface="Malgun Gothic" pitchFamily="34" charset="-127"/>
                <a:cs typeface="Arial" pitchFamily="34" charset="0"/>
              </a:rPr>
              <a:t> v </a:t>
            </a:r>
            <a:r>
              <a:rPr lang="pl-PL" sz="800" b="1" dirty="0" smtClean="0">
                <a:solidFill>
                  <a:srgbClr val="1C230F"/>
                </a:solidFill>
                <a:latin typeface="Arial" pitchFamily="34" charset="0"/>
                <a:ea typeface="Malgun Gothic" pitchFamily="34" charset="-127"/>
                <a:cs typeface="Arial" pitchFamily="34" charset="0"/>
              </a:rPr>
              <a:t>C</a:t>
            </a:r>
            <a:r>
              <a:rPr lang="pl-PL" sz="1050" b="1" baseline="30000" dirty="0" smtClean="0">
                <a:solidFill>
                  <a:srgbClr val="1C230F"/>
                </a:solidFill>
                <a:latin typeface="Arial" pitchFamily="34" charset="0"/>
                <a:ea typeface="Malgun Gothic" pitchFamily="34" charset="-127"/>
                <a:cs typeface="Arial" pitchFamily="34" charset="0"/>
              </a:rPr>
              <a:t>n</a:t>
            </a:r>
            <a:r>
              <a:rPr lang="pl-PL" sz="800" dirty="0" smtClean="0">
                <a:solidFill>
                  <a:srgbClr val="1C230F"/>
                </a:solidFill>
                <a:latin typeface="Arial" pitchFamily="34" charset="0"/>
                <a:ea typeface="Malgun Gothic" pitchFamily="34" charset="-127"/>
                <a:cs typeface="Arial" pitchFamily="34" charset="0"/>
              </a:rPr>
              <a:t> je </a:t>
            </a:r>
            <a:r>
              <a:rPr lang="pl-PL" sz="800" b="1" dirty="0" smtClean="0">
                <a:solidFill>
                  <a:srgbClr val="1C230F"/>
                </a:solidFill>
                <a:latin typeface="Arial" pitchFamily="34" charset="0"/>
                <a:ea typeface="Malgun Gothic" pitchFamily="34" charset="-127"/>
                <a:cs typeface="Arial" pitchFamily="34" charset="0"/>
              </a:rPr>
              <a:t>invarianten</a:t>
            </a:r>
            <a:r>
              <a:rPr lang="pl-PL" sz="800" dirty="0" smtClean="0">
                <a:solidFill>
                  <a:srgbClr val="1C230F"/>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za matriko </a:t>
            </a:r>
            <a:r>
              <a:rPr lang="pl-PL" sz="800" b="1" dirty="0">
                <a:solidFill>
                  <a:srgbClr val="1C230F"/>
                </a:solidFill>
                <a:latin typeface="Arial" pitchFamily="34" charset="0"/>
                <a:ea typeface="Malgun Gothic" pitchFamily="34" charset="-127"/>
                <a:cs typeface="Arial" pitchFamily="34" charset="0"/>
              </a:rPr>
              <a:t>A</a:t>
            </a:r>
            <a:r>
              <a:rPr lang="pl-PL" sz="800" dirty="0">
                <a:solidFill>
                  <a:srgbClr val="1C230F"/>
                </a:solidFill>
                <a:latin typeface="Arial" pitchFamily="34" charset="0"/>
                <a:ea typeface="Malgun Gothic" pitchFamily="34" charset="-127"/>
                <a:cs typeface="Arial" pitchFamily="34" charset="0"/>
              </a:rPr>
              <a:t> ∈ </a:t>
            </a:r>
            <a:r>
              <a:rPr lang="pl-PL" sz="800" b="1" dirty="0" smtClean="0">
                <a:solidFill>
                  <a:srgbClr val="1C230F"/>
                </a:solidFill>
                <a:latin typeface="Arial" pitchFamily="34" charset="0"/>
                <a:ea typeface="Malgun Gothic" pitchFamily="34" charset="-127"/>
                <a:cs typeface="Arial" pitchFamily="34" charset="0"/>
              </a:rPr>
              <a:t>M</a:t>
            </a:r>
            <a:r>
              <a:rPr lang="pl-PL" sz="1000" b="1" baseline="-25000" dirty="0" smtClean="0">
                <a:solidFill>
                  <a:srgbClr val="1C230F"/>
                </a:solidFill>
                <a:latin typeface="Arial" pitchFamily="34" charset="0"/>
                <a:ea typeface="Malgun Gothic" pitchFamily="34" charset="-127"/>
                <a:cs typeface="Arial" pitchFamily="34" charset="0"/>
              </a:rPr>
              <a:t>n</a:t>
            </a:r>
            <a:r>
              <a:rPr lang="pl-PL" sz="800" dirty="0" smtClean="0">
                <a:solidFill>
                  <a:srgbClr val="1C230F"/>
                </a:solidFill>
                <a:latin typeface="Arial" pitchFamily="34" charset="0"/>
                <a:ea typeface="Malgun Gothic" pitchFamily="34" charset="-127"/>
                <a:cs typeface="Arial" pitchFamily="34" charset="0"/>
              </a:rPr>
              <a:t>(</a:t>
            </a:r>
            <a:r>
              <a:rPr lang="pl-PL" sz="800" b="1" dirty="0" smtClean="0">
                <a:solidFill>
                  <a:srgbClr val="1C230F"/>
                </a:solidFill>
                <a:latin typeface="Arial" pitchFamily="34" charset="0"/>
                <a:ea typeface="Malgun Gothic" pitchFamily="34" charset="-127"/>
                <a:cs typeface="Arial" pitchFamily="34" charset="0"/>
              </a:rPr>
              <a:t>C</a:t>
            </a:r>
            <a:r>
              <a:rPr lang="pl-PL" sz="800" dirty="0" smtClean="0">
                <a:solidFill>
                  <a:srgbClr val="1C230F"/>
                </a:solidFill>
                <a:latin typeface="Arial" pitchFamily="34" charset="0"/>
                <a:ea typeface="Malgun Gothic" pitchFamily="34" charset="-127"/>
                <a:cs typeface="Arial" pitchFamily="34" charset="0"/>
              </a:rPr>
              <a:t>) če za vsak </a:t>
            </a:r>
            <a:r>
              <a:rPr lang="pl-PL" sz="800" b="1" dirty="0">
                <a:solidFill>
                  <a:srgbClr val="1C230F"/>
                </a:solidFill>
                <a:latin typeface="Arial" pitchFamily="34" charset="0"/>
                <a:ea typeface="Malgun Gothic" pitchFamily="34" charset="-127"/>
                <a:cs typeface="Arial" pitchFamily="34" charset="0"/>
              </a:rPr>
              <a:t>u</a:t>
            </a:r>
            <a:r>
              <a:rPr lang="pl-PL" sz="800" dirty="0">
                <a:solidFill>
                  <a:srgbClr val="1C230F"/>
                </a:solidFill>
                <a:latin typeface="Arial" pitchFamily="34" charset="0"/>
                <a:ea typeface="Malgun Gothic" pitchFamily="34" charset="-127"/>
                <a:cs typeface="Arial" pitchFamily="34" charset="0"/>
              </a:rPr>
              <a:t> ∈ </a:t>
            </a:r>
            <a:r>
              <a:rPr lang="pl-PL" sz="800" b="1" dirty="0">
                <a:solidFill>
                  <a:srgbClr val="1C230F"/>
                </a:solidFill>
                <a:latin typeface="Arial" pitchFamily="34" charset="0"/>
                <a:ea typeface="Malgun Gothic" pitchFamily="34" charset="-127"/>
                <a:cs typeface="Arial" pitchFamily="34" charset="0"/>
              </a:rPr>
              <a:t>U</a:t>
            </a:r>
            <a:r>
              <a:rPr lang="pl-PL" sz="800" dirty="0">
                <a:solidFill>
                  <a:srgbClr val="1C230F"/>
                </a:solidFill>
                <a:latin typeface="Arial" pitchFamily="34" charset="0"/>
                <a:ea typeface="Malgun Gothic" pitchFamily="34" charset="-127"/>
                <a:cs typeface="Arial" pitchFamily="34" charset="0"/>
              </a:rPr>
              <a:t> velja </a:t>
            </a:r>
            <a:r>
              <a:rPr lang="pl-PL" sz="800" b="1" dirty="0">
                <a:solidFill>
                  <a:srgbClr val="1C230F"/>
                </a:solidFill>
                <a:latin typeface="Arial" pitchFamily="34" charset="0"/>
                <a:ea typeface="Malgun Gothic" pitchFamily="34" charset="-127"/>
                <a:cs typeface="Arial" pitchFamily="34" charset="0"/>
              </a:rPr>
              <a:t>Au</a:t>
            </a:r>
            <a:r>
              <a:rPr lang="pl-PL" sz="800" dirty="0">
                <a:solidFill>
                  <a:srgbClr val="1C230F"/>
                </a:solidFill>
                <a:latin typeface="Arial" pitchFamily="34" charset="0"/>
                <a:ea typeface="Malgun Gothic" pitchFamily="34" charset="-127"/>
                <a:cs typeface="Arial" pitchFamily="34" charset="0"/>
              </a:rPr>
              <a:t> ∈ </a:t>
            </a:r>
            <a:r>
              <a:rPr lang="pl-PL" sz="800" b="1" dirty="0">
                <a:solidFill>
                  <a:srgbClr val="1C230F"/>
                </a:solidFill>
                <a:latin typeface="Arial" pitchFamily="34" charset="0"/>
                <a:ea typeface="Malgun Gothic" pitchFamily="34" charset="-127"/>
                <a:cs typeface="Arial" pitchFamily="34" charset="0"/>
              </a:rPr>
              <a:t>U</a:t>
            </a:r>
            <a:endParaRPr lang="pl-PL" sz="1000" b="1" baseline="-25000" dirty="0">
              <a:solidFill>
                <a:srgbClr val="1C230F"/>
              </a:solidFill>
              <a:latin typeface="Arial" pitchFamily="34" charset="0"/>
              <a:ea typeface="Malgun Gothic" pitchFamily="34" charset="-127"/>
              <a:cs typeface="Arial" pitchFamily="34" charset="0"/>
            </a:endParaRPr>
          </a:p>
        </p:txBody>
      </p:sp>
      <p:grpSp>
        <p:nvGrpSpPr>
          <p:cNvPr id="9" name="Group 8"/>
          <p:cNvGrpSpPr/>
          <p:nvPr/>
        </p:nvGrpSpPr>
        <p:grpSpPr>
          <a:xfrm>
            <a:off x="188640" y="4016896"/>
            <a:ext cx="2580256" cy="646331"/>
            <a:chOff x="188640" y="4016896"/>
            <a:chExt cx="2580256" cy="646331"/>
          </a:xfrm>
        </p:grpSpPr>
        <p:sp>
          <p:nvSpPr>
            <p:cNvPr id="42" name="PoljeZBesedilom 2"/>
            <p:cNvSpPr txBox="1"/>
            <p:nvPr/>
          </p:nvSpPr>
          <p:spPr>
            <a:xfrm>
              <a:off x="188640" y="4016896"/>
              <a:ext cx="2580256"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2062"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35522" y="4205787"/>
              <a:ext cx="2483008" cy="4001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5" name="PoljeZBesedilom 2"/>
          <p:cNvSpPr txBox="1"/>
          <p:nvPr/>
        </p:nvSpPr>
        <p:spPr>
          <a:xfrm>
            <a:off x="118288" y="4754718"/>
            <a:ext cx="2650300"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solidFill>
                  <a:srgbClr val="1C230F"/>
                </a:solidFill>
                <a:latin typeface="Arial" pitchFamily="34" charset="0"/>
                <a:ea typeface="Malgun Gothic" pitchFamily="34" charset="-127"/>
                <a:cs typeface="Arial" pitchFamily="34" charset="0"/>
              </a:rPr>
              <a:t>vsak </a:t>
            </a:r>
            <a:r>
              <a:rPr lang="sl-SI" sz="800" b="1" dirty="0">
                <a:solidFill>
                  <a:srgbClr val="1C230F"/>
                </a:solidFill>
                <a:latin typeface="Arial" pitchFamily="34" charset="0"/>
                <a:ea typeface="Malgun Gothic" pitchFamily="34" charset="-127"/>
                <a:cs typeface="Arial" pitchFamily="34" charset="0"/>
              </a:rPr>
              <a:t>netrivialen</a:t>
            </a:r>
            <a:r>
              <a:rPr lang="sl-SI" sz="800" dirty="0">
                <a:solidFill>
                  <a:srgbClr val="1C230F"/>
                </a:solidFill>
                <a:latin typeface="Arial" pitchFamily="34" charset="0"/>
                <a:ea typeface="Malgun Gothic" pitchFamily="34" charset="-127"/>
                <a:cs typeface="Arial" pitchFamily="34" charset="0"/>
              </a:rPr>
              <a:t> </a:t>
            </a:r>
            <a:r>
              <a:rPr lang="sl-SI" sz="800" b="1" dirty="0">
                <a:solidFill>
                  <a:srgbClr val="1C230F"/>
                </a:solidFill>
                <a:latin typeface="Arial" pitchFamily="34" charset="0"/>
                <a:ea typeface="Malgun Gothic" pitchFamily="34" charset="-127"/>
                <a:cs typeface="Arial" pitchFamily="34" charset="0"/>
              </a:rPr>
              <a:t>invarianten</a:t>
            </a:r>
            <a:r>
              <a:rPr lang="sl-SI" sz="800" dirty="0">
                <a:solidFill>
                  <a:srgbClr val="1C230F"/>
                </a:solidFill>
                <a:latin typeface="Arial" pitchFamily="34" charset="0"/>
                <a:ea typeface="Malgun Gothic" pitchFamily="34" charset="-127"/>
                <a:cs typeface="Arial" pitchFamily="34" charset="0"/>
              </a:rPr>
              <a:t> </a:t>
            </a:r>
            <a:r>
              <a:rPr lang="sl-SI" sz="800" b="1" dirty="0">
                <a:solidFill>
                  <a:srgbClr val="1C230F"/>
                </a:solidFill>
                <a:latin typeface="Arial" pitchFamily="34" charset="0"/>
                <a:ea typeface="Malgun Gothic" pitchFamily="34" charset="-127"/>
                <a:cs typeface="Arial" pitchFamily="34" charset="0"/>
              </a:rPr>
              <a:t>podprostor</a:t>
            </a:r>
            <a:r>
              <a:rPr lang="sl-SI" sz="800" dirty="0">
                <a:solidFill>
                  <a:srgbClr val="1C230F"/>
                </a:solidFill>
                <a:latin typeface="Arial" pitchFamily="34" charset="0"/>
                <a:ea typeface="Malgun Gothic" pitchFamily="34" charset="-127"/>
                <a:cs typeface="Arial" pitchFamily="34" charset="0"/>
              </a:rPr>
              <a:t> za matriko </a:t>
            </a:r>
            <a:r>
              <a:rPr lang="sl-SI" sz="800" b="1" dirty="0">
                <a:solidFill>
                  <a:srgbClr val="1C230F"/>
                </a:solidFill>
                <a:latin typeface="Arial" pitchFamily="34" charset="0"/>
                <a:ea typeface="Malgun Gothic" pitchFamily="34" charset="-127"/>
                <a:cs typeface="Arial" pitchFamily="34" charset="0"/>
              </a:rPr>
              <a:t>A</a:t>
            </a:r>
            <a:r>
              <a:rPr lang="sl-SI" sz="800" dirty="0">
                <a:solidFill>
                  <a:srgbClr val="1C230F"/>
                </a:solidFill>
                <a:latin typeface="Arial" pitchFamily="34" charset="0"/>
                <a:ea typeface="Malgun Gothic" pitchFamily="34" charset="-127"/>
                <a:cs typeface="Arial" pitchFamily="34" charset="0"/>
              </a:rPr>
              <a:t> vsebuje vsaj en </a:t>
            </a:r>
            <a:r>
              <a:rPr lang="sl-SI" sz="800" b="1" dirty="0" smtClean="0">
                <a:solidFill>
                  <a:srgbClr val="1C230F"/>
                </a:solidFill>
                <a:latin typeface="Arial" pitchFamily="34" charset="0"/>
                <a:ea typeface="Malgun Gothic" pitchFamily="34" charset="-127"/>
                <a:cs typeface="Arial" pitchFamily="34" charset="0"/>
              </a:rPr>
              <a:t>lastni</a:t>
            </a:r>
            <a:r>
              <a:rPr lang="sl-SI" sz="800" dirty="0" smtClean="0">
                <a:solidFill>
                  <a:srgbClr val="1C230F"/>
                </a:solidFill>
                <a:latin typeface="Arial" pitchFamily="34" charset="0"/>
                <a:ea typeface="Malgun Gothic" pitchFamily="34" charset="-127"/>
                <a:cs typeface="Arial" pitchFamily="34" charset="0"/>
              </a:rPr>
              <a:t> </a:t>
            </a:r>
            <a:r>
              <a:rPr lang="sl-SI" sz="800" b="1" dirty="0" smtClean="0">
                <a:solidFill>
                  <a:srgbClr val="1C230F"/>
                </a:solidFill>
                <a:latin typeface="Arial" pitchFamily="34" charset="0"/>
                <a:ea typeface="Malgun Gothic" pitchFamily="34" charset="-127"/>
                <a:cs typeface="Arial" pitchFamily="34" charset="0"/>
              </a:rPr>
              <a:t>vektor </a:t>
            </a:r>
            <a:r>
              <a:rPr lang="sl-SI" sz="800" dirty="0" smtClean="0">
                <a:solidFill>
                  <a:srgbClr val="1C230F"/>
                </a:solidFill>
                <a:latin typeface="Arial" pitchFamily="34" charset="0"/>
                <a:ea typeface="Malgun Gothic" pitchFamily="34" charset="-127"/>
                <a:cs typeface="Arial" pitchFamily="34" charset="0"/>
              </a:rPr>
              <a:t>matrike </a:t>
            </a:r>
            <a:r>
              <a:rPr lang="sl-SI" sz="800" b="1" dirty="0">
                <a:solidFill>
                  <a:srgbClr val="1C230F"/>
                </a:solidFill>
                <a:latin typeface="Arial" pitchFamily="34" charset="0"/>
                <a:ea typeface="Malgun Gothic" pitchFamily="34" charset="-127"/>
                <a:cs typeface="Arial" pitchFamily="34" charset="0"/>
              </a:rPr>
              <a:t>A </a:t>
            </a:r>
            <a:endParaRPr lang="pl-PL" sz="1000" b="1" baseline="-25000" dirty="0">
              <a:solidFill>
                <a:srgbClr val="1C230F"/>
              </a:solidFill>
              <a:latin typeface="Arial" pitchFamily="34" charset="0"/>
              <a:ea typeface="Malgun Gothic" pitchFamily="34" charset="-127"/>
              <a:cs typeface="Arial" pitchFamily="34" charset="0"/>
            </a:endParaRPr>
          </a:p>
        </p:txBody>
      </p:sp>
      <p:sp>
        <p:nvSpPr>
          <p:cNvPr id="47" name="PoljeZBesedilom 2"/>
          <p:cNvSpPr txBox="1"/>
          <p:nvPr/>
        </p:nvSpPr>
        <p:spPr>
          <a:xfrm>
            <a:off x="182482" y="5241032"/>
            <a:ext cx="2656458" cy="1077218"/>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2063"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46720" y="5416048"/>
            <a:ext cx="2534140" cy="834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 name="PoljeZBesedilom 2"/>
          <p:cNvSpPr txBox="1"/>
          <p:nvPr/>
        </p:nvSpPr>
        <p:spPr>
          <a:xfrm>
            <a:off x="182482" y="6393160"/>
            <a:ext cx="2238406"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b="1" dirty="0" smtClean="0">
                <a:solidFill>
                  <a:srgbClr val="1C230F"/>
                </a:solidFill>
                <a:latin typeface="Arial" pitchFamily="34" charset="0"/>
                <a:ea typeface="Malgun Gothic" pitchFamily="34" charset="-127"/>
                <a:cs typeface="Arial" pitchFamily="34" charset="0"/>
              </a:rPr>
              <a:t>presek</a:t>
            </a:r>
            <a:r>
              <a:rPr lang="sl-SI" sz="800" dirty="0" smtClean="0">
                <a:solidFill>
                  <a:srgbClr val="1C230F"/>
                </a:solidFill>
                <a:latin typeface="Arial" pitchFamily="34" charset="0"/>
                <a:ea typeface="Malgun Gothic" pitchFamily="34" charset="-127"/>
                <a:cs typeface="Arial" pitchFamily="34" charset="0"/>
              </a:rPr>
              <a:t> </a:t>
            </a:r>
            <a:r>
              <a:rPr lang="sl-SI" sz="800" dirty="0">
                <a:solidFill>
                  <a:srgbClr val="1C230F"/>
                </a:solidFill>
                <a:latin typeface="Arial" pitchFamily="34" charset="0"/>
                <a:ea typeface="Malgun Gothic" pitchFamily="34" charset="-127"/>
                <a:cs typeface="Arial" pitchFamily="34" charset="0"/>
              </a:rPr>
              <a:t>dveh </a:t>
            </a:r>
            <a:r>
              <a:rPr lang="sl-SI" sz="800" b="1" dirty="0" smtClean="0">
                <a:solidFill>
                  <a:srgbClr val="1C230F"/>
                </a:solidFill>
                <a:latin typeface="Arial" pitchFamily="34" charset="0"/>
                <a:ea typeface="Malgun Gothic" pitchFamily="34" charset="-127"/>
                <a:cs typeface="Arial" pitchFamily="34" charset="0"/>
              </a:rPr>
              <a:t>razli</a:t>
            </a:r>
            <a:r>
              <a:rPr lang="sl-SI" sz="800" b="1" dirty="0">
                <a:solidFill>
                  <a:srgbClr val="1C230F"/>
                </a:solidFill>
                <a:latin typeface="Arial" pitchFamily="34" charset="0"/>
                <a:ea typeface="Malgun Gothic" pitchFamily="34" charset="-127"/>
                <a:cs typeface="Arial" pitchFamily="34" charset="0"/>
              </a:rPr>
              <a:t>č</a:t>
            </a:r>
            <a:r>
              <a:rPr lang="sl-SI" sz="800" b="1" dirty="0" smtClean="0">
                <a:solidFill>
                  <a:srgbClr val="1C230F"/>
                </a:solidFill>
                <a:latin typeface="Arial" pitchFamily="34" charset="0"/>
                <a:ea typeface="Malgun Gothic" pitchFamily="34" charset="-127"/>
                <a:cs typeface="Arial" pitchFamily="34" charset="0"/>
              </a:rPr>
              <a:t>nih</a:t>
            </a:r>
            <a:r>
              <a:rPr lang="sl-SI" sz="800" dirty="0" smtClean="0">
                <a:solidFill>
                  <a:srgbClr val="1C230F"/>
                </a:solidFill>
                <a:latin typeface="Arial" pitchFamily="34" charset="0"/>
                <a:ea typeface="Malgun Gothic" pitchFamily="34" charset="-127"/>
                <a:cs typeface="Arial" pitchFamily="34" charset="0"/>
              </a:rPr>
              <a:t> </a:t>
            </a:r>
            <a:r>
              <a:rPr lang="sl-SI" sz="800" b="1" dirty="0" smtClean="0">
                <a:solidFill>
                  <a:srgbClr val="1C230F"/>
                </a:solidFill>
                <a:latin typeface="Arial" pitchFamily="34" charset="0"/>
                <a:ea typeface="Malgun Gothic" pitchFamily="34" charset="-127"/>
                <a:cs typeface="Arial" pitchFamily="34" charset="0"/>
              </a:rPr>
              <a:t>korenskih</a:t>
            </a:r>
            <a:r>
              <a:rPr lang="sl-SI" sz="800" dirty="0" smtClean="0">
                <a:solidFill>
                  <a:srgbClr val="1C230F"/>
                </a:solidFill>
                <a:latin typeface="Arial" pitchFamily="34" charset="0"/>
                <a:ea typeface="Malgun Gothic" pitchFamily="34" charset="-127"/>
                <a:cs typeface="Arial" pitchFamily="34" charset="0"/>
              </a:rPr>
              <a:t> </a:t>
            </a:r>
            <a:r>
              <a:rPr lang="sl-SI" sz="800" b="1" dirty="0" smtClean="0">
                <a:solidFill>
                  <a:srgbClr val="1C230F"/>
                </a:solidFill>
                <a:latin typeface="Arial" pitchFamily="34" charset="0"/>
                <a:ea typeface="Malgun Gothic" pitchFamily="34" charset="-127"/>
                <a:cs typeface="Arial" pitchFamily="34" charset="0"/>
              </a:rPr>
              <a:t>podprostorov</a:t>
            </a:r>
            <a:r>
              <a:rPr lang="sl-SI" sz="800" dirty="0" smtClean="0">
                <a:solidFill>
                  <a:srgbClr val="1C230F"/>
                </a:solidFill>
                <a:latin typeface="Arial" pitchFamily="34" charset="0"/>
                <a:ea typeface="Malgun Gothic" pitchFamily="34" charset="-127"/>
                <a:cs typeface="Arial" pitchFamily="34" charset="0"/>
              </a:rPr>
              <a:t> </a:t>
            </a:r>
            <a:r>
              <a:rPr lang="sl-SI" sz="800" dirty="0">
                <a:solidFill>
                  <a:srgbClr val="1C230F"/>
                </a:solidFill>
                <a:latin typeface="Arial" pitchFamily="34" charset="0"/>
                <a:ea typeface="Malgun Gothic" pitchFamily="34" charset="-127"/>
                <a:cs typeface="Arial" pitchFamily="34" charset="0"/>
              </a:rPr>
              <a:t>matrike </a:t>
            </a:r>
            <a:r>
              <a:rPr lang="sl-SI" sz="800" b="1" dirty="0">
                <a:solidFill>
                  <a:srgbClr val="1C230F"/>
                </a:solidFill>
                <a:latin typeface="Arial" pitchFamily="34" charset="0"/>
                <a:ea typeface="Malgun Gothic" pitchFamily="34" charset="-127"/>
                <a:cs typeface="Arial" pitchFamily="34" charset="0"/>
              </a:rPr>
              <a:t>A</a:t>
            </a:r>
            <a:r>
              <a:rPr lang="sl-SI" sz="800" dirty="0">
                <a:solidFill>
                  <a:srgbClr val="1C230F"/>
                </a:solidFill>
                <a:latin typeface="Arial" pitchFamily="34" charset="0"/>
                <a:ea typeface="Malgun Gothic" pitchFamily="34" charset="-127"/>
                <a:cs typeface="Arial" pitchFamily="34" charset="0"/>
              </a:rPr>
              <a:t> je </a:t>
            </a:r>
            <a:r>
              <a:rPr lang="sl-SI" sz="800" b="1" dirty="0">
                <a:solidFill>
                  <a:srgbClr val="1C230F"/>
                </a:solidFill>
                <a:latin typeface="Arial" pitchFamily="34" charset="0"/>
                <a:ea typeface="Malgun Gothic" pitchFamily="34" charset="-127"/>
                <a:cs typeface="Arial" pitchFamily="34" charset="0"/>
              </a:rPr>
              <a:t>trivialen </a:t>
            </a:r>
            <a:endParaRPr lang="pl-PL" sz="1000" b="1" baseline="-25000" dirty="0">
              <a:solidFill>
                <a:srgbClr val="1C230F"/>
              </a:solidFill>
              <a:latin typeface="Arial" pitchFamily="34" charset="0"/>
              <a:ea typeface="Malgun Gothic" pitchFamily="34" charset="-127"/>
              <a:cs typeface="Arial" pitchFamily="34" charset="0"/>
            </a:endParaRPr>
          </a:p>
        </p:txBody>
      </p:sp>
      <p:grpSp>
        <p:nvGrpSpPr>
          <p:cNvPr id="18" name="Group 17"/>
          <p:cNvGrpSpPr/>
          <p:nvPr/>
        </p:nvGrpSpPr>
        <p:grpSpPr>
          <a:xfrm>
            <a:off x="182482" y="6853027"/>
            <a:ext cx="2778962" cy="1077218"/>
            <a:chOff x="2955792" y="5485219"/>
            <a:chExt cx="2778962" cy="1077218"/>
          </a:xfrm>
        </p:grpSpPr>
        <p:sp>
          <p:nvSpPr>
            <p:cNvPr id="51" name="PoljeZBesedilom 2"/>
            <p:cNvSpPr txBox="1"/>
            <p:nvPr/>
          </p:nvSpPr>
          <p:spPr>
            <a:xfrm>
              <a:off x="2955792" y="5485219"/>
              <a:ext cx="2778962" cy="1077218"/>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2064"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020262" y="5673080"/>
              <a:ext cx="2654905" cy="8374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4" name="PoljeZBesedilom 2"/>
          <p:cNvSpPr txBox="1"/>
          <p:nvPr/>
        </p:nvSpPr>
        <p:spPr>
          <a:xfrm>
            <a:off x="2959231" y="5455218"/>
            <a:ext cx="2577002"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č</a:t>
            </a:r>
            <a:r>
              <a:rPr lang="pl-PL" sz="800" dirty="0" smtClean="0">
                <a:solidFill>
                  <a:srgbClr val="1C230F"/>
                </a:solidFill>
                <a:latin typeface="Arial" pitchFamily="34" charset="0"/>
                <a:ea typeface="Malgun Gothic" pitchFamily="34" charset="-127"/>
                <a:cs typeface="Arial" pitchFamily="34" charset="0"/>
              </a:rPr>
              <a:t>e vektorji </a:t>
            </a:r>
            <a:r>
              <a:rPr lang="pl-PL" sz="800" b="1" dirty="0">
                <a:solidFill>
                  <a:srgbClr val="1C230F"/>
                </a:solidFill>
                <a:latin typeface="Arial" pitchFamily="34" charset="0"/>
                <a:ea typeface="Malgun Gothic" pitchFamily="34" charset="-127"/>
                <a:cs typeface="Arial" pitchFamily="34" charset="0"/>
              </a:rPr>
              <a:t>w</a:t>
            </a:r>
            <a:r>
              <a:rPr lang="pl-PL" sz="1050" b="1" baseline="-25000" dirty="0">
                <a:solidFill>
                  <a:srgbClr val="1C230F"/>
                </a:solidFill>
                <a:latin typeface="Arial" pitchFamily="34" charset="0"/>
                <a:ea typeface="Malgun Gothic" pitchFamily="34" charset="-127"/>
                <a:cs typeface="Arial" pitchFamily="34" charset="0"/>
              </a:rPr>
              <a:t>1</a:t>
            </a:r>
            <a:r>
              <a:rPr lang="pl-PL" sz="800" dirty="0">
                <a:solidFill>
                  <a:srgbClr val="1C230F"/>
                </a:solidFill>
                <a:latin typeface="Arial" pitchFamily="34" charset="0"/>
                <a:ea typeface="Malgun Gothic" pitchFamily="34" charset="-127"/>
                <a:cs typeface="Arial" pitchFamily="34" charset="0"/>
              </a:rPr>
              <a:t> ∈ </a:t>
            </a:r>
            <a:r>
              <a:rPr lang="pl-PL" sz="800" b="1" dirty="0">
                <a:solidFill>
                  <a:srgbClr val="1C230F"/>
                </a:solidFill>
                <a:latin typeface="Arial" pitchFamily="34" charset="0"/>
                <a:ea typeface="Malgun Gothic" pitchFamily="34" charset="-127"/>
                <a:cs typeface="Arial" pitchFamily="34" charset="0"/>
              </a:rPr>
              <a:t>W</a:t>
            </a:r>
            <a:r>
              <a:rPr lang="pl-PL" sz="1050" b="1" baseline="-25000" dirty="0">
                <a:solidFill>
                  <a:srgbClr val="1C230F"/>
                </a:solidFill>
                <a:latin typeface="Arial" pitchFamily="34" charset="0"/>
                <a:ea typeface="Malgun Gothic" pitchFamily="34" charset="-127"/>
                <a:cs typeface="Arial" pitchFamily="34" charset="0"/>
              </a:rPr>
              <a:t>1</a:t>
            </a:r>
            <a:r>
              <a:rPr lang="pl-PL" sz="800" dirty="0" smtClean="0">
                <a:solidFill>
                  <a:srgbClr val="1C230F"/>
                </a:solidFill>
                <a:latin typeface="Arial" pitchFamily="34" charset="0"/>
                <a:ea typeface="Malgun Gothic" pitchFamily="34" charset="-127"/>
                <a:cs typeface="Arial" pitchFamily="34" charset="0"/>
              </a:rPr>
              <a:t>,...,</a:t>
            </a:r>
            <a:r>
              <a:rPr lang="pl-PL" sz="800" b="1" dirty="0">
                <a:solidFill>
                  <a:srgbClr val="1C230F"/>
                </a:solidFill>
                <a:latin typeface="Arial" pitchFamily="34" charset="0"/>
                <a:ea typeface="Malgun Gothic" pitchFamily="34" charset="-127"/>
                <a:cs typeface="Arial" pitchFamily="34" charset="0"/>
              </a:rPr>
              <a:t>w</a:t>
            </a:r>
            <a:r>
              <a:rPr lang="pl-PL" sz="1050" b="1" baseline="-25000" dirty="0">
                <a:solidFill>
                  <a:srgbClr val="1C230F"/>
                </a:solidFill>
                <a:latin typeface="Arial" pitchFamily="34" charset="0"/>
                <a:ea typeface="Malgun Gothic" pitchFamily="34" charset="-127"/>
                <a:cs typeface="Arial" pitchFamily="34" charset="0"/>
              </a:rPr>
              <a:t>k</a:t>
            </a:r>
            <a:r>
              <a:rPr lang="pl-PL" sz="800" dirty="0">
                <a:solidFill>
                  <a:srgbClr val="1C230F"/>
                </a:solidFill>
                <a:latin typeface="Arial" pitchFamily="34" charset="0"/>
                <a:ea typeface="Malgun Gothic" pitchFamily="34" charset="-127"/>
                <a:cs typeface="Arial" pitchFamily="34" charset="0"/>
              </a:rPr>
              <a:t> ∈ </a:t>
            </a:r>
            <a:r>
              <a:rPr lang="pl-PL" sz="800" b="1" dirty="0">
                <a:solidFill>
                  <a:srgbClr val="1C230F"/>
                </a:solidFill>
                <a:latin typeface="Arial" pitchFamily="34" charset="0"/>
                <a:ea typeface="Malgun Gothic" pitchFamily="34" charset="-127"/>
                <a:cs typeface="Arial" pitchFamily="34" charset="0"/>
              </a:rPr>
              <a:t>W</a:t>
            </a:r>
            <a:r>
              <a:rPr lang="pl-PL" sz="1050" b="1" baseline="-25000" dirty="0">
                <a:solidFill>
                  <a:srgbClr val="1C230F"/>
                </a:solidFill>
                <a:latin typeface="Arial" pitchFamily="34" charset="0"/>
                <a:ea typeface="Malgun Gothic" pitchFamily="34" charset="-127"/>
                <a:cs typeface="Arial" pitchFamily="34" charset="0"/>
              </a:rPr>
              <a:t>k</a:t>
            </a:r>
            <a:r>
              <a:rPr lang="pl-PL" sz="800" dirty="0">
                <a:solidFill>
                  <a:srgbClr val="1C230F"/>
                </a:solidFill>
                <a:latin typeface="Arial" pitchFamily="34" charset="0"/>
                <a:ea typeface="Malgun Gothic" pitchFamily="34" charset="-127"/>
                <a:cs typeface="Arial" pitchFamily="34" charset="0"/>
              </a:rPr>
              <a:t> </a:t>
            </a:r>
            <a:r>
              <a:rPr lang="pl-PL" sz="800" dirty="0" smtClean="0">
                <a:solidFill>
                  <a:srgbClr val="1C230F"/>
                </a:solidFill>
                <a:latin typeface="Arial" pitchFamily="34" charset="0"/>
                <a:ea typeface="Malgun Gothic" pitchFamily="34" charset="-127"/>
                <a:cs typeface="Arial" pitchFamily="34" charset="0"/>
              </a:rPr>
              <a:t>zadoščajo </a:t>
            </a:r>
            <a:r>
              <a:rPr lang="pl-PL" sz="800" b="1" dirty="0">
                <a:solidFill>
                  <a:srgbClr val="1C230F"/>
                </a:solidFill>
                <a:latin typeface="Arial" pitchFamily="34" charset="0"/>
                <a:ea typeface="Malgun Gothic" pitchFamily="34" charset="-127"/>
                <a:cs typeface="Arial" pitchFamily="34" charset="0"/>
              </a:rPr>
              <a:t>w</a:t>
            </a:r>
            <a:r>
              <a:rPr lang="pl-PL" sz="1050" b="1" baseline="-25000" dirty="0">
                <a:solidFill>
                  <a:srgbClr val="1C230F"/>
                </a:solidFill>
                <a:latin typeface="Arial" pitchFamily="34" charset="0"/>
                <a:ea typeface="Malgun Gothic" pitchFamily="34" charset="-127"/>
                <a:cs typeface="Arial" pitchFamily="34" charset="0"/>
              </a:rPr>
              <a:t>1</a:t>
            </a:r>
            <a:r>
              <a:rPr lang="pl-PL" sz="800" dirty="0">
                <a:solidFill>
                  <a:srgbClr val="1C230F"/>
                </a:solidFill>
                <a:latin typeface="Arial" pitchFamily="34" charset="0"/>
                <a:ea typeface="Malgun Gothic" pitchFamily="34" charset="-127"/>
                <a:cs typeface="Arial" pitchFamily="34" charset="0"/>
              </a:rPr>
              <a:t> + </a:t>
            </a:r>
            <a:r>
              <a:rPr lang="pl-PL" sz="800" dirty="0" smtClean="0">
                <a:solidFill>
                  <a:srgbClr val="1C230F"/>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 </a:t>
            </a:r>
            <a:r>
              <a:rPr lang="pl-PL" sz="800" b="1" dirty="0">
                <a:solidFill>
                  <a:srgbClr val="1C230F"/>
                </a:solidFill>
                <a:latin typeface="Arial" pitchFamily="34" charset="0"/>
                <a:ea typeface="Malgun Gothic" pitchFamily="34" charset="-127"/>
                <a:cs typeface="Arial" pitchFamily="34" charset="0"/>
              </a:rPr>
              <a:t>w</a:t>
            </a:r>
            <a:r>
              <a:rPr lang="pl-PL" sz="1050" b="1" baseline="-25000" dirty="0">
                <a:solidFill>
                  <a:srgbClr val="1C230F"/>
                </a:solidFill>
                <a:latin typeface="Arial" pitchFamily="34" charset="0"/>
                <a:ea typeface="Malgun Gothic" pitchFamily="34" charset="-127"/>
                <a:cs typeface="Arial" pitchFamily="34" charset="0"/>
              </a:rPr>
              <a:t>k</a:t>
            </a:r>
            <a:r>
              <a:rPr lang="pl-PL" sz="800" dirty="0">
                <a:solidFill>
                  <a:srgbClr val="1C230F"/>
                </a:solidFill>
                <a:latin typeface="Arial" pitchFamily="34" charset="0"/>
                <a:ea typeface="Malgun Gothic" pitchFamily="34" charset="-127"/>
                <a:cs typeface="Arial" pitchFamily="34" charset="0"/>
              </a:rPr>
              <a:t> = </a:t>
            </a:r>
            <a:r>
              <a:rPr lang="pl-PL" sz="800" b="1" dirty="0" smtClean="0">
                <a:solidFill>
                  <a:srgbClr val="1C230F"/>
                </a:solidFill>
                <a:latin typeface="Arial" pitchFamily="34" charset="0"/>
                <a:ea typeface="Malgun Gothic" pitchFamily="34" charset="-127"/>
                <a:cs typeface="Arial" pitchFamily="34" charset="0"/>
              </a:rPr>
              <a:t>0</a:t>
            </a:r>
            <a:r>
              <a:rPr lang="pl-PL" sz="800" dirty="0" smtClean="0">
                <a:solidFill>
                  <a:srgbClr val="1C230F"/>
                </a:solidFill>
                <a:latin typeface="Arial" pitchFamily="34" charset="0"/>
                <a:ea typeface="Malgun Gothic" pitchFamily="34" charset="-127"/>
                <a:cs typeface="Arial" pitchFamily="34" charset="0"/>
              </a:rPr>
              <a:t> velja </a:t>
            </a:r>
            <a:r>
              <a:rPr lang="pl-PL" sz="800" b="1" dirty="0">
                <a:solidFill>
                  <a:srgbClr val="1C230F"/>
                </a:solidFill>
                <a:latin typeface="Arial" pitchFamily="34" charset="0"/>
                <a:ea typeface="Malgun Gothic" pitchFamily="34" charset="-127"/>
                <a:cs typeface="Arial" pitchFamily="34" charset="0"/>
              </a:rPr>
              <a:t>w</a:t>
            </a:r>
            <a:r>
              <a:rPr lang="pl-PL" sz="1050" b="1" baseline="-25000" dirty="0">
                <a:solidFill>
                  <a:srgbClr val="1C230F"/>
                </a:solidFill>
                <a:latin typeface="Arial" pitchFamily="34" charset="0"/>
                <a:ea typeface="Malgun Gothic" pitchFamily="34" charset="-127"/>
                <a:cs typeface="Arial" pitchFamily="34" charset="0"/>
              </a:rPr>
              <a:t>1</a:t>
            </a:r>
            <a:r>
              <a:rPr lang="pl-PL" sz="800" dirty="0">
                <a:solidFill>
                  <a:srgbClr val="1C230F"/>
                </a:solidFill>
                <a:latin typeface="Arial" pitchFamily="34" charset="0"/>
                <a:ea typeface="Malgun Gothic" pitchFamily="34" charset="-127"/>
                <a:cs typeface="Arial" pitchFamily="34" charset="0"/>
              </a:rPr>
              <a:t> = </a:t>
            </a:r>
            <a:r>
              <a:rPr lang="pl-PL" sz="800" dirty="0" smtClean="0">
                <a:solidFill>
                  <a:srgbClr val="1C230F"/>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 </a:t>
            </a:r>
            <a:r>
              <a:rPr lang="pl-PL" sz="800" b="1" dirty="0">
                <a:solidFill>
                  <a:srgbClr val="1C230F"/>
                </a:solidFill>
                <a:latin typeface="Arial" pitchFamily="34" charset="0"/>
                <a:ea typeface="Malgun Gothic" pitchFamily="34" charset="-127"/>
                <a:cs typeface="Arial" pitchFamily="34" charset="0"/>
              </a:rPr>
              <a:t>w</a:t>
            </a:r>
            <a:r>
              <a:rPr lang="pl-PL" sz="1050" b="1" baseline="-25000" dirty="0">
                <a:solidFill>
                  <a:srgbClr val="1C230F"/>
                </a:solidFill>
                <a:latin typeface="Arial" pitchFamily="34" charset="0"/>
                <a:ea typeface="Malgun Gothic" pitchFamily="34" charset="-127"/>
                <a:cs typeface="Arial" pitchFamily="34" charset="0"/>
              </a:rPr>
              <a:t>k</a:t>
            </a:r>
            <a:r>
              <a:rPr lang="pl-PL" sz="800" dirty="0">
                <a:solidFill>
                  <a:srgbClr val="1C230F"/>
                </a:solidFill>
                <a:latin typeface="Arial" pitchFamily="34" charset="0"/>
                <a:ea typeface="Malgun Gothic" pitchFamily="34" charset="-127"/>
                <a:cs typeface="Arial" pitchFamily="34" charset="0"/>
              </a:rPr>
              <a:t> = </a:t>
            </a:r>
            <a:r>
              <a:rPr lang="pl-PL" sz="800" b="1" dirty="0">
                <a:solidFill>
                  <a:srgbClr val="1C230F"/>
                </a:solidFill>
                <a:latin typeface="Arial" pitchFamily="34" charset="0"/>
                <a:ea typeface="Malgun Gothic" pitchFamily="34" charset="-127"/>
                <a:cs typeface="Arial" pitchFamily="34" charset="0"/>
              </a:rPr>
              <a:t>0</a:t>
            </a:r>
            <a:r>
              <a:rPr lang="sl-SI" sz="800" b="1" dirty="0" smtClean="0">
                <a:solidFill>
                  <a:srgbClr val="1C230F"/>
                </a:solidFill>
                <a:latin typeface="Arial" pitchFamily="34" charset="0"/>
                <a:ea typeface="Malgun Gothic" pitchFamily="34" charset="-127"/>
                <a:cs typeface="Arial" pitchFamily="34" charset="0"/>
              </a:rPr>
              <a:t> </a:t>
            </a:r>
            <a:endParaRPr lang="pl-PL" sz="1000" b="1" baseline="-25000" dirty="0">
              <a:solidFill>
                <a:srgbClr val="1C230F"/>
              </a:solidFill>
              <a:latin typeface="Arial" pitchFamily="34" charset="0"/>
              <a:ea typeface="Malgun Gothic" pitchFamily="34" charset="-127"/>
              <a:cs typeface="Arial" pitchFamily="34" charset="0"/>
            </a:endParaRPr>
          </a:p>
        </p:txBody>
      </p:sp>
      <p:grpSp>
        <p:nvGrpSpPr>
          <p:cNvPr id="19" name="Group 18"/>
          <p:cNvGrpSpPr/>
          <p:nvPr/>
        </p:nvGrpSpPr>
        <p:grpSpPr>
          <a:xfrm>
            <a:off x="3093567" y="5928209"/>
            <a:ext cx="2999729" cy="2231380"/>
            <a:chOff x="3093567" y="5928209"/>
            <a:chExt cx="2999729" cy="2231380"/>
          </a:xfrm>
        </p:grpSpPr>
        <p:sp>
          <p:nvSpPr>
            <p:cNvPr id="56" name="PoljeZBesedilom 2"/>
            <p:cNvSpPr txBox="1"/>
            <p:nvPr/>
          </p:nvSpPr>
          <p:spPr>
            <a:xfrm>
              <a:off x="3093567" y="5928209"/>
              <a:ext cx="2999729" cy="2231380"/>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p:txBody>
        </p:sp>
        <p:pic>
          <p:nvPicPr>
            <p:cNvPr id="2065" name="Picture 17"/>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155933" y="6120014"/>
              <a:ext cx="2890054" cy="1527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6" name="Picture 18"/>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169133" y="7702189"/>
              <a:ext cx="2708139" cy="3316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1" name="PoljeZBesedilom 2"/>
          <p:cNvSpPr txBox="1"/>
          <p:nvPr/>
        </p:nvSpPr>
        <p:spPr>
          <a:xfrm>
            <a:off x="188641" y="8033880"/>
            <a:ext cx="2016223"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dirty="0">
                <a:solidFill>
                  <a:srgbClr val="1C230F"/>
                </a:solidFill>
                <a:latin typeface="Arial" pitchFamily="34" charset="0"/>
                <a:ea typeface="Malgun Gothic" pitchFamily="34" charset="-127"/>
                <a:cs typeface="Arial" pitchFamily="34" charset="0"/>
              </a:rPr>
              <a:t>v</a:t>
            </a:r>
            <a:r>
              <a:rPr lang="sl-SI" sz="800" dirty="0" smtClean="0">
                <a:solidFill>
                  <a:srgbClr val="1C230F"/>
                </a:solidFill>
                <a:latin typeface="Arial" pitchFamily="34" charset="0"/>
                <a:ea typeface="Malgun Gothic" pitchFamily="34" charset="-127"/>
                <a:cs typeface="Arial" pitchFamily="34" charset="0"/>
              </a:rPr>
              <a:t>sota </a:t>
            </a:r>
            <a:r>
              <a:rPr lang="sl-SI" sz="800" dirty="0">
                <a:solidFill>
                  <a:srgbClr val="1C230F"/>
                </a:solidFill>
                <a:latin typeface="Arial" pitchFamily="34" charset="0"/>
                <a:ea typeface="Malgun Gothic" pitchFamily="34" charset="-127"/>
                <a:cs typeface="Arial" pitchFamily="34" charset="0"/>
              </a:rPr>
              <a:t>vseh </a:t>
            </a:r>
            <a:r>
              <a:rPr lang="sl-SI" sz="800" b="1" dirty="0">
                <a:solidFill>
                  <a:srgbClr val="1C230F"/>
                </a:solidFill>
                <a:latin typeface="Arial" pitchFamily="34" charset="0"/>
                <a:ea typeface="Malgun Gothic" pitchFamily="34" charset="-127"/>
                <a:cs typeface="Arial" pitchFamily="34" charset="0"/>
              </a:rPr>
              <a:t>korenskih</a:t>
            </a:r>
            <a:r>
              <a:rPr lang="sl-SI" sz="800" dirty="0">
                <a:solidFill>
                  <a:srgbClr val="1C230F"/>
                </a:solidFill>
                <a:latin typeface="Arial" pitchFamily="34" charset="0"/>
                <a:ea typeface="Malgun Gothic" pitchFamily="34" charset="-127"/>
                <a:cs typeface="Arial" pitchFamily="34" charset="0"/>
              </a:rPr>
              <a:t> </a:t>
            </a:r>
            <a:r>
              <a:rPr lang="sl-SI" sz="800" b="1" dirty="0">
                <a:solidFill>
                  <a:srgbClr val="1C230F"/>
                </a:solidFill>
                <a:latin typeface="Arial" pitchFamily="34" charset="0"/>
                <a:ea typeface="Malgun Gothic" pitchFamily="34" charset="-127"/>
                <a:cs typeface="Arial" pitchFamily="34" charset="0"/>
              </a:rPr>
              <a:t>podprostorov</a:t>
            </a:r>
            <a:r>
              <a:rPr lang="sl-SI" sz="800" dirty="0">
                <a:solidFill>
                  <a:srgbClr val="1C230F"/>
                </a:solidFill>
                <a:latin typeface="Arial" pitchFamily="34" charset="0"/>
                <a:ea typeface="Malgun Gothic" pitchFamily="34" charset="-127"/>
                <a:cs typeface="Arial" pitchFamily="34" charset="0"/>
              </a:rPr>
              <a:t> matrike </a:t>
            </a:r>
            <a:r>
              <a:rPr lang="sl-SI" sz="800" b="1" dirty="0" smtClean="0">
                <a:solidFill>
                  <a:srgbClr val="1C230F"/>
                </a:solidFill>
                <a:latin typeface="Arial" pitchFamily="34" charset="0"/>
                <a:ea typeface="Malgun Gothic" pitchFamily="34" charset="-127"/>
                <a:cs typeface="Arial" pitchFamily="34" charset="0"/>
              </a:rPr>
              <a:t>A </a:t>
            </a:r>
            <a:r>
              <a:rPr lang="sl-SI" sz="800" dirty="0" smtClean="0">
                <a:solidFill>
                  <a:srgbClr val="1C230F"/>
                </a:solidFill>
                <a:latin typeface="Arial" pitchFamily="34" charset="0"/>
                <a:ea typeface="Malgun Gothic" pitchFamily="34" charset="-127"/>
                <a:cs typeface="Arial" pitchFamily="34" charset="0"/>
              </a:rPr>
              <a:t>je enaka </a:t>
            </a:r>
            <a:r>
              <a:rPr lang="sl-SI" sz="800" b="1" dirty="0" smtClean="0">
                <a:solidFill>
                  <a:srgbClr val="1C230F"/>
                </a:solidFill>
                <a:latin typeface="Arial" pitchFamily="34" charset="0"/>
                <a:ea typeface="Malgun Gothic" pitchFamily="34" charset="-127"/>
                <a:cs typeface="Arial" pitchFamily="34" charset="0"/>
              </a:rPr>
              <a:t>C</a:t>
            </a:r>
            <a:r>
              <a:rPr lang="sl-SI" sz="1050" b="1" baseline="30000" dirty="0" smtClean="0">
                <a:solidFill>
                  <a:srgbClr val="1C230F"/>
                </a:solidFill>
                <a:latin typeface="Arial" pitchFamily="34" charset="0"/>
                <a:ea typeface="Malgun Gothic" pitchFamily="34" charset="-127"/>
                <a:cs typeface="Arial" pitchFamily="34" charset="0"/>
              </a:rPr>
              <a:t>n</a:t>
            </a:r>
            <a:endParaRPr lang="sl-SI" sz="1050" b="1" baseline="30000" dirty="0">
              <a:solidFill>
                <a:srgbClr val="1C230F"/>
              </a:solidFill>
              <a:latin typeface="Arial" pitchFamily="34" charset="0"/>
              <a:ea typeface="Malgun Gothic" pitchFamily="34" charset="-127"/>
              <a:cs typeface="Arial" pitchFamily="34" charset="0"/>
            </a:endParaRPr>
          </a:p>
        </p:txBody>
      </p:sp>
      <p:grpSp>
        <p:nvGrpSpPr>
          <p:cNvPr id="26" name="Group 25"/>
          <p:cNvGrpSpPr/>
          <p:nvPr/>
        </p:nvGrpSpPr>
        <p:grpSpPr>
          <a:xfrm>
            <a:off x="182482" y="8440841"/>
            <a:ext cx="2778962" cy="861774"/>
            <a:chOff x="188641" y="8481392"/>
            <a:chExt cx="2778962" cy="861774"/>
          </a:xfrm>
        </p:grpSpPr>
        <p:sp>
          <p:nvSpPr>
            <p:cNvPr id="63" name="PoljeZBesedilom 2"/>
            <p:cNvSpPr txBox="1"/>
            <p:nvPr/>
          </p:nvSpPr>
          <p:spPr>
            <a:xfrm>
              <a:off x="188641" y="8481392"/>
              <a:ext cx="2778962" cy="86177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2067" name="Picture 19"/>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235975" y="8674873"/>
              <a:ext cx="2665881" cy="62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8" name="PoljeZBesedilom 2"/>
          <p:cNvSpPr txBox="1"/>
          <p:nvPr/>
        </p:nvSpPr>
        <p:spPr>
          <a:xfrm>
            <a:off x="3133721" y="8243986"/>
            <a:ext cx="2912266" cy="1492716"/>
          </a:xfrm>
          <a:prstGeom prst="rect">
            <a:avLst/>
          </a:prstGeom>
          <a:solidFill>
            <a:srgbClr val="FDFBB3"/>
          </a:solidFill>
          <a:ln w="6350">
            <a:solidFill>
              <a:schemeClr val="tx1"/>
            </a:solidFill>
          </a:ln>
        </p:spPr>
        <p:txBody>
          <a:bodyPr wrap="square" rtlCol="0">
            <a:spAutoFit/>
          </a:bodyPr>
          <a:lstStyle/>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2068" name="Picture 20"/>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3200305" y="8340257"/>
            <a:ext cx="2810093" cy="3507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9" name="Picture 21"/>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3200305" y="8741623"/>
            <a:ext cx="1452831" cy="434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0" name="Picture 22"/>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4705703" y="8741623"/>
            <a:ext cx="1171569" cy="4236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1" name="Picture 23"/>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5559626" y="8114851"/>
            <a:ext cx="972721" cy="1766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2" name="Picture 24"/>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2175839" y="9302615"/>
            <a:ext cx="1672797" cy="457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3" name="Picture 25"/>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3926720" y="9262721"/>
            <a:ext cx="2759094" cy="4392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5889746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PoljeZBesedilom 2"/>
          <p:cNvSpPr txBox="1"/>
          <p:nvPr/>
        </p:nvSpPr>
        <p:spPr>
          <a:xfrm>
            <a:off x="116632" y="3296816"/>
            <a:ext cx="6552728" cy="6340197"/>
          </a:xfrm>
          <a:prstGeom prst="rect">
            <a:avLst/>
          </a:prstGeom>
          <a:solidFill>
            <a:srgbClr val="FEF3DE"/>
          </a:solidFill>
          <a:ln w="6350">
            <a:solidFill>
              <a:srgbClr val="FDEAC3"/>
            </a:solidFill>
          </a:ln>
        </p:spPr>
        <p:txBody>
          <a:bodyPr wrap="square" rtlCol="0">
            <a:spAutoFit/>
          </a:bodyPr>
          <a:lstStyle/>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grpSp>
        <p:nvGrpSpPr>
          <p:cNvPr id="8" name="Group 7"/>
          <p:cNvGrpSpPr/>
          <p:nvPr/>
        </p:nvGrpSpPr>
        <p:grpSpPr>
          <a:xfrm>
            <a:off x="188640" y="272480"/>
            <a:ext cx="2952328" cy="4832092"/>
            <a:chOff x="188640" y="272480"/>
            <a:chExt cx="2952328" cy="4832092"/>
          </a:xfrm>
        </p:grpSpPr>
        <p:grpSp>
          <p:nvGrpSpPr>
            <p:cNvPr id="3" name="Group 2"/>
            <p:cNvGrpSpPr/>
            <p:nvPr/>
          </p:nvGrpSpPr>
          <p:grpSpPr>
            <a:xfrm>
              <a:off x="188640" y="272480"/>
              <a:ext cx="2952328" cy="4832092"/>
              <a:chOff x="188640" y="272480"/>
              <a:chExt cx="2952328" cy="4832092"/>
            </a:xfrm>
          </p:grpSpPr>
          <p:sp>
            <p:nvSpPr>
              <p:cNvPr id="2" name="PoljeZBesedilom 2"/>
              <p:cNvSpPr txBox="1"/>
              <p:nvPr/>
            </p:nvSpPr>
            <p:spPr>
              <a:xfrm>
                <a:off x="188640" y="272480"/>
                <a:ext cx="2952328" cy="4832092"/>
              </a:xfrm>
              <a:prstGeom prst="rect">
                <a:avLst/>
              </a:prstGeom>
              <a:solidFill>
                <a:srgbClr val="FDFBB3"/>
              </a:solidFill>
              <a:ln w="6350">
                <a:solidFill>
                  <a:schemeClr val="tx1"/>
                </a:solidFill>
              </a:ln>
            </p:spPr>
            <p:txBody>
              <a:bodyPr wrap="square" rtlCol="0">
                <a:spAutoFit/>
              </a:bodyPr>
              <a:lstStyle/>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033" y="344488"/>
                <a:ext cx="2821330" cy="1440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409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4273" y="1808944"/>
              <a:ext cx="2758123" cy="12700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7661" y="3152799"/>
              <a:ext cx="2754286" cy="1870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2" name="PoljeZBesedilom 2"/>
          <p:cNvSpPr txBox="1"/>
          <p:nvPr/>
        </p:nvSpPr>
        <p:spPr>
          <a:xfrm>
            <a:off x="3212976" y="272480"/>
            <a:ext cx="3384376" cy="230832"/>
          </a:xfrm>
          <a:prstGeom prst="rect">
            <a:avLst/>
          </a:prstGeom>
          <a:solidFill>
            <a:srgbClr val="C7D260"/>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Jordanska kanonična forma</a:t>
            </a:r>
            <a:endParaRPr lang="sl-SI" sz="1000" dirty="0">
              <a:latin typeface="Cascadia Mono SemiBold" pitchFamily="49" charset="0"/>
              <a:cs typeface="Cascadia Mono SemiBold" pitchFamily="49" charset="0"/>
            </a:endParaRPr>
          </a:p>
        </p:txBody>
      </p:sp>
      <p:grpSp>
        <p:nvGrpSpPr>
          <p:cNvPr id="9" name="Group 8"/>
          <p:cNvGrpSpPr/>
          <p:nvPr/>
        </p:nvGrpSpPr>
        <p:grpSpPr>
          <a:xfrm>
            <a:off x="3212976" y="426480"/>
            <a:ext cx="3528392" cy="901194"/>
            <a:chOff x="3212976" y="531699"/>
            <a:chExt cx="3528392" cy="901194"/>
          </a:xfrm>
        </p:grpSpPr>
        <p:sp>
          <p:nvSpPr>
            <p:cNvPr id="13" name="PoljeZBesedilom 2"/>
            <p:cNvSpPr txBox="1"/>
            <p:nvPr/>
          </p:nvSpPr>
          <p:spPr>
            <a:xfrm>
              <a:off x="3212976" y="663452"/>
              <a:ext cx="3528392" cy="769441"/>
            </a:xfrm>
            <a:prstGeom prst="rect">
              <a:avLst/>
            </a:prstGeom>
            <a:solidFill>
              <a:schemeClr val="accent3">
                <a:lumMod val="60000"/>
                <a:lumOff val="40000"/>
              </a:schemeClr>
            </a:solid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KORENSKI RAZCEP</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jordanska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kletka</a:t>
              </a:r>
              <a:r>
                <a:rPr lang="sl-SI" sz="800" dirty="0" smtClean="0">
                  <a:latin typeface="Arial" pitchFamily="34" charset="0"/>
                  <a:ea typeface="Malgun Gothic" pitchFamily="34" charset="-127"/>
                  <a:cs typeface="Arial" pitchFamily="34" charset="0"/>
                </a:rPr>
                <a:t> matrika oblike:</a:t>
              </a:r>
            </a:p>
            <a:p>
              <a:pPr marL="171450" indent="-171450">
                <a:buSzPct val="110000"/>
                <a:buFont typeface="Arial" pitchFamily="34" charset="0"/>
                <a:buChar char="→"/>
              </a:pPr>
              <a:r>
                <a:rPr lang="el-GR" sz="800" dirty="0" smtClean="0">
                  <a:latin typeface="Arial" pitchFamily="34" charset="0"/>
                  <a:ea typeface="Malgun Gothic" pitchFamily="34" charset="-127"/>
                  <a:cs typeface="Arial" pitchFamily="34" charset="0"/>
                </a:rPr>
                <a:t>λ</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kompleksno </a:t>
              </a:r>
              <a:r>
                <a:rPr lang="sl-SI" sz="800" dirty="0" smtClean="0">
                  <a:latin typeface="Arial" pitchFamily="34" charset="0"/>
                  <a:ea typeface="Malgun Gothic" pitchFamily="34" charset="-127"/>
                  <a:cs typeface="Arial" pitchFamily="34" charset="0"/>
                </a:rPr>
                <a:t>število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jordanska</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matrika </a:t>
              </a:r>
              <a:r>
                <a:rPr lang="sl-SI" sz="800" dirty="0" smtClean="0">
                  <a:latin typeface="Arial" pitchFamily="34" charset="0"/>
                  <a:ea typeface="Malgun Gothic" pitchFamily="34" charset="-127"/>
                  <a:cs typeface="Arial" pitchFamily="34" charset="0"/>
                </a:rPr>
                <a:t>je matrika zgoraj kjer so </a:t>
              </a:r>
              <a:r>
                <a:rPr lang="sl-SI" sz="800" b="1" dirty="0" smtClean="0">
                  <a:latin typeface="Arial" pitchFamily="34" charset="0"/>
                  <a:ea typeface="Malgun Gothic" pitchFamily="34" charset="-127"/>
                  <a:cs typeface="Arial" pitchFamily="34" charset="0"/>
                </a:rPr>
                <a:t>J</a:t>
              </a:r>
              <a:r>
                <a:rPr lang="sl-SI"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J</a:t>
              </a:r>
              <a:r>
                <a:rPr lang="sl-SI" sz="1050" b="1" baseline="-25000" dirty="0" smtClean="0">
                  <a:latin typeface="Arial" pitchFamily="34" charset="0"/>
                  <a:ea typeface="Malgun Gothic" pitchFamily="34" charset="-127"/>
                  <a:cs typeface="Arial" pitchFamily="34" charset="0"/>
                </a:rPr>
                <a:t>m</a:t>
              </a:r>
              <a:r>
                <a:rPr lang="sl-SI" sz="800" b="1"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jordanske</a:t>
              </a:r>
              <a:r>
                <a:rPr lang="sl-SI" sz="800" b="1"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kletke</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jordanska baza: </a:t>
              </a:r>
              <a:r>
                <a:rPr lang="sl-SI" sz="800" dirty="0" smtClean="0">
                  <a:latin typeface="Arial" pitchFamily="34" charset="0"/>
                  <a:ea typeface="Malgun Gothic" pitchFamily="34" charset="-127"/>
                  <a:cs typeface="Arial" pitchFamily="34" charset="0"/>
                </a:rPr>
                <a:t>baza ki je unija jordanskih verig</a:t>
              </a:r>
              <a:endParaRPr lang="pl-PL" sz="1000" b="1" dirty="0" smtClean="0">
                <a:latin typeface="Arial" pitchFamily="34" charset="0"/>
                <a:ea typeface="Malgun Gothic" pitchFamily="34" charset="-127"/>
                <a:cs typeface="Arial" pitchFamily="34" charset="0"/>
              </a:endParaRPr>
            </a:p>
          </p:txBody>
        </p:sp>
        <p:pic>
          <p:nvPicPr>
            <p:cNvPr id="4101"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90210" y="531699"/>
              <a:ext cx="632803" cy="4549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804315" y="644429"/>
              <a:ext cx="649021" cy="420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1" name="Group 10"/>
          <p:cNvGrpSpPr/>
          <p:nvPr/>
        </p:nvGrpSpPr>
        <p:grpSpPr>
          <a:xfrm>
            <a:off x="3182878" y="1364142"/>
            <a:ext cx="3572730" cy="1898822"/>
            <a:chOff x="3168638" y="1280592"/>
            <a:chExt cx="3572730" cy="1898822"/>
          </a:xfrm>
        </p:grpSpPr>
        <p:sp>
          <p:nvSpPr>
            <p:cNvPr id="17" name="PoljeZBesedilom 2"/>
            <p:cNvSpPr txBox="1"/>
            <p:nvPr/>
          </p:nvSpPr>
          <p:spPr>
            <a:xfrm>
              <a:off x="3231268" y="1280592"/>
              <a:ext cx="3510100"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saka </a:t>
              </a:r>
              <a:r>
                <a:rPr lang="pl-PL" sz="800" b="1" dirty="0">
                  <a:latin typeface="Arial" pitchFamily="34" charset="0"/>
                  <a:ea typeface="Malgun Gothic" pitchFamily="34" charset="-127"/>
                  <a:cs typeface="Arial" pitchFamily="34" charset="0"/>
                </a:rPr>
                <a:t>kompleksna</a:t>
              </a:r>
              <a:r>
                <a:rPr lang="pl-PL" sz="800"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kvadratna </a:t>
              </a:r>
              <a:r>
                <a:rPr lang="pl-PL" sz="800" dirty="0" smtClean="0">
                  <a:latin typeface="Arial" pitchFamily="34" charset="0"/>
                  <a:ea typeface="Malgun Gothic" pitchFamily="34" charset="-127"/>
                  <a:cs typeface="Arial" pitchFamily="34" charset="0"/>
                </a:rPr>
                <a:t>matrika </a:t>
              </a:r>
              <a:r>
                <a:rPr lang="pl-PL" sz="800" b="1" dirty="0">
                  <a:latin typeface="Arial" pitchFamily="34" charset="0"/>
                  <a:ea typeface="Malgun Gothic" pitchFamily="34" charset="-127"/>
                  <a:cs typeface="Arial" pitchFamily="34" charset="0"/>
                </a:rPr>
                <a:t>A</a:t>
              </a:r>
              <a:r>
                <a:rPr lang="pl-PL" sz="800" dirty="0">
                  <a:latin typeface="Arial" pitchFamily="34" charset="0"/>
                  <a:ea typeface="Malgun Gothic" pitchFamily="34" charset="-127"/>
                  <a:cs typeface="Arial" pitchFamily="34" charset="0"/>
                </a:rPr>
                <a:t> je podobna kaki </a:t>
              </a:r>
              <a:r>
                <a:rPr lang="pl-PL" sz="800" b="1" dirty="0">
                  <a:latin typeface="Arial" pitchFamily="34" charset="0"/>
                  <a:ea typeface="Malgun Gothic" pitchFamily="34" charset="-127"/>
                  <a:cs typeface="Arial" pitchFamily="34" charset="0"/>
                </a:rPr>
                <a:t>jordanski</a:t>
              </a:r>
              <a:r>
                <a:rPr lang="pl-PL" sz="800"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matriki</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J</a:t>
              </a:r>
              <a:r>
                <a:rPr lang="pl-PL" sz="8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to je jordanska kanonična forma za A</a:t>
              </a:r>
              <a:endParaRPr lang="pl-PL" sz="1000" b="1" baseline="-25000" dirty="0">
                <a:latin typeface="Arial" pitchFamily="34" charset="0"/>
                <a:ea typeface="Malgun Gothic" pitchFamily="34" charset="-127"/>
                <a:cs typeface="Arial" pitchFamily="34" charset="0"/>
              </a:endParaRPr>
            </a:p>
          </p:txBody>
        </p:sp>
        <p:sp>
          <p:nvSpPr>
            <p:cNvPr id="18" name="PoljeZBesedilom 2"/>
            <p:cNvSpPr txBox="1"/>
            <p:nvPr/>
          </p:nvSpPr>
          <p:spPr>
            <a:xfrm>
              <a:off x="3168638" y="1678441"/>
              <a:ext cx="1833595" cy="415498"/>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Jordanska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kanonična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forma</a:t>
              </a:r>
              <a:r>
                <a:rPr lang="sl-SI" sz="700" dirty="0" smtClean="0">
                  <a:latin typeface="Arial" pitchFamily="34" charset="0"/>
                  <a:ea typeface="Malgun Gothic" pitchFamily="34" charset="-127"/>
                  <a:cs typeface="Arial" pitchFamily="34" charset="0"/>
                </a:rPr>
                <a:t> ni enolična ker če </a:t>
              </a:r>
              <a:r>
                <a:rPr lang="sl-SI" sz="700" b="1" dirty="0" smtClean="0">
                  <a:latin typeface="Arial" pitchFamily="34" charset="0"/>
                  <a:ea typeface="Malgun Gothic" pitchFamily="34" charset="-127"/>
                  <a:cs typeface="Arial" pitchFamily="34" charset="0"/>
                </a:rPr>
                <a:t>jordanske</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kletke</a:t>
              </a:r>
              <a:r>
                <a:rPr lang="sl-SI" sz="700" dirty="0" smtClean="0">
                  <a:latin typeface="Arial" pitchFamily="34" charset="0"/>
                  <a:ea typeface="Malgun Gothic" pitchFamily="34" charset="-127"/>
                  <a:cs typeface="Arial" pitchFamily="34" charset="0"/>
                </a:rPr>
                <a:t> permutiramo spet dobimo </a:t>
              </a:r>
              <a:r>
                <a:rPr lang="sl-SI" sz="700" b="1" dirty="0" smtClean="0">
                  <a:latin typeface="Arial" pitchFamily="34" charset="0"/>
                  <a:ea typeface="Malgun Gothic" pitchFamily="34" charset="-127"/>
                  <a:cs typeface="Arial" pitchFamily="34" charset="0"/>
                </a:rPr>
                <a:t>jordansko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kletko</a:t>
              </a:r>
              <a:endParaRPr lang="sl-SI" sz="700" b="1" dirty="0">
                <a:latin typeface="Arial" pitchFamily="34" charset="0"/>
                <a:ea typeface="Malgun Gothic" pitchFamily="34" charset="-127"/>
                <a:cs typeface="Arial" pitchFamily="34" charset="0"/>
              </a:endParaRPr>
            </a:p>
          </p:txBody>
        </p:sp>
        <p:sp>
          <p:nvSpPr>
            <p:cNvPr id="19" name="PoljeZBesedilom 2"/>
            <p:cNvSpPr txBox="1"/>
            <p:nvPr/>
          </p:nvSpPr>
          <p:spPr>
            <a:xfrm>
              <a:off x="5041058" y="1678441"/>
              <a:ext cx="1700310"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b="1" dirty="0">
                  <a:solidFill>
                    <a:srgbClr val="1C230F"/>
                  </a:solidFill>
                  <a:latin typeface="Arial" pitchFamily="34" charset="0"/>
                  <a:ea typeface="Malgun Gothic" pitchFamily="34" charset="-127"/>
                  <a:cs typeface="Arial" pitchFamily="34" charset="0"/>
                </a:rPr>
                <a:t>j</a:t>
              </a:r>
              <a:r>
                <a:rPr lang="sl-SI" sz="800" b="1" dirty="0" smtClean="0">
                  <a:solidFill>
                    <a:srgbClr val="1C230F"/>
                  </a:solidFill>
                  <a:latin typeface="Arial" pitchFamily="34" charset="0"/>
                  <a:ea typeface="Malgun Gothic" pitchFamily="34" charset="-127"/>
                  <a:cs typeface="Arial" pitchFamily="34" charset="0"/>
                </a:rPr>
                <a:t>ordanska</a:t>
              </a:r>
              <a:r>
                <a:rPr lang="sl-SI" sz="800" dirty="0" smtClean="0">
                  <a:solidFill>
                    <a:srgbClr val="1C230F"/>
                  </a:solidFill>
                  <a:latin typeface="Arial" pitchFamily="34" charset="0"/>
                  <a:ea typeface="Malgun Gothic" pitchFamily="34" charset="-127"/>
                  <a:cs typeface="Arial" pitchFamily="34" charset="0"/>
                </a:rPr>
                <a:t> </a:t>
              </a:r>
              <a:r>
                <a:rPr lang="sl-SI" sz="800" b="1" dirty="0" smtClean="0">
                  <a:solidFill>
                    <a:srgbClr val="1C230F"/>
                  </a:solidFill>
                  <a:latin typeface="Arial" pitchFamily="34" charset="0"/>
                  <a:ea typeface="Malgun Gothic" pitchFamily="34" charset="-127"/>
                  <a:cs typeface="Arial" pitchFamily="34" charset="0"/>
                </a:rPr>
                <a:t>veriga </a:t>
              </a:r>
              <a:r>
                <a:rPr lang="sl-SI" sz="800" dirty="0" smtClean="0">
                  <a:solidFill>
                    <a:srgbClr val="1C230F"/>
                  </a:solidFill>
                  <a:latin typeface="Arial" pitchFamily="34" charset="0"/>
                  <a:ea typeface="Malgun Gothic" pitchFamily="34" charset="-127"/>
                  <a:cs typeface="Arial" pitchFamily="34" charset="0"/>
                </a:rPr>
                <a:t>dolžine </a:t>
              </a:r>
              <a:r>
                <a:rPr lang="sl-SI" sz="800" b="1" dirty="0" smtClean="0">
                  <a:solidFill>
                    <a:srgbClr val="1C230F"/>
                  </a:solidFill>
                  <a:latin typeface="Arial" pitchFamily="34" charset="0"/>
                  <a:ea typeface="Malgun Gothic" pitchFamily="34" charset="-127"/>
                  <a:cs typeface="Arial" pitchFamily="34" charset="0"/>
                </a:rPr>
                <a:t>k</a:t>
              </a:r>
              <a:r>
                <a:rPr lang="sl-SI" sz="800" dirty="0" smtClean="0">
                  <a:solidFill>
                    <a:srgbClr val="1C230F"/>
                  </a:solidFill>
                  <a:latin typeface="Arial" pitchFamily="34" charset="0"/>
                  <a:ea typeface="Malgun Gothic" pitchFamily="34" charset="-127"/>
                  <a:cs typeface="Arial" pitchFamily="34" charset="0"/>
                </a:rPr>
                <a:t> je zaporedje neničelnih </a:t>
              </a:r>
              <a:r>
                <a:rPr lang="sl-SI" sz="800" dirty="0">
                  <a:solidFill>
                    <a:srgbClr val="1C230F"/>
                  </a:solidFill>
                  <a:latin typeface="Arial" pitchFamily="34" charset="0"/>
                  <a:ea typeface="Malgun Gothic" pitchFamily="34" charset="-127"/>
                  <a:cs typeface="Arial" pitchFamily="34" charset="0"/>
                </a:rPr>
                <a:t>vektorjev </a:t>
              </a:r>
              <a:r>
                <a:rPr lang="sl-SI" sz="800" b="1" dirty="0">
                  <a:solidFill>
                    <a:srgbClr val="1C230F"/>
                  </a:solidFill>
                  <a:latin typeface="Arial" pitchFamily="34" charset="0"/>
                  <a:ea typeface="Malgun Gothic" pitchFamily="34" charset="-127"/>
                  <a:cs typeface="Arial" pitchFamily="34" charset="0"/>
                </a:rPr>
                <a:t>v</a:t>
              </a:r>
              <a:r>
                <a:rPr lang="sl-SI" sz="1050" b="1" baseline="-25000" dirty="0">
                  <a:solidFill>
                    <a:srgbClr val="1C230F"/>
                  </a:solidFill>
                  <a:latin typeface="Arial" pitchFamily="34" charset="0"/>
                  <a:ea typeface="Malgun Gothic" pitchFamily="34" charset="-127"/>
                  <a:cs typeface="Arial" pitchFamily="34" charset="0"/>
                </a:rPr>
                <a:t>1</a:t>
              </a:r>
              <a:r>
                <a:rPr lang="sl-SI" sz="800" dirty="0" smtClean="0">
                  <a:solidFill>
                    <a:srgbClr val="1C230F"/>
                  </a:solidFill>
                  <a:latin typeface="Arial" pitchFamily="34" charset="0"/>
                  <a:ea typeface="Malgun Gothic" pitchFamily="34" charset="-127"/>
                  <a:cs typeface="Arial" pitchFamily="34" charset="0"/>
                </a:rPr>
                <a:t>,..., </a:t>
              </a:r>
              <a:r>
                <a:rPr lang="sl-SI" sz="800" b="1" dirty="0">
                  <a:solidFill>
                    <a:srgbClr val="1C230F"/>
                  </a:solidFill>
                  <a:latin typeface="Arial" pitchFamily="34" charset="0"/>
                  <a:ea typeface="Malgun Gothic" pitchFamily="34" charset="-127"/>
                  <a:cs typeface="Arial" pitchFamily="34" charset="0"/>
                </a:rPr>
                <a:t>v</a:t>
              </a:r>
              <a:r>
                <a:rPr lang="sl-SI" sz="1050" b="1" baseline="-25000" dirty="0">
                  <a:solidFill>
                    <a:srgbClr val="1C230F"/>
                  </a:solidFill>
                  <a:latin typeface="Arial" pitchFamily="34" charset="0"/>
                  <a:ea typeface="Malgun Gothic" pitchFamily="34" charset="-127"/>
                  <a:cs typeface="Arial" pitchFamily="34" charset="0"/>
                </a:rPr>
                <a:t>k</a:t>
              </a:r>
              <a:r>
                <a:rPr lang="sl-SI" sz="800" dirty="0">
                  <a:solidFill>
                    <a:srgbClr val="1C230F"/>
                  </a:solidFill>
                  <a:latin typeface="Arial" pitchFamily="34" charset="0"/>
                  <a:ea typeface="Malgun Gothic" pitchFamily="34" charset="-127"/>
                  <a:cs typeface="Arial" pitchFamily="34" charset="0"/>
                </a:rPr>
                <a:t> iz </a:t>
              </a:r>
              <a:r>
                <a:rPr lang="sl-SI" sz="800" b="1" dirty="0" smtClean="0">
                  <a:solidFill>
                    <a:srgbClr val="1C230F"/>
                  </a:solidFill>
                  <a:latin typeface="Arial" pitchFamily="34" charset="0"/>
                  <a:ea typeface="Malgun Gothic" pitchFamily="34" charset="-127"/>
                  <a:cs typeface="Arial" pitchFamily="34" charset="0"/>
                </a:rPr>
                <a:t>C</a:t>
              </a:r>
              <a:r>
                <a:rPr lang="sl-SI" sz="1050" b="1" baseline="30000" dirty="0" smtClean="0">
                  <a:solidFill>
                    <a:srgbClr val="1C230F"/>
                  </a:solidFill>
                  <a:latin typeface="Arial" pitchFamily="34" charset="0"/>
                  <a:ea typeface="Malgun Gothic" pitchFamily="34" charset="-127"/>
                  <a:cs typeface="Arial" pitchFamily="34" charset="0"/>
                </a:rPr>
                <a:t>n</a:t>
              </a:r>
              <a:r>
                <a:rPr lang="sl-SI" sz="800" dirty="0" smtClean="0">
                  <a:solidFill>
                    <a:srgbClr val="1C230F"/>
                  </a:solidFill>
                  <a:latin typeface="Arial" pitchFamily="34" charset="0"/>
                  <a:ea typeface="Malgun Gothic" pitchFamily="34" charset="-127"/>
                  <a:cs typeface="Arial" pitchFamily="34" charset="0"/>
                </a:rPr>
                <a:t> da velja:</a:t>
              </a:r>
            </a:p>
          </p:txBody>
        </p:sp>
        <p:pic>
          <p:nvPicPr>
            <p:cNvPr id="4103"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33168" y="2208510"/>
              <a:ext cx="2575570" cy="141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4"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181520" y="2386006"/>
              <a:ext cx="2801888" cy="6619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5"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171578" y="2386006"/>
              <a:ext cx="1649624" cy="1129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6"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171578" y="2498908"/>
              <a:ext cx="1122745" cy="107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p:cNvGrpSpPr/>
            <p:nvPr/>
          </p:nvGrpSpPr>
          <p:grpSpPr>
            <a:xfrm>
              <a:off x="3198981" y="3052122"/>
              <a:ext cx="2294905" cy="127292"/>
              <a:chOff x="3212976" y="3152799"/>
              <a:chExt cx="2294905" cy="127292"/>
            </a:xfrm>
          </p:grpSpPr>
          <p:pic>
            <p:nvPicPr>
              <p:cNvPr id="4107"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212976" y="3152799"/>
                <a:ext cx="1502866" cy="111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8"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4715842" y="3152799"/>
                <a:ext cx="792039" cy="1272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sp>
        <p:nvSpPr>
          <p:cNvPr id="35" name="PoljeZBesedilom 2"/>
          <p:cNvSpPr txBox="1"/>
          <p:nvPr/>
        </p:nvSpPr>
        <p:spPr>
          <a:xfrm>
            <a:off x="3242830" y="3396978"/>
            <a:ext cx="1584177" cy="21544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JORDANSKE BAZE</a:t>
            </a:r>
            <a:endParaRPr lang="sl-SI" sz="700" dirty="0">
              <a:latin typeface="Arial" pitchFamily="34" charset="0"/>
              <a:ea typeface="Malgun Gothic" pitchFamily="34" charset="-127"/>
              <a:cs typeface="Arial" pitchFamily="34" charset="0"/>
            </a:endParaRPr>
          </a:p>
        </p:txBody>
      </p:sp>
      <p:pic>
        <p:nvPicPr>
          <p:cNvPr id="4109"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218829" y="3656857"/>
            <a:ext cx="2778819" cy="275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0"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5482606" y="3415299"/>
            <a:ext cx="1024136" cy="1767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1"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242308" y="3977357"/>
            <a:ext cx="2826018" cy="324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2"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5464464" y="4363494"/>
            <a:ext cx="881978" cy="3945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3" name="Picture 17"/>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195760" y="4411642"/>
            <a:ext cx="1916061" cy="107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4" name="Picture 18"/>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243238" y="4758003"/>
            <a:ext cx="2750240" cy="825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5" name="Picture 19"/>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210372" y="5651912"/>
            <a:ext cx="2431904" cy="946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6" name="Picture 20"/>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180305" y="5170905"/>
            <a:ext cx="2913058" cy="572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7" name="Picture 21"/>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180305" y="5817096"/>
            <a:ext cx="2808312" cy="11019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8" name="Picture 22"/>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3103224" y="6637826"/>
            <a:ext cx="3121645" cy="430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9" name="Picture 23"/>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3599541" y="7106189"/>
            <a:ext cx="3000442" cy="137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20" name="Picture 24"/>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353763" y="7182675"/>
            <a:ext cx="3024336" cy="856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21" name="Picture 25"/>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257136" y="8121352"/>
            <a:ext cx="2759396" cy="1421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23" name="Picture 27"/>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3129500" y="8576449"/>
            <a:ext cx="2939654" cy="7375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87321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PoljeZBesedilom 29"/>
          <p:cNvSpPr txBox="1"/>
          <p:nvPr/>
        </p:nvSpPr>
        <p:spPr>
          <a:xfrm>
            <a:off x="167591" y="7188420"/>
            <a:ext cx="6467912" cy="307777"/>
          </a:xfrm>
          <a:prstGeom prst="rect">
            <a:avLst/>
          </a:prstGeom>
          <a:solidFill>
            <a:srgbClr val="E6FBC1"/>
          </a:solidFill>
        </p:spPr>
        <p:txBody>
          <a:bodyPr wrap="square" rtlCol="0">
            <a:spAutoFit/>
          </a:bodyPr>
          <a:lstStyle/>
          <a:p>
            <a:r>
              <a:rPr lang="sl-SI" sz="1400" dirty="0" smtClean="0">
                <a:latin typeface="Cascadia Mono SemiBold" pitchFamily="49" charset="0"/>
                <a:cs typeface="Cascadia Mono SemiBold" pitchFamily="49" charset="0"/>
              </a:rPr>
              <a:t>SISTEMI LINEARNIH ENAČB</a:t>
            </a:r>
            <a:endParaRPr lang="sl-SI" sz="1400" dirty="0">
              <a:latin typeface="Cascadia Mono SemiBold" pitchFamily="49" charset="0"/>
              <a:cs typeface="Cascadia Mono SemiBold" pitchFamily="49" charset="0"/>
            </a:endParaRPr>
          </a:p>
        </p:txBody>
      </p:sp>
      <p:sp>
        <p:nvSpPr>
          <p:cNvPr id="82" name="PoljeZBesedilom 2"/>
          <p:cNvSpPr txBox="1"/>
          <p:nvPr/>
        </p:nvSpPr>
        <p:spPr>
          <a:xfrm>
            <a:off x="1255398" y="6281142"/>
            <a:ext cx="1106843" cy="307777"/>
          </a:xfrm>
          <a:prstGeom prst="rect">
            <a:avLst/>
          </a:prstGeom>
          <a:solidFill>
            <a:schemeClr val="bg1"/>
          </a:solidFill>
          <a:ln w="6350">
            <a:no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normala premice</a:t>
            </a:r>
          </a:p>
          <a:p>
            <a:pPr>
              <a:buSzPct val="110000"/>
            </a:pPr>
            <a:r>
              <a:rPr lang="sl-SI" sz="700" dirty="0" smtClean="0">
                <a:latin typeface="Arial" pitchFamily="34" charset="0"/>
                <a:ea typeface="Malgun Gothic" pitchFamily="34" charset="-127"/>
                <a:cs typeface="Arial" pitchFamily="34" charset="0"/>
              </a:rPr>
              <a:t>ignore deljenje z 0 </a:t>
            </a:r>
            <a:endParaRPr lang="sl-SI" sz="700" b="1" dirty="0" smtClean="0">
              <a:latin typeface="Arial" pitchFamily="34" charset="0"/>
              <a:ea typeface="Malgun Gothic" pitchFamily="34" charset="-127"/>
              <a:cs typeface="Arial" pitchFamily="34" charset="0"/>
            </a:endParaRPr>
          </a:p>
        </p:txBody>
      </p:sp>
      <p:sp>
        <p:nvSpPr>
          <p:cNvPr id="76" name="PoljeZBesedilom 2"/>
          <p:cNvSpPr txBox="1"/>
          <p:nvPr/>
        </p:nvSpPr>
        <p:spPr>
          <a:xfrm>
            <a:off x="101639" y="4767458"/>
            <a:ext cx="6510879" cy="246221"/>
          </a:xfrm>
          <a:prstGeom prst="rect">
            <a:avLst/>
          </a:prstGeom>
          <a:solidFill>
            <a:schemeClr val="accent4">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Premice ravnine in hiperravnine v </a:t>
            </a:r>
            <a:r>
              <a:rPr lang="sl-SI" sz="800" dirty="0" smtClean="0">
                <a:latin typeface="Cascadia Mono SemiBold" pitchFamily="49" charset="0"/>
                <a:cs typeface="Cascadia Mono SemiBold" pitchFamily="49" charset="0"/>
              </a:rPr>
              <a:t>R</a:t>
            </a:r>
            <a:r>
              <a:rPr lang="sl-SI" sz="1000" baseline="30000" dirty="0" smtClean="0">
                <a:latin typeface="Cascadia Mono SemiBold" pitchFamily="49" charset="0"/>
                <a:cs typeface="Cascadia Mono SemiBold" pitchFamily="49" charset="0"/>
              </a:rPr>
              <a:t>n</a:t>
            </a:r>
            <a:endParaRPr lang="sl-SI" sz="1000" dirty="0">
              <a:latin typeface="Cascadia Mono SemiBold" pitchFamily="49" charset="0"/>
              <a:cs typeface="Cascadia Mono SemiBold" pitchFamily="49" charset="0"/>
            </a:endParaRPr>
          </a:p>
        </p:txBody>
      </p:sp>
      <p:cxnSp>
        <p:nvCxnSpPr>
          <p:cNvPr id="3" name="Straight Arrow Connector 2"/>
          <p:cNvCxnSpPr/>
          <p:nvPr/>
        </p:nvCxnSpPr>
        <p:spPr>
          <a:xfrm>
            <a:off x="142392" y="200472"/>
            <a:ext cx="465956"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4" name="PoljeZBesedilom 2"/>
          <p:cNvSpPr txBox="1"/>
          <p:nvPr/>
        </p:nvSpPr>
        <p:spPr>
          <a:xfrm>
            <a:off x="188640" y="305544"/>
            <a:ext cx="3240360" cy="215444"/>
          </a:xfrm>
          <a:prstGeom prst="rect">
            <a:avLst/>
          </a:prstGeom>
          <a:solidFill>
            <a:srgbClr val="FEEDC2"/>
          </a:solidFill>
          <a:ln w="6350">
            <a:noFill/>
          </a:ln>
        </p:spPr>
        <p:txBody>
          <a:bodyPr wrap="square" rtlCol="0">
            <a:spAutoFit/>
          </a:bodyPr>
          <a:lstStyle/>
          <a:p>
            <a:pPr>
              <a:buSzPct val="110000"/>
            </a:pPr>
            <a:r>
              <a:rPr lang="sl-SI" sz="800" b="1" dirty="0" smtClean="0">
                <a:solidFill>
                  <a:srgbClr val="994A09"/>
                </a:solidFill>
                <a:latin typeface="Arial" pitchFamily="34" charset="0"/>
                <a:ea typeface="Malgun Gothic" pitchFamily="34" charset="-127"/>
                <a:cs typeface="Arial" pitchFamily="34" charset="0"/>
              </a:rPr>
              <a:t>POSLEDICA</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vektorja sta </a:t>
            </a:r>
            <a:r>
              <a:rPr lang="sl-SI" sz="800" b="1" dirty="0" smtClean="0">
                <a:latin typeface="Arial" pitchFamily="34" charset="0"/>
                <a:ea typeface="Malgun Gothic" pitchFamily="34" charset="-127"/>
                <a:cs typeface="Arial" pitchFamily="34" charset="0"/>
              </a:rPr>
              <a:t>pravokotna</a:t>
            </a:r>
            <a:r>
              <a:rPr lang="sl-SI" sz="800" dirty="0" smtClean="0">
                <a:latin typeface="Arial" pitchFamily="34" charset="0"/>
                <a:ea typeface="Malgun Gothic" pitchFamily="34" charset="-127"/>
                <a:cs typeface="Arial" pitchFamily="34" charset="0"/>
              </a:rPr>
              <a:t> ko njun </a:t>
            </a:r>
            <a:r>
              <a:rPr lang="sl-SI" sz="800" b="1" dirty="0" smtClean="0">
                <a:latin typeface="Arial" pitchFamily="34" charset="0"/>
                <a:ea typeface="Malgun Gothic" pitchFamily="34" charset="-127"/>
                <a:cs typeface="Arial" pitchFamily="34" charset="0"/>
              </a:rPr>
              <a:t>skalarni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produkt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0</a:t>
            </a:r>
            <a:endParaRPr lang="sl-SI" sz="800" b="1" baseline="-25000" dirty="0" smtClean="0">
              <a:latin typeface="Arial" pitchFamily="34" charset="0"/>
              <a:ea typeface="Malgun Gothic" pitchFamily="34" charset="-127"/>
              <a:cs typeface="Arial" pitchFamily="34" charset="0"/>
            </a:endParaRPr>
          </a:p>
        </p:txBody>
      </p:sp>
      <p:grpSp>
        <p:nvGrpSpPr>
          <p:cNvPr id="8" name="Group 7"/>
          <p:cNvGrpSpPr/>
          <p:nvPr/>
        </p:nvGrpSpPr>
        <p:grpSpPr>
          <a:xfrm>
            <a:off x="194060" y="582786"/>
            <a:ext cx="1620180" cy="215444"/>
            <a:chOff x="188640" y="673388"/>
            <a:chExt cx="1620180" cy="215444"/>
          </a:xfrm>
        </p:grpSpPr>
        <p:sp>
          <p:nvSpPr>
            <p:cNvPr id="9" name="PoljeZBesedilom 2"/>
            <p:cNvSpPr txBox="1"/>
            <p:nvPr/>
          </p:nvSpPr>
          <p:spPr>
            <a:xfrm>
              <a:off x="188640" y="673388"/>
              <a:ext cx="1620180" cy="215444"/>
            </a:xfrm>
            <a:prstGeom prst="rect">
              <a:avLst/>
            </a:prstGeom>
            <a:solidFill>
              <a:srgbClr val="FEEDC2"/>
            </a:solidFill>
            <a:ln w="6350">
              <a:noFill/>
            </a:ln>
          </p:spPr>
          <p:txBody>
            <a:bodyPr wrap="square" rtlCol="0">
              <a:spAutoFit/>
            </a:bodyPr>
            <a:lstStyle/>
            <a:p>
              <a:pPr>
                <a:buSzPct val="110000"/>
              </a:pPr>
              <a:r>
                <a:rPr lang="sl-SI" sz="800" b="1" dirty="0" smtClean="0">
                  <a:solidFill>
                    <a:srgbClr val="994A09"/>
                  </a:solidFill>
                  <a:latin typeface="Arial" pitchFamily="34" charset="0"/>
                  <a:ea typeface="Malgun Gothic" pitchFamily="34" charset="-127"/>
                  <a:cs typeface="Arial" pitchFamily="34" charset="0"/>
                </a:rPr>
                <a:t>POSLEDICA</a:t>
              </a:r>
              <a:r>
                <a:rPr lang="sl-SI" sz="800" dirty="0">
                  <a:latin typeface="Arial" pitchFamily="34" charset="0"/>
                  <a:ea typeface="Malgun Gothic" pitchFamily="34" charset="-127"/>
                  <a:cs typeface="Arial" pitchFamily="34" charset="0"/>
                </a:rPr>
                <a:t>: </a:t>
              </a:r>
              <a:r>
                <a:rPr lang="sl-SI" sz="800" dirty="0" smtClean="0"/>
                <a:t> </a:t>
              </a:r>
              <a:endParaRPr lang="sl-SI" sz="800" b="1" baseline="-25000" dirty="0" smtClean="0">
                <a:latin typeface="Arial" pitchFamily="34" charset="0"/>
                <a:ea typeface="Malgun Gothic" pitchFamily="34" charset="-127"/>
                <a:cs typeface="Arial" pitchFamily="34" charset="0"/>
              </a:endParaRPr>
            </a:p>
          </p:txBody>
        </p:sp>
        <p:pic>
          <p:nvPicPr>
            <p:cNvPr id="3075"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08720" y="696571"/>
              <a:ext cx="864170" cy="1690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0" name="Group 9"/>
          <p:cNvGrpSpPr/>
          <p:nvPr/>
        </p:nvGrpSpPr>
        <p:grpSpPr>
          <a:xfrm>
            <a:off x="188640" y="842216"/>
            <a:ext cx="1872208" cy="215444"/>
            <a:chOff x="188640" y="927446"/>
            <a:chExt cx="1872208" cy="215444"/>
          </a:xfrm>
        </p:grpSpPr>
        <p:sp>
          <p:nvSpPr>
            <p:cNvPr id="13" name="PoljeZBesedilom 2"/>
            <p:cNvSpPr txBox="1"/>
            <p:nvPr/>
          </p:nvSpPr>
          <p:spPr>
            <a:xfrm>
              <a:off x="188640" y="927446"/>
              <a:ext cx="1872208" cy="215444"/>
            </a:xfrm>
            <a:prstGeom prst="rect">
              <a:avLst/>
            </a:prstGeom>
            <a:solidFill>
              <a:srgbClr val="FEEDC2"/>
            </a:solidFill>
            <a:ln w="6350">
              <a:noFill/>
            </a:ln>
          </p:spPr>
          <p:txBody>
            <a:bodyPr wrap="square" rtlCol="0">
              <a:spAutoFit/>
            </a:bodyPr>
            <a:lstStyle/>
            <a:p>
              <a:pPr>
                <a:buSzPct val="110000"/>
              </a:pPr>
              <a:r>
                <a:rPr lang="sl-SI" sz="800" b="1" dirty="0" smtClean="0">
                  <a:solidFill>
                    <a:srgbClr val="994A09"/>
                  </a:solidFill>
                  <a:latin typeface="Arial" pitchFamily="34" charset="0"/>
                  <a:ea typeface="Malgun Gothic" pitchFamily="34" charset="-127"/>
                  <a:cs typeface="Arial" pitchFamily="34" charset="0"/>
                </a:rPr>
                <a:t>POSLEDICA</a:t>
              </a:r>
              <a:r>
                <a:rPr lang="sl-SI" sz="800" dirty="0" smtClean="0">
                  <a:latin typeface="Arial" pitchFamily="34" charset="0"/>
                  <a:ea typeface="Malgun Gothic" pitchFamily="34" charset="-127"/>
                  <a:cs typeface="Arial" pitchFamily="34" charset="0"/>
                </a:rPr>
                <a:t>:  </a:t>
              </a:r>
              <a:r>
                <a:rPr lang="sl-SI" sz="800" dirty="0" smtClean="0"/>
                <a:t> </a:t>
              </a:r>
              <a:endParaRPr lang="sl-SI" sz="800" b="1" baseline="-25000" dirty="0" smtClean="0">
                <a:latin typeface="Arial" pitchFamily="34" charset="0"/>
                <a:ea typeface="Malgun Gothic" pitchFamily="34" charset="-127"/>
                <a:cs typeface="Arial" pitchFamily="34" charset="0"/>
              </a:endParaRPr>
            </a:p>
          </p:txBody>
        </p:sp>
        <p:pic>
          <p:nvPicPr>
            <p:cNvPr id="3076"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4140" y="949938"/>
              <a:ext cx="1111392" cy="170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7" name="PoljeZBesedilom 2"/>
          <p:cNvSpPr txBox="1"/>
          <p:nvPr/>
        </p:nvSpPr>
        <p:spPr>
          <a:xfrm>
            <a:off x="3501008" y="200472"/>
            <a:ext cx="2752204" cy="323165"/>
          </a:xfrm>
          <a:prstGeom prst="rect">
            <a:avLst/>
          </a:prstGeom>
          <a:solidFill>
            <a:srgbClr val="FDFBB3"/>
          </a:solidFill>
          <a:ln w="6350">
            <a:solidFill>
              <a:schemeClr val="tx1"/>
            </a:solidFill>
          </a:ln>
        </p:spPr>
        <p:txBody>
          <a:bodyPr wrap="square" rtlCol="0">
            <a:spAutoFit/>
          </a:bodyPr>
          <a:lstStyle/>
          <a:p>
            <a:pP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Če sta oba vektorja </a:t>
            </a:r>
            <a:r>
              <a:rPr lang="sl-SI" sz="700" b="1" dirty="0" smtClean="0">
                <a:latin typeface="Arial" pitchFamily="34" charset="0"/>
                <a:ea typeface="Malgun Gothic" pitchFamily="34" charset="-127"/>
                <a:cs typeface="Arial" pitchFamily="34" charset="0"/>
              </a:rPr>
              <a:t>neničelna</a:t>
            </a:r>
            <a:r>
              <a:rPr lang="sl-SI" sz="700" dirty="0" smtClean="0">
                <a:latin typeface="Arial" pitchFamily="34" charset="0"/>
                <a:ea typeface="Malgun Gothic" pitchFamily="34" charset="-127"/>
                <a:cs typeface="Arial" pitchFamily="34" charset="0"/>
              </a:rPr>
              <a:t> je skalarni produkt lahko 0 le kadar je </a:t>
            </a:r>
            <a:r>
              <a:rPr lang="sl-SI" sz="700" b="1" dirty="0" smtClean="0">
                <a:latin typeface="Arial" pitchFamily="34" charset="0"/>
                <a:ea typeface="Malgun Gothic" pitchFamily="34" charset="-127"/>
                <a:cs typeface="Arial" pitchFamily="34" charset="0"/>
              </a:rPr>
              <a:t>kosinus</a:t>
            </a:r>
            <a:r>
              <a:rPr lang="sl-SI" sz="700" dirty="0" smtClean="0">
                <a:latin typeface="Arial" pitchFamily="34" charset="0"/>
                <a:ea typeface="Malgun Gothic" pitchFamily="34" charset="-127"/>
                <a:cs typeface="Arial" pitchFamily="34" charset="0"/>
              </a:rPr>
              <a:t> kota med njima 0, torej </a:t>
            </a:r>
            <a:r>
              <a:rPr lang="sl-SI" sz="700" b="1" dirty="0" smtClean="0">
                <a:latin typeface="Arial" pitchFamily="34" charset="0"/>
                <a:ea typeface="Malgun Gothic" pitchFamily="34" charset="-127"/>
                <a:cs typeface="Arial" pitchFamily="34" charset="0"/>
              </a:rPr>
              <a:t>pravi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kot</a:t>
            </a:r>
          </a:p>
        </p:txBody>
      </p:sp>
      <p:grpSp>
        <p:nvGrpSpPr>
          <p:cNvPr id="11" name="Group 10"/>
          <p:cNvGrpSpPr/>
          <p:nvPr/>
        </p:nvGrpSpPr>
        <p:grpSpPr>
          <a:xfrm>
            <a:off x="1905060" y="583894"/>
            <a:ext cx="2752204" cy="215444"/>
            <a:chOff x="3573016" y="1136576"/>
            <a:chExt cx="2752204" cy="215444"/>
          </a:xfrm>
        </p:grpSpPr>
        <p:sp>
          <p:nvSpPr>
            <p:cNvPr id="19" name="PoljeZBesedilom 2"/>
            <p:cNvSpPr txBox="1"/>
            <p:nvPr/>
          </p:nvSpPr>
          <p:spPr>
            <a:xfrm>
              <a:off x="3573016" y="1136576"/>
              <a:ext cx="2752204" cy="215444"/>
            </a:xfrm>
            <a:prstGeom prst="rect">
              <a:avLst/>
            </a:prstGeom>
            <a:solidFill>
              <a:srgbClr val="FDFBB3"/>
            </a:solidFill>
            <a:ln w="6350">
              <a:solidFill>
                <a:schemeClr val="tx1"/>
              </a:solidFill>
            </a:ln>
          </p:spPr>
          <p:txBody>
            <a:bodyPr wrap="square" rtlCol="0">
              <a:spAutoFit/>
            </a:bodyPr>
            <a:lstStyle/>
            <a:p>
              <a:pP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Oceno pomnožimo z ||</a:t>
              </a:r>
              <a:r>
                <a:rPr lang="sl-SI" sz="700" b="1" dirty="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y</a:t>
              </a:r>
              <a:r>
                <a:rPr lang="sl-SI" sz="700" dirty="0" smtClean="0">
                  <a:latin typeface="Arial" pitchFamily="34" charset="0"/>
                  <a:ea typeface="Malgun Gothic" pitchFamily="34" charset="-127"/>
                  <a:cs typeface="Arial" pitchFamily="34" charset="0"/>
                </a:rPr>
                <a:t>|| </a:t>
              </a:r>
              <a:endParaRPr lang="sl-SI" sz="700" b="1" dirty="0" smtClean="0">
                <a:latin typeface="Arial" pitchFamily="34" charset="0"/>
                <a:ea typeface="Malgun Gothic" pitchFamily="34" charset="-127"/>
                <a:cs typeface="Arial" pitchFamily="34" charset="0"/>
              </a:endParaRPr>
            </a:p>
          </p:txBody>
        </p:sp>
        <p:pic>
          <p:nvPicPr>
            <p:cNvPr id="3077"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67438" y="1163114"/>
              <a:ext cx="951008" cy="162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2" name="PoljeZBesedilom 2"/>
          <p:cNvSpPr txBox="1"/>
          <p:nvPr/>
        </p:nvSpPr>
        <p:spPr>
          <a:xfrm>
            <a:off x="2124906" y="848256"/>
            <a:ext cx="2752204" cy="323165"/>
          </a:xfrm>
          <a:prstGeom prst="rect">
            <a:avLst/>
          </a:prstGeom>
          <a:solidFill>
            <a:srgbClr val="FDFBB3"/>
          </a:solidFill>
          <a:ln w="6350">
            <a:solidFill>
              <a:schemeClr val="tx1"/>
            </a:solidFill>
          </a:ln>
        </p:spPr>
        <p:txBody>
          <a:bodyPr wrap="square" rtlCol="0">
            <a:spAutoFit/>
          </a:bodyPr>
          <a:lstStyle/>
          <a:p>
            <a:pP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Cauchy-Schwartzovo neenakost pomnožimo z 2 prištejemo ||x||</a:t>
            </a:r>
            <a:r>
              <a:rPr lang="sl-SI" sz="800" baseline="30000" dirty="0" smtClean="0">
                <a:latin typeface="Arial" pitchFamily="34" charset="0"/>
                <a:ea typeface="Malgun Gothic" pitchFamily="34" charset="-127"/>
                <a:cs typeface="Arial" pitchFamily="34" charset="0"/>
              </a:rPr>
              <a:t>2</a:t>
            </a:r>
            <a:r>
              <a:rPr lang="sl-SI" sz="700" dirty="0" smtClean="0">
                <a:latin typeface="Arial" pitchFamily="34" charset="0"/>
                <a:ea typeface="Malgun Gothic" pitchFamily="34" charset="-127"/>
                <a:cs typeface="Arial" pitchFamily="34" charset="0"/>
              </a:rPr>
              <a:t> + ||y||</a:t>
            </a:r>
            <a:r>
              <a:rPr lang="sl-SI" sz="800" baseline="30000" dirty="0" smtClean="0">
                <a:latin typeface="Arial" pitchFamily="34" charset="0"/>
                <a:ea typeface="Malgun Gothic" pitchFamily="34" charset="-127"/>
                <a:cs typeface="Arial" pitchFamily="34" charset="0"/>
              </a:rPr>
              <a:t>2</a:t>
            </a:r>
            <a:r>
              <a:rPr lang="sl-SI" sz="700" dirty="0" smtClean="0">
                <a:latin typeface="Arial" pitchFamily="34" charset="0"/>
                <a:ea typeface="Malgun Gothic" pitchFamily="34" charset="-127"/>
                <a:cs typeface="Arial" pitchFamily="34" charset="0"/>
              </a:rPr>
              <a:t> in korenimo</a:t>
            </a:r>
            <a:endParaRPr lang="sl-SI" sz="700" b="1" dirty="0" smtClean="0">
              <a:latin typeface="Arial" pitchFamily="34" charset="0"/>
              <a:ea typeface="Malgun Gothic" pitchFamily="34" charset="-127"/>
              <a:cs typeface="Arial" pitchFamily="34" charset="0"/>
            </a:endParaRPr>
          </a:p>
        </p:txBody>
      </p:sp>
      <p:pic>
        <p:nvPicPr>
          <p:cNvPr id="3078" name="Picture 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64358" y="896493"/>
            <a:ext cx="1895954" cy="180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 name="PoljeZBesedilom 2"/>
          <p:cNvSpPr txBox="1"/>
          <p:nvPr/>
        </p:nvSpPr>
        <p:spPr>
          <a:xfrm>
            <a:off x="4696133" y="607244"/>
            <a:ext cx="1557079" cy="200055"/>
          </a:xfrm>
          <a:prstGeom prst="rect">
            <a:avLst/>
          </a:prstGeom>
          <a:solidFill>
            <a:schemeClr val="bg1"/>
          </a:solidFill>
          <a:ln w="6350">
            <a:solidFill>
              <a:schemeClr val="tx1"/>
            </a:solidFill>
          </a:ln>
        </p:spPr>
        <p:txBody>
          <a:bodyPr wrap="square" rtlCol="0">
            <a:spAutoFit/>
          </a:bodyPr>
          <a:lstStyle/>
          <a:p>
            <a:pPr algn="ctr">
              <a:buSzPct val="110000"/>
            </a:pPr>
            <a:r>
              <a:rPr lang="sl-SI" sz="700" dirty="0" smtClean="0">
                <a:latin typeface="Arial" pitchFamily="34" charset="0"/>
                <a:ea typeface="Malgun Gothic" pitchFamily="34" charset="-127"/>
                <a:cs typeface="Arial" pitchFamily="34" charset="0"/>
              </a:rPr>
              <a:t>Cauchy-Schwartzova neenakost</a:t>
            </a:r>
          </a:p>
        </p:txBody>
      </p:sp>
      <p:sp>
        <p:nvSpPr>
          <p:cNvPr id="25" name="PoljeZBesedilom 2"/>
          <p:cNvSpPr txBox="1"/>
          <p:nvPr/>
        </p:nvSpPr>
        <p:spPr>
          <a:xfrm>
            <a:off x="188640" y="1208584"/>
            <a:ext cx="288031" cy="200055"/>
          </a:xfrm>
          <a:prstGeom prst="rect">
            <a:avLst/>
          </a:prstGeom>
          <a:solidFill>
            <a:schemeClr val="bg1"/>
          </a:solidFill>
          <a:ln w="6350">
            <a:solidFill>
              <a:schemeClr val="tx1"/>
            </a:solidFill>
          </a:ln>
        </p:spPr>
        <p:txBody>
          <a:bodyPr wrap="square" rtlCol="0">
            <a:spAutoFit/>
          </a:bodyPr>
          <a:lstStyle/>
          <a:p>
            <a:pPr algn="ctr">
              <a:buSzPct val="110000"/>
            </a:pPr>
            <a:r>
              <a:rPr lang="sl-SI" sz="700" dirty="0" smtClean="0">
                <a:latin typeface="Arial" pitchFamily="34" charset="0"/>
                <a:ea typeface="Malgun Gothic" pitchFamily="34" charset="-127"/>
                <a:cs typeface="Arial" pitchFamily="34" charset="0"/>
              </a:rPr>
              <a:t>4. </a:t>
            </a:r>
          </a:p>
        </p:txBody>
      </p:sp>
      <p:grpSp>
        <p:nvGrpSpPr>
          <p:cNvPr id="15" name="Group 14"/>
          <p:cNvGrpSpPr/>
          <p:nvPr/>
        </p:nvGrpSpPr>
        <p:grpSpPr>
          <a:xfrm>
            <a:off x="529180" y="1208584"/>
            <a:ext cx="1891708" cy="861774"/>
            <a:chOff x="588623" y="1255197"/>
            <a:chExt cx="1316437" cy="861774"/>
          </a:xfrm>
        </p:grpSpPr>
        <p:sp>
          <p:nvSpPr>
            <p:cNvPr id="27" name="PoljeZBesedilom 2"/>
            <p:cNvSpPr txBox="1"/>
            <p:nvPr/>
          </p:nvSpPr>
          <p:spPr>
            <a:xfrm>
              <a:off x="588623" y="1255197"/>
              <a:ext cx="1316437" cy="861774"/>
            </a:xfrm>
            <a:prstGeom prst="rect">
              <a:avLst/>
            </a:prstGeom>
            <a:solidFill>
              <a:srgbClr val="FDA683"/>
            </a:solidFill>
            <a:ln w="6350">
              <a:solidFill>
                <a:schemeClr val="tx1"/>
              </a:solidFill>
            </a:ln>
          </p:spPr>
          <p:txBody>
            <a:bodyPr wrap="square" rtlCol="0">
              <a:spAutoFit/>
            </a:bodyPr>
            <a:lstStyle/>
            <a:p>
              <a:pPr>
                <a:buSzPct val="110000"/>
              </a:pPr>
              <a:r>
                <a:rPr lang="sl-SI" sz="800" dirty="0" smtClean="0">
                  <a:latin typeface="Arial" pitchFamily="34" charset="0"/>
                  <a:ea typeface="Malgun Gothic" pitchFamily="34" charset="-127"/>
                  <a:cs typeface="Arial" pitchFamily="34" charset="0"/>
                </a:rPr>
                <a:t>v R</a:t>
              </a:r>
              <a:r>
                <a:rPr lang="sl-SI" sz="900" baseline="30000" dirty="0" smtClean="0">
                  <a:latin typeface="Arial" pitchFamily="34" charset="0"/>
                  <a:ea typeface="Malgun Gothic" pitchFamily="34" charset="-127"/>
                  <a:cs typeface="Arial" pitchFamily="34" charset="0"/>
                </a:rPr>
                <a:t>3</a:t>
              </a:r>
              <a:r>
                <a:rPr lang="sl-SI" sz="800" dirty="0" smtClean="0">
                  <a:latin typeface="Arial" pitchFamily="34" charset="0"/>
                  <a:ea typeface="Malgun Gothic" pitchFamily="34" charset="-127"/>
                  <a:cs typeface="Arial" pitchFamily="34" charset="0"/>
                </a:rPr>
                <a:t> definiramo </a:t>
              </a:r>
              <a:r>
                <a:rPr lang="sl-SI" sz="800" b="1" dirty="0" smtClean="0">
                  <a:latin typeface="Arial" pitchFamily="34" charset="0"/>
                  <a:ea typeface="Malgun Gothic" pitchFamily="34" charset="-127"/>
                  <a:cs typeface="Arial" pitchFamily="34" charset="0"/>
                </a:rPr>
                <a:t>vektorski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produkt</a:t>
              </a: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1000" dirty="0">
                <a:latin typeface="Arial" pitchFamily="34" charset="0"/>
                <a:ea typeface="Malgun Gothic" pitchFamily="34" charset="-127"/>
                <a:cs typeface="Arial" pitchFamily="34" charset="0"/>
              </a:endParaRP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b="1" dirty="0">
                <a:latin typeface="Arial" pitchFamily="34" charset="0"/>
                <a:ea typeface="Malgun Gothic" pitchFamily="34" charset="-127"/>
                <a:cs typeface="Arial" pitchFamily="34" charset="0"/>
              </a:endParaRPr>
            </a:p>
          </p:txBody>
        </p:sp>
        <p:pic>
          <p:nvPicPr>
            <p:cNvPr id="3079"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4845" y="1455252"/>
              <a:ext cx="995087" cy="58958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4" name="PoljeZBesedilom 2"/>
          <p:cNvSpPr txBox="1"/>
          <p:nvPr/>
        </p:nvSpPr>
        <p:spPr>
          <a:xfrm>
            <a:off x="3063246" y="1249386"/>
            <a:ext cx="2021938" cy="830997"/>
          </a:xfrm>
          <a:prstGeom prst="rect">
            <a:avLst/>
          </a:prstGeom>
          <a:solidFill>
            <a:schemeClr val="accent1">
              <a:lumMod val="20000"/>
              <a:lumOff val="80000"/>
            </a:schemeClr>
          </a:solidFill>
          <a:ln w="6350">
            <a:noFill/>
          </a:ln>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ne moremo posplošiti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 R</a:t>
            </a:r>
            <a:r>
              <a:rPr lang="sl-SI" sz="900" baseline="30000" dirty="0" smtClean="0">
                <a:latin typeface="Arial" pitchFamily="34" charset="0"/>
                <a:ea typeface="Malgun Gothic" pitchFamily="34" charset="-127"/>
                <a:cs typeface="Arial" pitchFamily="34" charset="0"/>
              </a:rPr>
              <a:t>2</a:t>
            </a:r>
            <a:r>
              <a:rPr lang="sl-SI" sz="800" dirty="0" smtClean="0">
                <a:latin typeface="Arial" pitchFamily="34" charset="0"/>
                <a:ea typeface="Malgun Gothic" pitchFamily="34" charset="-127"/>
                <a:cs typeface="Arial" pitchFamily="34" charset="0"/>
              </a:rPr>
              <a:t> podoben vnanji produkt</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geometrijsko</a:t>
            </a:r>
            <a:r>
              <a:rPr lang="sl-SI" sz="800" dirty="0" smtClean="0">
                <a:latin typeface="Arial" pitchFamily="34" charset="0"/>
                <a:ea typeface="Malgun Gothic" pitchFamily="34" charset="-127"/>
                <a:cs typeface="Arial" pitchFamily="34" charset="0"/>
              </a:rPr>
              <a:t>: ploščina </a:t>
            </a:r>
            <a:r>
              <a:rPr lang="sl-SI" sz="800" b="1" dirty="0" smtClean="0">
                <a:solidFill>
                  <a:srgbClr val="C00000"/>
                </a:solidFill>
                <a:latin typeface="Arial" pitchFamily="34" charset="0"/>
                <a:ea typeface="Malgun Gothic" pitchFamily="34" charset="-127"/>
                <a:cs typeface="Arial" pitchFamily="34" charset="0"/>
              </a:rPr>
              <a:t>paralelograma</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ki ga oklepata x in y</a:t>
            </a: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a:buSzPct val="110000"/>
            </a:pPr>
            <a:endParaRPr lang="sl-SI" sz="800" b="1" dirty="0">
              <a:latin typeface="Arial" pitchFamily="34" charset="0"/>
              <a:ea typeface="Malgun Gothic" pitchFamily="34" charset="-127"/>
              <a:cs typeface="Arial" pitchFamily="34" charset="0"/>
            </a:endParaRPr>
          </a:p>
        </p:txBody>
      </p:sp>
      <p:pic>
        <p:nvPicPr>
          <p:cNvPr id="3083" name="Picture 11"/>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174115" y="1820064"/>
            <a:ext cx="1800200" cy="178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4" name="Picture 1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157192" y="1295003"/>
            <a:ext cx="1203512" cy="916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5" name="Picture 1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510748" y="2307099"/>
            <a:ext cx="1147762" cy="681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2" name="Group 31"/>
          <p:cNvGrpSpPr/>
          <p:nvPr/>
        </p:nvGrpSpPr>
        <p:grpSpPr>
          <a:xfrm>
            <a:off x="2324283" y="2313524"/>
            <a:ext cx="3224172" cy="2046714"/>
            <a:chOff x="2276873" y="2307099"/>
            <a:chExt cx="3224172" cy="2046714"/>
          </a:xfrm>
        </p:grpSpPr>
        <p:sp>
          <p:nvSpPr>
            <p:cNvPr id="45" name="PoljeZBesedilom 2"/>
            <p:cNvSpPr txBox="1"/>
            <p:nvPr/>
          </p:nvSpPr>
          <p:spPr>
            <a:xfrm>
              <a:off x="2276873" y="2307099"/>
              <a:ext cx="3224172" cy="204671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Ploščina paralelograma je h</a:t>
              </a:r>
              <a:r>
                <a:rPr lang="sl-SI" sz="900" baseline="-25000" dirty="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 </a:t>
              </a:r>
              <a:r>
                <a:rPr lang="sl-SI" sz="700" dirty="0" smtClean="0">
                  <a:latin typeface="Arial" pitchFamily="34" charset="0"/>
                  <a:cs typeface="Arial" pitchFamily="34" charset="0"/>
                </a:rPr>
                <a:t>⋅ b in višino lahko zapišemo kot sin</a:t>
              </a:r>
              <a:r>
                <a:rPr lang="el-GR" sz="700" dirty="0" smtClean="0">
                  <a:latin typeface="Arial" pitchFamily="34" charset="0"/>
                  <a:ea typeface="Malgun Gothic" pitchFamily="34" charset="-127"/>
                  <a:cs typeface="Arial" pitchFamily="34" charset="0"/>
                </a:rPr>
                <a:t>φ</a:t>
              </a:r>
              <a:r>
                <a:rPr lang="sl-SI" sz="700" dirty="0" smtClean="0">
                  <a:latin typeface="Arial" pitchFamily="34" charset="0"/>
                  <a:ea typeface="Malgun Gothic" pitchFamily="34" charset="-127"/>
                  <a:cs typeface="Arial" pitchFamily="34" charset="0"/>
                </a:rPr>
                <a:t> </a:t>
              </a:r>
              <a:r>
                <a:rPr lang="sl-SI" sz="700" dirty="0" smtClean="0">
                  <a:latin typeface="Arial" pitchFamily="34" charset="0"/>
                  <a:cs typeface="Arial" pitchFamily="34" charset="0"/>
                </a:rPr>
                <a:t>⋅ a. Sledi da je ploščina </a:t>
              </a:r>
              <a:r>
                <a:rPr lang="sl-SI" sz="700" dirty="0">
                  <a:latin typeface="Arial" pitchFamily="34" charset="0"/>
                  <a:cs typeface="Arial" pitchFamily="34" charset="0"/>
                </a:rPr>
                <a:t>sin</a:t>
              </a:r>
              <a:r>
                <a:rPr lang="el-GR" sz="700" dirty="0">
                  <a:latin typeface="Arial" pitchFamily="34" charset="0"/>
                  <a:ea typeface="Malgun Gothic" pitchFamily="34" charset="-127"/>
                  <a:cs typeface="Arial" pitchFamily="34" charset="0"/>
                </a:rPr>
                <a:t>φ</a:t>
              </a:r>
              <a:r>
                <a:rPr lang="sl-SI" sz="700" dirty="0">
                  <a:latin typeface="Arial" pitchFamily="34" charset="0"/>
                  <a:ea typeface="Malgun Gothic" pitchFamily="34" charset="-127"/>
                  <a:cs typeface="Arial" pitchFamily="34" charset="0"/>
                </a:rPr>
                <a:t> </a:t>
              </a:r>
              <a:r>
                <a:rPr lang="sl-SI" sz="700" dirty="0">
                  <a:latin typeface="Arial" pitchFamily="34" charset="0"/>
                  <a:cs typeface="Arial" pitchFamily="34" charset="0"/>
                </a:rPr>
                <a:t>⋅ </a:t>
              </a:r>
              <a:r>
                <a:rPr lang="sl-SI" sz="700" dirty="0" smtClean="0">
                  <a:latin typeface="Arial" pitchFamily="34" charset="0"/>
                  <a:cs typeface="Arial" pitchFamily="34" charset="0"/>
                </a:rPr>
                <a:t>a</a:t>
              </a:r>
              <a:r>
                <a:rPr lang="sl-SI" sz="700" dirty="0">
                  <a:latin typeface="Arial" pitchFamily="34" charset="0"/>
                  <a:cs typeface="Arial" pitchFamily="34" charset="0"/>
                </a:rPr>
                <a:t> ⋅ </a:t>
              </a:r>
              <a:r>
                <a:rPr lang="sl-SI" sz="700" dirty="0" smtClean="0">
                  <a:latin typeface="Arial" pitchFamily="34" charset="0"/>
                  <a:cs typeface="Arial" pitchFamily="34" charset="0"/>
                </a:rPr>
                <a:t>b. Uporabimo pravila za mešani produkt in dobimo</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upoštevamo:                                              =      </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                                                    </a:t>
              </a:r>
              <a:r>
                <a:rPr lang="sl-SI" sz="700" b="1" dirty="0" smtClean="0">
                  <a:solidFill>
                    <a:srgbClr val="C00000"/>
                  </a:solidFill>
                  <a:latin typeface="Arial" pitchFamily="34" charset="0"/>
                  <a:ea typeface="Malgun Gothic" pitchFamily="34" charset="-127"/>
                  <a:cs typeface="Arial" pitchFamily="34" charset="0"/>
                </a:rPr>
                <a:t>!</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3086" name="Picture 14"/>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353231" y="2720753"/>
              <a:ext cx="2227897" cy="1817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7" name="Picture 15"/>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355840" y="2953430"/>
              <a:ext cx="2025402" cy="1648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0" name="Group 29"/>
            <p:cNvGrpSpPr/>
            <p:nvPr/>
          </p:nvGrpSpPr>
          <p:grpSpPr>
            <a:xfrm>
              <a:off x="2350656" y="3166823"/>
              <a:ext cx="2511154" cy="206381"/>
              <a:chOff x="2350656" y="3166823"/>
              <a:chExt cx="2511154" cy="206381"/>
            </a:xfrm>
          </p:grpSpPr>
          <p:pic>
            <p:nvPicPr>
              <p:cNvPr id="3088" name="Picture 16"/>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350656" y="3166823"/>
                <a:ext cx="2443150" cy="180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9" name="Picture 17"/>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484680" y="3192837"/>
                <a:ext cx="377130" cy="180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3090" name="Picture 18"/>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360921" y="3402803"/>
              <a:ext cx="2215942" cy="1902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1" name="Picture 19"/>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063246" y="3635746"/>
              <a:ext cx="1085834" cy="183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2" name="Picture 20"/>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302000" y="3635746"/>
              <a:ext cx="855192" cy="1850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3" name="Picture 21"/>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360921" y="3872880"/>
              <a:ext cx="1284103" cy="194061"/>
            </a:xfrm>
            <a:prstGeom prst="rect">
              <a:avLst/>
            </a:prstGeom>
            <a:noFill/>
            <a:ln w="63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7" name="PoljeZBesedilom 2"/>
          <p:cNvSpPr txBox="1"/>
          <p:nvPr/>
        </p:nvSpPr>
        <p:spPr>
          <a:xfrm>
            <a:off x="5079806" y="3075271"/>
            <a:ext cx="1557079" cy="415498"/>
          </a:xfrm>
          <a:prstGeom prst="rect">
            <a:avLst/>
          </a:prstGeom>
          <a:solidFill>
            <a:schemeClr val="bg1"/>
          </a:solidFill>
          <a:ln w="6350">
            <a:noFill/>
          </a:ln>
        </p:spPr>
        <p:txBody>
          <a:bodyPr wrap="square" rtlCol="0">
            <a:spAutoFit/>
          </a:bodyPr>
          <a:lstStyle/>
          <a:p>
            <a:pPr algn="ctr">
              <a:buSzPct val="110000"/>
            </a:pPr>
            <a:r>
              <a:rPr lang="sl-SI" sz="700" dirty="0" smtClean="0">
                <a:latin typeface="Arial" pitchFamily="34" charset="0"/>
                <a:ea typeface="Malgun Gothic" pitchFamily="34" charset="-127"/>
                <a:cs typeface="Arial" pitchFamily="34" charset="0"/>
              </a:rPr>
              <a:t>vektor skalarnega produkta leži na premici skozi izhodišče ki je </a:t>
            </a:r>
            <a:r>
              <a:rPr lang="sl-SI" sz="700" b="1" dirty="0" smtClean="0">
                <a:latin typeface="Arial" pitchFamily="34" charset="0"/>
                <a:ea typeface="Malgun Gothic" pitchFamily="34" charset="-127"/>
                <a:cs typeface="Arial" pitchFamily="34" charset="0"/>
              </a:rPr>
              <a:t>pravokotna</a:t>
            </a:r>
            <a:r>
              <a:rPr lang="sl-SI" sz="700" dirty="0" smtClean="0">
                <a:latin typeface="Arial" pitchFamily="34" charset="0"/>
                <a:ea typeface="Malgun Gothic" pitchFamily="34" charset="-127"/>
                <a:cs typeface="Arial" pitchFamily="34" charset="0"/>
              </a:rPr>
              <a:t> tako na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kot na </a:t>
            </a:r>
            <a:r>
              <a:rPr lang="sl-SI" sz="700" b="1" dirty="0" smtClean="0">
                <a:latin typeface="Arial" pitchFamily="34" charset="0"/>
                <a:ea typeface="Malgun Gothic" pitchFamily="34" charset="-127"/>
                <a:cs typeface="Arial" pitchFamily="34" charset="0"/>
              </a:rPr>
              <a:t>y</a:t>
            </a:r>
          </a:p>
        </p:txBody>
      </p:sp>
      <p:sp>
        <p:nvSpPr>
          <p:cNvPr id="58" name="PoljeZBesedilom 2"/>
          <p:cNvSpPr txBox="1"/>
          <p:nvPr/>
        </p:nvSpPr>
        <p:spPr>
          <a:xfrm>
            <a:off x="5426415" y="3593080"/>
            <a:ext cx="1221131" cy="307777"/>
          </a:xfrm>
          <a:prstGeom prst="rect">
            <a:avLst/>
          </a:prstGeom>
          <a:solidFill>
            <a:schemeClr val="bg1"/>
          </a:solidFill>
          <a:ln w="6350">
            <a:noFill/>
          </a:ln>
        </p:spPr>
        <p:txBody>
          <a:bodyPr wrap="square" rtlCol="0">
            <a:spAutoFit/>
          </a:bodyPr>
          <a:lstStyle/>
          <a:p>
            <a:pPr algn="ctr">
              <a:buSzPct val="110000"/>
            </a:pPr>
            <a:r>
              <a:rPr lang="sl-SI" sz="700" dirty="0" smtClean="0">
                <a:latin typeface="Arial" pitchFamily="34" charset="0"/>
                <a:ea typeface="Malgun Gothic" pitchFamily="34" charset="-127"/>
                <a:cs typeface="Arial" pitchFamily="34" charset="0"/>
              </a:rPr>
              <a:t>smer določimo s </a:t>
            </a:r>
            <a:r>
              <a:rPr lang="sl-SI" sz="700" b="1" dirty="0" smtClean="0">
                <a:latin typeface="Arial" pitchFamily="34" charset="0"/>
                <a:ea typeface="Malgun Gothic" pitchFamily="34" charset="-127"/>
                <a:cs typeface="Arial" pitchFamily="34" charset="0"/>
              </a:rPr>
              <a:t>pravilom desnega vijaka</a:t>
            </a:r>
          </a:p>
        </p:txBody>
      </p:sp>
      <p:sp>
        <p:nvSpPr>
          <p:cNvPr id="60" name="PoljeZBesedilom 2"/>
          <p:cNvSpPr txBox="1"/>
          <p:nvPr/>
        </p:nvSpPr>
        <p:spPr>
          <a:xfrm>
            <a:off x="188639" y="1490259"/>
            <a:ext cx="288031" cy="200055"/>
          </a:xfrm>
          <a:prstGeom prst="rect">
            <a:avLst/>
          </a:prstGeom>
          <a:solidFill>
            <a:schemeClr val="bg1"/>
          </a:solidFill>
          <a:ln w="6350">
            <a:solidFill>
              <a:schemeClr val="tx1"/>
            </a:solidFill>
          </a:ln>
        </p:spPr>
        <p:txBody>
          <a:bodyPr wrap="square" rtlCol="0">
            <a:spAutoFit/>
          </a:bodyPr>
          <a:lstStyle/>
          <a:p>
            <a:pPr algn="ctr">
              <a:buSzPct val="110000"/>
            </a:pPr>
            <a:r>
              <a:rPr lang="sl-SI" sz="700" dirty="0">
                <a:latin typeface="Arial" pitchFamily="34" charset="0"/>
                <a:ea typeface="Malgun Gothic" pitchFamily="34" charset="-127"/>
                <a:cs typeface="Arial" pitchFamily="34" charset="0"/>
              </a:rPr>
              <a:t>5</a:t>
            </a:r>
            <a:r>
              <a:rPr lang="sl-SI" sz="700" dirty="0" smtClean="0">
                <a:latin typeface="Arial" pitchFamily="34" charset="0"/>
                <a:ea typeface="Malgun Gothic" pitchFamily="34" charset="-127"/>
                <a:cs typeface="Arial" pitchFamily="34" charset="0"/>
              </a:rPr>
              <a:t>. </a:t>
            </a:r>
          </a:p>
        </p:txBody>
      </p:sp>
      <p:grpSp>
        <p:nvGrpSpPr>
          <p:cNvPr id="2" name="Group 1"/>
          <p:cNvGrpSpPr/>
          <p:nvPr/>
        </p:nvGrpSpPr>
        <p:grpSpPr>
          <a:xfrm>
            <a:off x="4993365" y="4049053"/>
            <a:ext cx="1675764" cy="984885"/>
            <a:chOff x="138476" y="2278141"/>
            <a:chExt cx="1675764" cy="984885"/>
          </a:xfrm>
          <a:solidFill>
            <a:schemeClr val="accent1">
              <a:lumMod val="20000"/>
              <a:lumOff val="80000"/>
            </a:schemeClr>
          </a:solidFill>
        </p:grpSpPr>
        <p:sp>
          <p:nvSpPr>
            <p:cNvPr id="59" name="PoljeZBesedilom 2"/>
            <p:cNvSpPr txBox="1"/>
            <p:nvPr/>
          </p:nvSpPr>
          <p:spPr>
            <a:xfrm>
              <a:off x="138476" y="2278141"/>
              <a:ext cx="1675764" cy="984885"/>
            </a:xfrm>
            <a:prstGeom prst="rect">
              <a:avLst/>
            </a:prstGeom>
            <a:solidFill>
              <a:srgbClr val="FDA683"/>
            </a:solidFill>
            <a:ln w="6350">
              <a:solidFill>
                <a:schemeClr val="tx1"/>
              </a:solidFill>
            </a:ln>
          </p:spPr>
          <p:txBody>
            <a:bodyPr wrap="square" rtlCol="0">
              <a:spAutoFit/>
            </a:bodyPr>
            <a:lstStyle/>
            <a:p>
              <a:pPr>
                <a:buSzPct val="110000"/>
              </a:pPr>
              <a:r>
                <a:rPr lang="sl-SI" sz="800" dirty="0" smtClean="0">
                  <a:latin typeface="Arial" pitchFamily="34" charset="0"/>
                  <a:ea typeface="Malgun Gothic" pitchFamily="34" charset="-127"/>
                  <a:cs typeface="Arial" pitchFamily="34" charset="0"/>
                </a:rPr>
                <a:t>v R</a:t>
              </a:r>
              <a:r>
                <a:rPr lang="sl-SI" sz="900" baseline="30000" dirty="0" smtClean="0">
                  <a:latin typeface="Arial" pitchFamily="34" charset="0"/>
                  <a:ea typeface="Malgun Gothic" pitchFamily="34" charset="-127"/>
                  <a:cs typeface="Arial" pitchFamily="34" charset="0"/>
                </a:rPr>
                <a:t>3</a:t>
              </a:r>
              <a:r>
                <a:rPr lang="sl-SI" sz="800" dirty="0" smtClean="0">
                  <a:latin typeface="Arial" pitchFamily="34" charset="0"/>
                  <a:ea typeface="Malgun Gothic" pitchFamily="34" charset="-127"/>
                  <a:cs typeface="Arial" pitchFamily="34" charset="0"/>
                </a:rPr>
                <a:t> definiramo </a:t>
              </a:r>
              <a:r>
                <a:rPr lang="sl-SI" sz="800" b="1" dirty="0" smtClean="0">
                  <a:latin typeface="Arial" pitchFamily="34" charset="0"/>
                  <a:ea typeface="Malgun Gothic" pitchFamily="34" charset="-127"/>
                  <a:cs typeface="Arial" pitchFamily="34" charset="0"/>
                </a:rPr>
                <a:t>mešani produkt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prostornina </a:t>
              </a:r>
              <a:r>
                <a:rPr lang="sl-SI" sz="800" b="1" dirty="0" smtClean="0">
                  <a:latin typeface="Arial" pitchFamily="34" charset="0"/>
                  <a:ea typeface="Malgun Gothic" pitchFamily="34" charset="-127"/>
                  <a:cs typeface="Arial" pitchFamily="34" charset="0"/>
                </a:rPr>
                <a:t>paralepipeda</a:t>
              </a: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kot med </a:t>
              </a:r>
              <a:r>
                <a:rPr lang="sl-SI" sz="800" b="1" dirty="0">
                  <a:latin typeface="Arial" pitchFamily="34" charset="0"/>
                  <a:ea typeface="Malgun Gothic" pitchFamily="34" charset="-127"/>
                  <a:cs typeface="Arial" pitchFamily="34" charset="0"/>
                </a:rPr>
                <a:t>x </a:t>
              </a:r>
              <a:r>
                <a:rPr lang="sl-SI" sz="800" b="1" dirty="0" smtClean="0">
                  <a:latin typeface="Arial" pitchFamily="34" charset="0"/>
                  <a:ea typeface="Malgun Gothic" pitchFamily="34" charset="-127"/>
                  <a:cs typeface="Arial" pitchFamily="34" charset="0"/>
                </a:rPr>
                <a:t>× y </a:t>
              </a:r>
              <a:r>
                <a:rPr lang="sl-SI" sz="800" dirty="0" smtClean="0">
                  <a:latin typeface="Arial" pitchFamily="34" charset="0"/>
                  <a:ea typeface="Malgun Gothic" pitchFamily="34" charset="-127"/>
                  <a:cs typeface="Arial" pitchFamily="34" charset="0"/>
                </a:rPr>
                <a:t>in </a:t>
              </a:r>
              <a:r>
                <a:rPr lang="sl-SI" sz="800" b="1" dirty="0" smtClean="0">
                  <a:latin typeface="Arial" pitchFamily="34" charset="0"/>
                  <a:ea typeface="Malgun Gothic" pitchFamily="34" charset="-127"/>
                  <a:cs typeface="Arial" pitchFamily="34" charset="0"/>
                </a:rPr>
                <a:t>z</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3 krat 3 </a:t>
              </a:r>
              <a:r>
                <a:rPr lang="sl-SI" sz="800" b="1" dirty="0" smtClean="0">
                  <a:latin typeface="Arial" pitchFamily="34" charset="0"/>
                  <a:ea typeface="Malgun Gothic" pitchFamily="34" charset="-127"/>
                  <a:cs typeface="Arial" pitchFamily="34" charset="0"/>
                </a:rPr>
                <a:t>determinanta</a:t>
              </a:r>
            </a:p>
            <a:p>
              <a:pPr marL="171450" indent="-171450">
                <a:buSzPct val="110000"/>
                <a:buFont typeface="Arial" pitchFamily="34" charset="0"/>
                <a:buChar char="→"/>
              </a:pPr>
              <a:endParaRPr lang="sl-SI" sz="1000" dirty="0">
                <a:latin typeface="Arial" pitchFamily="34" charset="0"/>
                <a:ea typeface="Malgun Gothic" pitchFamily="34" charset="-127"/>
                <a:cs typeface="Arial" pitchFamily="34" charset="0"/>
              </a:endParaRP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b="1" dirty="0">
                <a:latin typeface="Arial" pitchFamily="34" charset="0"/>
                <a:ea typeface="Malgun Gothic" pitchFamily="34" charset="-127"/>
                <a:cs typeface="Arial" pitchFamily="34" charset="0"/>
              </a:endParaRPr>
            </a:p>
          </p:txBody>
        </p:sp>
        <p:pic>
          <p:nvPicPr>
            <p:cNvPr id="1026" name="Picture 2"/>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29270" y="3055256"/>
              <a:ext cx="1007211" cy="162346"/>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229271" y="2845172"/>
              <a:ext cx="1347520" cy="155727"/>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8" name="PoljeZBesedilom 2"/>
          <p:cNvSpPr txBox="1"/>
          <p:nvPr/>
        </p:nvSpPr>
        <p:spPr>
          <a:xfrm>
            <a:off x="5023468" y="5116259"/>
            <a:ext cx="1635918" cy="96949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Ploščina </a:t>
            </a:r>
            <a:r>
              <a:rPr lang="sl-SI" sz="700" b="1" dirty="0" smtClean="0">
                <a:latin typeface="Arial" pitchFamily="34" charset="0"/>
                <a:ea typeface="Malgun Gothic" pitchFamily="34" charset="-127"/>
                <a:cs typeface="Arial" pitchFamily="34" charset="0"/>
              </a:rPr>
              <a:t>paralelograma</a:t>
            </a:r>
            <a:r>
              <a:rPr lang="sl-SI" sz="700" dirty="0" smtClean="0">
                <a:latin typeface="Arial" pitchFamily="34" charset="0"/>
                <a:ea typeface="Malgun Gothic" pitchFamily="34" charset="-127"/>
                <a:cs typeface="Arial" pitchFamily="34" charset="0"/>
              </a:rPr>
              <a:t> je </a:t>
            </a:r>
            <a:r>
              <a:rPr lang="sl-SI" sz="700" b="1" dirty="0" smtClean="0">
                <a:latin typeface="Arial" pitchFamily="34" charset="0"/>
                <a:ea typeface="Malgun Gothic" pitchFamily="34" charset="-127"/>
                <a:cs typeface="Arial" pitchFamily="34" charset="0"/>
              </a:rPr>
              <a:t>||x × y||</a:t>
            </a:r>
            <a:r>
              <a:rPr lang="sl-SI" sz="700" dirty="0" smtClean="0">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Višina je </a:t>
            </a:r>
            <a:r>
              <a:rPr lang="sl-SI" sz="700" b="1" dirty="0" smtClean="0">
                <a:latin typeface="Arial" pitchFamily="34" charset="0"/>
                <a:ea typeface="Malgun Gothic" pitchFamily="34" charset="-127"/>
                <a:cs typeface="Arial" pitchFamily="34" charset="0"/>
              </a:rPr>
              <a:t>||z|| </a:t>
            </a:r>
            <a:r>
              <a:rPr lang="sl-SI" sz="700" dirty="0" smtClean="0">
                <a:latin typeface="Arial" pitchFamily="34" charset="0"/>
                <a:cs typeface="Arial" pitchFamily="34" charset="0"/>
              </a:rPr>
              <a:t>⋅</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cs typeface="Arial" pitchFamily="34" charset="0"/>
              </a:rPr>
              <a:t>cos</a:t>
            </a:r>
            <a:r>
              <a:rPr lang="el-GR" sz="700" dirty="0" smtClean="0">
                <a:latin typeface="Arial" pitchFamily="34" charset="0"/>
                <a:ea typeface="Malgun Gothic" pitchFamily="34" charset="-127"/>
                <a:cs typeface="Arial" pitchFamily="34" charset="0"/>
              </a:rPr>
              <a:t>φ</a:t>
            </a:r>
            <a:r>
              <a:rPr lang="sl-SI" sz="700" dirty="0" smtClean="0">
                <a:latin typeface="Arial" pitchFamily="34" charset="0"/>
                <a:ea typeface="Malgun Gothic" pitchFamily="34" charset="-127"/>
                <a:cs typeface="Arial" pitchFamily="34" charset="0"/>
              </a:rPr>
              <a:t> ker je x × y </a:t>
            </a:r>
            <a:r>
              <a:rPr lang="sl-SI" sz="700" b="1" dirty="0" smtClean="0">
                <a:latin typeface="Arial" pitchFamily="34" charset="0"/>
                <a:ea typeface="Malgun Gothic" pitchFamily="34" charset="-127"/>
                <a:cs typeface="Arial" pitchFamily="34" charset="0"/>
              </a:rPr>
              <a:t>pravokoten</a:t>
            </a:r>
            <a:r>
              <a:rPr lang="sl-SI" sz="700" dirty="0" smtClean="0">
                <a:latin typeface="Arial" pitchFamily="34" charset="0"/>
                <a:ea typeface="Malgun Gothic" pitchFamily="34" charset="-127"/>
                <a:cs typeface="Arial" pitchFamily="34" charset="0"/>
              </a:rPr>
              <a:t> tako na y kot x lahko višino izračunamo na ta način. Volumen je </a:t>
            </a:r>
            <a:r>
              <a:rPr lang="sl-SI" sz="700" b="1" dirty="0" smtClean="0">
                <a:latin typeface="Arial" pitchFamily="34" charset="0"/>
                <a:ea typeface="Malgun Gothic" pitchFamily="34" charset="-127"/>
                <a:cs typeface="Arial" pitchFamily="34" charset="0"/>
              </a:rPr>
              <a:t>višina</a:t>
            </a:r>
            <a:r>
              <a:rPr lang="sl-SI" sz="700" dirty="0" smtClean="0">
                <a:latin typeface="Arial" pitchFamily="34" charset="0"/>
                <a:ea typeface="Malgun Gothic" pitchFamily="34" charset="-127"/>
                <a:cs typeface="Arial" pitchFamily="34" charset="0"/>
              </a:rPr>
              <a:t> pomnožena z </a:t>
            </a:r>
            <a:r>
              <a:rPr lang="sl-SI" sz="700" b="1" dirty="0" smtClean="0">
                <a:latin typeface="Arial" pitchFamily="34" charset="0"/>
                <a:ea typeface="Malgun Gothic" pitchFamily="34" charset="-127"/>
                <a:cs typeface="Arial" pitchFamily="34" charset="0"/>
              </a:rPr>
              <a:t>ploščino</a:t>
            </a:r>
            <a:r>
              <a:rPr lang="sl-SI" sz="700" dirty="0" smtClean="0">
                <a:latin typeface="Arial" pitchFamily="34" charset="0"/>
                <a:ea typeface="Malgun Gothic" pitchFamily="34" charset="-127"/>
                <a:cs typeface="Arial" pitchFamily="34" charset="0"/>
              </a:rPr>
              <a:t> osnovne ploskve torej:</a:t>
            </a:r>
          </a:p>
          <a:p>
            <a:pPr>
              <a:buSzPct val="110000"/>
            </a:pPr>
            <a:r>
              <a:rPr lang="sl-SI" sz="700" b="1" dirty="0" smtClean="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x × y</a:t>
            </a:r>
            <a:r>
              <a:rPr lang="sl-SI" sz="700" b="1" dirty="0" smtClean="0">
                <a:latin typeface="Arial" pitchFamily="34" charset="0"/>
                <a:ea typeface="Malgun Gothic" pitchFamily="34" charset="-127"/>
                <a:cs typeface="Arial" pitchFamily="34" charset="0"/>
              </a:rPr>
              <a:t>||</a:t>
            </a:r>
            <a:r>
              <a:rPr lang="sl-SI" sz="700" dirty="0" smtClean="0">
                <a:latin typeface="Arial" pitchFamily="34" charset="0"/>
                <a:ea typeface="Malgun Gothic" pitchFamily="34" charset="-127"/>
                <a:cs typeface="Arial" pitchFamily="34" charset="0"/>
              </a:rPr>
              <a:t> </a:t>
            </a:r>
            <a:r>
              <a:rPr lang="sl-SI" sz="700" dirty="0" smtClean="0">
                <a:latin typeface="Arial" pitchFamily="34" charset="0"/>
                <a:cs typeface="Arial" pitchFamily="34" charset="0"/>
              </a:rPr>
              <a:t>⋅ </a:t>
            </a:r>
            <a:r>
              <a:rPr lang="sl-SI" sz="700" b="1" dirty="0">
                <a:latin typeface="Arial" pitchFamily="34" charset="0"/>
                <a:ea typeface="Malgun Gothic" pitchFamily="34" charset="-127"/>
                <a:cs typeface="Arial" pitchFamily="34" charset="0"/>
              </a:rPr>
              <a:t>||z|</a:t>
            </a:r>
            <a:r>
              <a:rPr lang="sl-SI" sz="700" dirty="0">
                <a:latin typeface="Arial" pitchFamily="34" charset="0"/>
                <a:ea typeface="Malgun Gothic" pitchFamily="34" charset="-127"/>
                <a:cs typeface="Arial" pitchFamily="34" charset="0"/>
              </a:rPr>
              <a:t>| </a:t>
            </a:r>
            <a:r>
              <a:rPr lang="sl-SI" sz="700" dirty="0">
                <a:latin typeface="Arial" pitchFamily="34" charset="0"/>
                <a:cs typeface="Arial" pitchFamily="34" charset="0"/>
              </a:rPr>
              <a:t>⋅</a:t>
            </a:r>
            <a:r>
              <a:rPr lang="sl-SI" sz="700" dirty="0">
                <a:latin typeface="Arial" pitchFamily="34" charset="0"/>
                <a:ea typeface="Malgun Gothic" pitchFamily="34" charset="-127"/>
                <a:cs typeface="Arial" pitchFamily="34" charset="0"/>
              </a:rPr>
              <a:t> </a:t>
            </a:r>
            <a:r>
              <a:rPr lang="sl-SI" sz="700" b="1" dirty="0">
                <a:latin typeface="Arial" pitchFamily="34" charset="0"/>
                <a:cs typeface="Arial" pitchFamily="34" charset="0"/>
              </a:rPr>
              <a:t>cos</a:t>
            </a:r>
            <a:r>
              <a:rPr lang="el-GR" sz="700" dirty="0">
                <a:latin typeface="Arial" pitchFamily="34" charset="0"/>
                <a:ea typeface="Malgun Gothic" pitchFamily="34" charset="-127"/>
                <a:cs typeface="Arial" pitchFamily="34" charset="0"/>
              </a:rPr>
              <a:t>φ</a:t>
            </a:r>
            <a:r>
              <a:rPr lang="sl-SI" sz="700" dirty="0" smtClean="0">
                <a:latin typeface="Arial" pitchFamily="34" charset="0"/>
                <a:ea typeface="Malgun Gothic" pitchFamily="34" charset="-127"/>
                <a:cs typeface="Arial" pitchFamily="34" charset="0"/>
              </a:rPr>
              <a:t> </a:t>
            </a:r>
          </a:p>
        </p:txBody>
      </p:sp>
      <p:cxnSp>
        <p:nvCxnSpPr>
          <p:cNvPr id="31" name="Straight Arrow Connector 30"/>
          <p:cNvCxnSpPr/>
          <p:nvPr/>
        </p:nvCxnSpPr>
        <p:spPr>
          <a:xfrm>
            <a:off x="2124906" y="1909146"/>
            <a:ext cx="1013639"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1028" name="Picture 4"/>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3988844" y="3953338"/>
            <a:ext cx="865953" cy="637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7" name="Group 6"/>
          <p:cNvGrpSpPr/>
          <p:nvPr/>
        </p:nvGrpSpPr>
        <p:grpSpPr>
          <a:xfrm>
            <a:off x="104045" y="2194210"/>
            <a:ext cx="2126529" cy="1585049"/>
            <a:chOff x="104045" y="2194210"/>
            <a:chExt cx="2126529" cy="1585049"/>
          </a:xfrm>
        </p:grpSpPr>
        <p:sp>
          <p:nvSpPr>
            <p:cNvPr id="62" name="PoljeZBesedilom 2"/>
            <p:cNvSpPr txBox="1"/>
            <p:nvPr/>
          </p:nvSpPr>
          <p:spPr>
            <a:xfrm>
              <a:off x="104045" y="2194210"/>
              <a:ext cx="2126529" cy="1585049"/>
            </a:xfrm>
            <a:prstGeom prst="rect">
              <a:avLst/>
            </a:prstGeom>
            <a:solidFill>
              <a:schemeClr val="accent6">
                <a:lumMod val="20000"/>
                <a:lumOff val="80000"/>
              </a:schemeClr>
            </a:solidFill>
          </p:spPr>
          <p:txBody>
            <a:bodyPr wrap="square" rtlCol="0">
              <a:spAutoFit/>
            </a:bodyPr>
            <a:lstStyle/>
            <a:p>
              <a:pPr>
                <a:buSzPct val="130000"/>
              </a:pPr>
              <a:r>
                <a:rPr lang="sl-SI" sz="900" b="1" dirty="0" smtClean="0">
                  <a:solidFill>
                    <a:srgbClr val="994A09"/>
                  </a:solidFill>
                  <a:latin typeface="Arial" pitchFamily="34" charset="0"/>
                  <a:ea typeface="Malgun Gothic" pitchFamily="34" charset="-127"/>
                  <a:cs typeface="Arial" pitchFamily="34" charset="0"/>
                </a:rPr>
                <a:t>Lastnosti vektorskega produkta:</a:t>
              </a:r>
            </a:p>
            <a:p>
              <a:pPr>
                <a:buSzPct val="100000"/>
              </a:pPr>
              <a:endParaRPr lang="sl-SI" sz="800" dirty="0" smtClean="0">
                <a:latin typeface="Arial" pitchFamily="34" charset="0"/>
                <a:ea typeface="Malgun Gothic" pitchFamily="34" charset="-127"/>
                <a:cs typeface="Arial" pitchFamily="34" charset="0"/>
              </a:endParaRPr>
            </a:p>
            <a:p>
              <a:pPr>
                <a:buSzPct val="100000"/>
              </a:pPr>
              <a:endParaRPr lang="sl-SI" sz="800" dirty="0">
                <a:latin typeface="Arial" pitchFamily="34" charset="0"/>
                <a:ea typeface="Malgun Gothic" pitchFamily="34" charset="-127"/>
                <a:cs typeface="Arial" pitchFamily="34" charset="0"/>
              </a:endParaRPr>
            </a:p>
            <a:p>
              <a:pPr>
                <a:buSzPct val="100000"/>
              </a:pPr>
              <a:endParaRPr lang="sl-SI" sz="800" dirty="0" smtClean="0">
                <a:latin typeface="Arial" pitchFamily="34" charset="0"/>
                <a:ea typeface="Malgun Gothic" pitchFamily="34" charset="-127"/>
                <a:cs typeface="Arial" pitchFamily="34" charset="0"/>
              </a:endParaRPr>
            </a:p>
            <a:p>
              <a:pPr>
                <a:buSzPct val="100000"/>
              </a:pPr>
              <a:endParaRPr lang="sl-SI" sz="800" dirty="0">
                <a:latin typeface="Arial" pitchFamily="34" charset="0"/>
                <a:ea typeface="Malgun Gothic" pitchFamily="34" charset="-127"/>
                <a:cs typeface="Arial" pitchFamily="34" charset="0"/>
              </a:endParaRPr>
            </a:p>
            <a:p>
              <a:pPr>
                <a:buSzPct val="100000"/>
              </a:pPr>
              <a:endParaRPr lang="sl-SI" sz="800" dirty="0" smtClean="0">
                <a:latin typeface="Arial" pitchFamily="34" charset="0"/>
                <a:ea typeface="Malgun Gothic" pitchFamily="34" charset="-127"/>
                <a:cs typeface="Arial" pitchFamily="34" charset="0"/>
              </a:endParaRPr>
            </a:p>
            <a:p>
              <a:pPr>
                <a:buSzPct val="100000"/>
              </a:pPr>
              <a:endParaRPr lang="sl-SI" sz="800" dirty="0">
                <a:latin typeface="Arial" pitchFamily="34" charset="0"/>
                <a:ea typeface="Malgun Gothic" pitchFamily="34" charset="-127"/>
                <a:cs typeface="Arial" pitchFamily="34" charset="0"/>
              </a:endParaRPr>
            </a:p>
            <a:p>
              <a:pPr>
                <a:buSzPct val="100000"/>
              </a:pPr>
              <a:endParaRPr lang="sl-SI" sz="800" dirty="0" smtClean="0">
                <a:latin typeface="Arial" pitchFamily="34" charset="0"/>
                <a:ea typeface="Malgun Gothic" pitchFamily="34" charset="-127"/>
                <a:cs typeface="Arial" pitchFamily="34" charset="0"/>
              </a:endParaRPr>
            </a:p>
            <a:p>
              <a:pPr>
                <a:buSzPct val="100000"/>
              </a:pPr>
              <a:endParaRPr lang="sl-SI" sz="800" dirty="0">
                <a:latin typeface="Arial" pitchFamily="34" charset="0"/>
                <a:ea typeface="Malgun Gothic" pitchFamily="34" charset="-127"/>
                <a:cs typeface="Arial" pitchFamily="34" charset="0"/>
              </a:endParaRPr>
            </a:p>
            <a:p>
              <a:pPr>
                <a:buSzPct val="100000"/>
              </a:pPr>
              <a:endParaRPr lang="sl-SI" sz="800" dirty="0" smtClean="0">
                <a:latin typeface="Arial" pitchFamily="34" charset="0"/>
                <a:ea typeface="Malgun Gothic" pitchFamily="34" charset="-127"/>
                <a:cs typeface="Arial" pitchFamily="34" charset="0"/>
              </a:endParaRPr>
            </a:p>
            <a:p>
              <a:pPr>
                <a:buSzPct val="100000"/>
              </a:pPr>
              <a:endParaRPr lang="sl-SI" sz="800" dirty="0">
                <a:latin typeface="Arial" pitchFamily="34" charset="0"/>
                <a:ea typeface="Malgun Gothic" pitchFamily="34" charset="-127"/>
                <a:cs typeface="Arial" pitchFamily="34" charset="0"/>
              </a:endParaRPr>
            </a:p>
            <a:p>
              <a:pPr>
                <a:buSzPct val="100000"/>
              </a:pPr>
              <a:endParaRPr lang="sl-SI" sz="800" dirty="0" smtClean="0">
                <a:latin typeface="Arial" pitchFamily="34" charset="0"/>
                <a:ea typeface="Malgun Gothic" pitchFamily="34" charset="-127"/>
                <a:cs typeface="Arial" pitchFamily="34" charset="0"/>
              </a:endParaRPr>
            </a:p>
          </p:txBody>
        </p:sp>
        <p:pic>
          <p:nvPicPr>
            <p:cNvPr id="1029" name="Picture 5"/>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42392" y="2447669"/>
              <a:ext cx="1459530" cy="282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137521" y="2783351"/>
              <a:ext cx="1469272" cy="176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158168" y="3061872"/>
              <a:ext cx="793676" cy="142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rotWithShape="1">
            <a:blip r:embed="rId24">
              <a:extLst>
                <a:ext uri="{28A0092B-C50C-407E-A947-70E740481C1C}">
                  <a14:useLocalDpi xmlns:a14="http://schemas.microsoft.com/office/drawing/2010/main" val="0"/>
                </a:ext>
              </a:extLst>
            </a:blip>
            <a:srcRect l="9593"/>
            <a:stretch/>
          </p:blipFill>
          <p:spPr bwMode="auto">
            <a:xfrm>
              <a:off x="1672017" y="2452503"/>
              <a:ext cx="486534" cy="419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158168" y="3257896"/>
              <a:ext cx="1831454" cy="165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158168" y="3469810"/>
              <a:ext cx="1496816" cy="1723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2" name="Group 11"/>
          <p:cNvGrpSpPr/>
          <p:nvPr/>
        </p:nvGrpSpPr>
        <p:grpSpPr>
          <a:xfrm>
            <a:off x="104045" y="3866217"/>
            <a:ext cx="2126529" cy="846386"/>
            <a:chOff x="104045" y="3866217"/>
            <a:chExt cx="2126529" cy="846386"/>
          </a:xfrm>
        </p:grpSpPr>
        <p:sp>
          <p:nvSpPr>
            <p:cNvPr id="70" name="PoljeZBesedilom 2"/>
            <p:cNvSpPr txBox="1"/>
            <p:nvPr/>
          </p:nvSpPr>
          <p:spPr>
            <a:xfrm>
              <a:off x="104045" y="3866217"/>
              <a:ext cx="2126529" cy="846386"/>
            </a:xfrm>
            <a:prstGeom prst="rect">
              <a:avLst/>
            </a:prstGeom>
            <a:solidFill>
              <a:schemeClr val="accent6">
                <a:lumMod val="20000"/>
                <a:lumOff val="80000"/>
              </a:schemeClr>
            </a:solidFill>
          </p:spPr>
          <p:txBody>
            <a:bodyPr wrap="square" rtlCol="0">
              <a:spAutoFit/>
            </a:bodyPr>
            <a:lstStyle/>
            <a:p>
              <a:pPr>
                <a:buSzPct val="130000"/>
              </a:pPr>
              <a:r>
                <a:rPr lang="sl-SI" sz="900" b="1" dirty="0" smtClean="0">
                  <a:solidFill>
                    <a:srgbClr val="994A09"/>
                  </a:solidFill>
                  <a:latin typeface="Arial" pitchFamily="34" charset="0"/>
                  <a:ea typeface="Malgun Gothic" pitchFamily="34" charset="-127"/>
                  <a:cs typeface="Arial" pitchFamily="34" charset="0"/>
                </a:rPr>
                <a:t>Lastnosti mešanega produkta:</a:t>
              </a:r>
            </a:p>
            <a:p>
              <a:pPr>
                <a:buSzPct val="100000"/>
              </a:pPr>
              <a:endParaRPr lang="sl-SI" sz="800" dirty="0" smtClean="0">
                <a:latin typeface="Arial" pitchFamily="34" charset="0"/>
                <a:ea typeface="Malgun Gothic" pitchFamily="34" charset="-127"/>
                <a:cs typeface="Arial" pitchFamily="34" charset="0"/>
              </a:endParaRPr>
            </a:p>
            <a:p>
              <a:pPr>
                <a:buSzPct val="100000"/>
              </a:pPr>
              <a:endParaRPr lang="sl-SI" sz="800" dirty="0">
                <a:latin typeface="Arial" pitchFamily="34" charset="0"/>
                <a:ea typeface="Malgun Gothic" pitchFamily="34" charset="-127"/>
                <a:cs typeface="Arial" pitchFamily="34" charset="0"/>
              </a:endParaRPr>
            </a:p>
            <a:p>
              <a:pPr>
                <a:buSzPct val="100000"/>
              </a:pPr>
              <a:endParaRPr lang="sl-SI" sz="800" dirty="0" smtClean="0">
                <a:latin typeface="Arial" pitchFamily="34" charset="0"/>
                <a:ea typeface="Malgun Gothic" pitchFamily="34" charset="-127"/>
                <a:cs typeface="Arial" pitchFamily="34" charset="0"/>
              </a:endParaRPr>
            </a:p>
            <a:p>
              <a:pPr>
                <a:buSzPct val="100000"/>
              </a:pPr>
              <a:endParaRPr lang="sl-SI" sz="800" dirty="0">
                <a:latin typeface="Arial" pitchFamily="34" charset="0"/>
                <a:ea typeface="Malgun Gothic" pitchFamily="34" charset="-127"/>
                <a:cs typeface="Arial" pitchFamily="34" charset="0"/>
              </a:endParaRPr>
            </a:p>
            <a:p>
              <a:pPr>
                <a:buSzPct val="100000"/>
              </a:pPr>
              <a:endParaRPr lang="sl-SI" sz="800" dirty="0" smtClean="0">
                <a:latin typeface="Arial" pitchFamily="34" charset="0"/>
                <a:ea typeface="Malgun Gothic" pitchFamily="34" charset="-127"/>
                <a:cs typeface="Arial" pitchFamily="34" charset="0"/>
              </a:endParaRPr>
            </a:p>
          </p:txBody>
        </p:sp>
        <p:pic>
          <p:nvPicPr>
            <p:cNvPr id="1036" name="Picture 12"/>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194060" y="4088321"/>
              <a:ext cx="1199780" cy="167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9" name="Picture 15"/>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32968" y="4304030"/>
              <a:ext cx="2074891" cy="151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0" name="Picture 16"/>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158168" y="4507196"/>
              <a:ext cx="1888162" cy="151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78" name="PoljeZBesedilom 2"/>
          <p:cNvSpPr txBox="1"/>
          <p:nvPr/>
        </p:nvSpPr>
        <p:spPr>
          <a:xfrm>
            <a:off x="116450" y="5126980"/>
            <a:ext cx="2213687" cy="969496"/>
          </a:xfrm>
          <a:prstGeom prst="rect">
            <a:avLst/>
          </a:prstGeom>
          <a:solidFill>
            <a:srgbClr val="E5DFFD"/>
          </a:solidFill>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Premice: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podamo z </a:t>
            </a:r>
            <a:r>
              <a:rPr lang="sl-SI" sz="800" b="1" dirty="0" smtClean="0">
                <a:latin typeface="Arial" pitchFamily="34" charset="0"/>
                <a:ea typeface="Malgun Gothic" pitchFamily="34" charset="-127"/>
                <a:cs typeface="Arial" pitchFamily="34" charset="0"/>
              </a:rPr>
              <a:t>točko</a:t>
            </a:r>
            <a:r>
              <a:rPr lang="sl-SI" sz="800" dirty="0" smtClean="0">
                <a:latin typeface="Arial" pitchFamily="34" charset="0"/>
                <a:ea typeface="Malgun Gothic" pitchFamily="34" charset="-127"/>
                <a:cs typeface="Arial" pitchFamily="34" charset="0"/>
              </a:rPr>
              <a:t> na premici in </a:t>
            </a:r>
            <a:r>
              <a:rPr lang="sl-SI" sz="800" b="1" dirty="0" smtClean="0">
                <a:latin typeface="Arial" pitchFamily="34" charset="0"/>
                <a:ea typeface="Malgun Gothic" pitchFamily="34" charset="-127"/>
                <a:cs typeface="Arial" pitchFamily="34" charset="0"/>
              </a:rPr>
              <a:t>vektorjem</a:t>
            </a:r>
            <a:r>
              <a:rPr lang="sl-SI" sz="800" dirty="0" smtClean="0">
                <a:latin typeface="Arial" pitchFamily="34" charset="0"/>
                <a:ea typeface="Malgun Gothic" pitchFamily="34" charset="-127"/>
                <a:cs typeface="Arial" pitchFamily="34" charset="0"/>
              </a:rPr>
              <a:t> v </a:t>
            </a:r>
            <a:r>
              <a:rPr lang="sl-SI" sz="800" b="1" dirty="0" smtClean="0">
                <a:latin typeface="Arial" pitchFamily="34" charset="0"/>
                <a:ea typeface="Malgun Gothic" pitchFamily="34" charset="-127"/>
                <a:cs typeface="Arial" pitchFamily="34" charset="0"/>
              </a:rPr>
              <a:t>smeri</a:t>
            </a:r>
            <a:r>
              <a:rPr lang="sl-SI" sz="800" dirty="0" smtClean="0">
                <a:latin typeface="Arial" pitchFamily="34" charset="0"/>
                <a:ea typeface="Malgun Gothic" pitchFamily="34" charset="-127"/>
                <a:cs typeface="Arial" pitchFamily="34" charset="0"/>
              </a:rPr>
              <a:t> premice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to je </a:t>
            </a:r>
            <a:r>
              <a:rPr lang="sl-SI" sz="800" b="1" dirty="0" smtClean="0">
                <a:latin typeface="Arial" pitchFamily="34" charset="0"/>
                <a:ea typeface="Malgun Gothic" pitchFamily="34" charset="-127"/>
                <a:cs typeface="Arial" pitchFamily="34" charset="0"/>
              </a:rPr>
              <a:t>parametrična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enačba</a:t>
            </a:r>
            <a:r>
              <a:rPr lang="sl-SI" sz="800" dirty="0" smtClean="0">
                <a:latin typeface="Arial" pitchFamily="34" charset="0"/>
                <a:ea typeface="Malgun Gothic" pitchFamily="34" charset="-127"/>
                <a:cs typeface="Arial" pitchFamily="34" charset="0"/>
              </a:rPr>
              <a:t> premice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parameter </a:t>
            </a:r>
            <a:r>
              <a:rPr lang="sl-SI" sz="800" b="1" dirty="0" smtClean="0">
                <a:latin typeface="Arial" pitchFamily="34" charset="0"/>
                <a:ea typeface="Malgun Gothic" pitchFamily="34" charset="-127"/>
                <a:cs typeface="Arial" pitchFamily="34" charset="0"/>
              </a:rPr>
              <a:t>t</a:t>
            </a: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p:txBody>
      </p:sp>
      <p:pic>
        <p:nvPicPr>
          <p:cNvPr id="1042" name="Picture 18"/>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223737" y="5834322"/>
            <a:ext cx="743728" cy="176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5" name="Picture 21"/>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1270606" y="6655041"/>
            <a:ext cx="1386227" cy="321444"/>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7" name="PoljeZBesedilom 2"/>
          <p:cNvSpPr txBox="1"/>
          <p:nvPr/>
        </p:nvSpPr>
        <p:spPr>
          <a:xfrm>
            <a:off x="1270606" y="5915920"/>
            <a:ext cx="998981" cy="307777"/>
          </a:xfrm>
          <a:prstGeom prst="rect">
            <a:avLst/>
          </a:prstGeom>
          <a:solidFill>
            <a:schemeClr val="bg1"/>
          </a:solidFill>
          <a:ln w="6350">
            <a:no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premica podana po </a:t>
            </a:r>
            <a:r>
              <a:rPr lang="sl-SI" sz="700" b="1" dirty="0" smtClean="0">
                <a:latin typeface="Arial" pitchFamily="34" charset="0"/>
                <a:ea typeface="Malgun Gothic" pitchFamily="34" charset="-127"/>
                <a:cs typeface="Arial" pitchFamily="34" charset="0"/>
              </a:rPr>
              <a:t>komponentah</a:t>
            </a:r>
          </a:p>
        </p:txBody>
      </p:sp>
      <p:cxnSp>
        <p:nvCxnSpPr>
          <p:cNvPr id="88" name="Straight Arrow Connector 87"/>
          <p:cNvCxnSpPr/>
          <p:nvPr/>
        </p:nvCxnSpPr>
        <p:spPr>
          <a:xfrm>
            <a:off x="1524036" y="5169024"/>
            <a:ext cx="1073624"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2638473" y="5126980"/>
            <a:ext cx="2213687" cy="1461939"/>
            <a:chOff x="129210" y="6465168"/>
            <a:chExt cx="2213687" cy="1461939"/>
          </a:xfrm>
        </p:grpSpPr>
        <p:sp>
          <p:nvSpPr>
            <p:cNvPr id="90" name="PoljeZBesedilom 2"/>
            <p:cNvSpPr txBox="1"/>
            <p:nvPr/>
          </p:nvSpPr>
          <p:spPr>
            <a:xfrm>
              <a:off x="129210" y="6465168"/>
              <a:ext cx="2213687" cy="1461939"/>
            </a:xfrm>
            <a:prstGeom prst="rect">
              <a:avLst/>
            </a:prstGeom>
            <a:solidFill>
              <a:srgbClr val="E5DFFD"/>
            </a:solidFill>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Ravnine: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podamo z eno </a:t>
              </a:r>
              <a:r>
                <a:rPr lang="sl-SI" sz="800" b="1" dirty="0" smtClean="0">
                  <a:latin typeface="Arial" pitchFamily="34" charset="0"/>
                  <a:ea typeface="Malgun Gothic" pitchFamily="34" charset="-127"/>
                  <a:cs typeface="Arial" pitchFamily="34" charset="0"/>
                </a:rPr>
                <a:t>točko</a:t>
              </a:r>
              <a:r>
                <a:rPr lang="sl-SI" sz="800" dirty="0" smtClean="0">
                  <a:latin typeface="Arial" pitchFamily="34" charset="0"/>
                  <a:ea typeface="Malgun Gothic" pitchFamily="34" charset="-127"/>
                  <a:cs typeface="Arial" pitchFamily="34" charset="0"/>
                </a:rPr>
                <a:t> in dvema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neodvisnima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vektorjema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 </a:t>
              </a:r>
              <a:r>
                <a:rPr lang="sl-SI" sz="800" b="1" dirty="0" smtClean="0">
                  <a:latin typeface="Arial" pitchFamily="34" charset="0"/>
                  <a:ea typeface="Malgun Gothic" pitchFamily="34" charset="-127"/>
                  <a:cs typeface="Arial" pitchFamily="34" charset="0"/>
                </a:rPr>
                <a:t>točko</a:t>
              </a:r>
              <a:r>
                <a:rPr lang="sl-SI" sz="800" dirty="0" smtClean="0">
                  <a:latin typeface="Arial" pitchFamily="34" charset="0"/>
                  <a:ea typeface="Malgun Gothic" pitchFamily="34" charset="-127"/>
                  <a:cs typeface="Arial" pitchFamily="34" charset="0"/>
                </a:rPr>
                <a:t> na ravnini in neničelno </a:t>
              </a:r>
              <a:r>
                <a:rPr lang="sl-SI" sz="800" b="1" dirty="0" smtClean="0">
                  <a:latin typeface="Arial" pitchFamily="34" charset="0"/>
                  <a:ea typeface="Malgun Gothic" pitchFamily="34" charset="-127"/>
                  <a:cs typeface="Arial" pitchFamily="34" charset="0"/>
                </a:rPr>
                <a:t>normalo</a:t>
              </a:r>
              <a:r>
                <a:rPr lang="sl-SI" sz="800" dirty="0" smtClean="0">
                  <a:latin typeface="Arial" pitchFamily="34" charset="0"/>
                  <a:ea typeface="Malgun Gothic" pitchFamily="34" charset="-127"/>
                  <a:cs typeface="Arial" pitchFamily="34" charset="0"/>
                </a:rPr>
                <a:t> točka mora zadoščati </a:t>
              </a:r>
              <a:r>
                <a:rPr lang="sl-SI" sz="800" b="1" dirty="0" smtClean="0">
                  <a:latin typeface="Arial" pitchFamily="34" charset="0"/>
                  <a:ea typeface="Malgun Gothic" pitchFamily="34" charset="-127"/>
                  <a:cs typeface="Arial" pitchFamily="34" charset="0"/>
                </a:rPr>
                <a:t>normalni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enačbi </a:t>
              </a: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prvi način deluje tudi v R</a:t>
              </a:r>
              <a:r>
                <a:rPr lang="sl-SI" sz="1000" baseline="300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drugi način se ne posploši enačba določa </a:t>
              </a:r>
              <a:r>
                <a:rPr lang="sl-SI" sz="800" b="1" dirty="0" smtClean="0">
                  <a:latin typeface="Arial" pitchFamily="34" charset="0"/>
                  <a:ea typeface="Malgun Gothic" pitchFamily="34" charset="-127"/>
                  <a:cs typeface="Arial" pitchFamily="34" charset="0"/>
                </a:rPr>
                <a:t>hiperravnino</a:t>
              </a:r>
              <a:r>
                <a:rPr lang="sl-SI" sz="800" dirty="0" smtClean="0">
                  <a:latin typeface="Arial" pitchFamily="34" charset="0"/>
                  <a:ea typeface="Malgun Gothic" pitchFamily="34" charset="-127"/>
                  <a:cs typeface="Arial" pitchFamily="34" charset="0"/>
                </a:rPr>
                <a:t> torej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razsežno množico</a:t>
              </a:r>
            </a:p>
          </p:txBody>
        </p:sp>
        <p:pic>
          <p:nvPicPr>
            <p:cNvPr id="1047" name="Picture 23"/>
            <p:cNvPicPr>
              <a:picLocks noChangeAspect="1" noChangeArrowheads="1"/>
            </p:cNvPicPr>
            <p:nvPr/>
          </p:nvPicPr>
          <p:blipFill>
            <a:blip r:embed="rId32" cstate="print">
              <a:extLst>
                <a:ext uri="{28A0092B-C50C-407E-A947-70E740481C1C}">
                  <a14:useLocalDpi xmlns:a14="http://schemas.microsoft.com/office/drawing/2010/main" val="0"/>
                </a:ext>
              </a:extLst>
            </a:blip>
            <a:srcRect/>
            <a:stretch>
              <a:fillRect/>
            </a:stretch>
          </p:blipFill>
          <p:spPr bwMode="auto">
            <a:xfrm>
              <a:off x="216989" y="7185248"/>
              <a:ext cx="804848" cy="151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8" name="Picture 24"/>
            <p:cNvPicPr>
              <a:picLocks noChangeAspect="1" noChangeArrowheads="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1099604" y="7182823"/>
              <a:ext cx="689440" cy="1575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1049" name="Picture 25"/>
          <p:cNvPicPr>
            <a:picLocks noChangeAspect="1" noChangeArrowheads="1"/>
          </p:cNvPicPr>
          <p:nvPr/>
        </p:nvPicPr>
        <p:blipFill>
          <a:blip r:embed="rId34" cstate="print">
            <a:extLst>
              <a:ext uri="{28A0092B-C50C-407E-A947-70E740481C1C}">
                <a14:useLocalDpi xmlns:a14="http://schemas.microsoft.com/office/drawing/2010/main" val="0"/>
              </a:ext>
            </a:extLst>
          </a:blip>
          <a:srcRect/>
          <a:stretch>
            <a:fillRect/>
          </a:stretch>
        </p:blipFill>
        <p:spPr bwMode="auto">
          <a:xfrm>
            <a:off x="3107097" y="6588919"/>
            <a:ext cx="1321555" cy="704829"/>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4" name="PoljeZBesedilom 2"/>
          <p:cNvSpPr txBox="1"/>
          <p:nvPr/>
        </p:nvSpPr>
        <p:spPr>
          <a:xfrm>
            <a:off x="4532090" y="6215935"/>
            <a:ext cx="1020640" cy="630942"/>
          </a:xfrm>
          <a:prstGeom prst="rect">
            <a:avLst/>
          </a:prstGeom>
          <a:solidFill>
            <a:schemeClr val="accent1">
              <a:lumMod val="20000"/>
              <a:lumOff val="80000"/>
            </a:schemeClr>
          </a:solidFill>
          <a:ln w="6350">
            <a:no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hiperravnine v  </a:t>
            </a:r>
            <a:r>
              <a:rPr lang="sl-SI" sz="700" b="1" dirty="0" smtClean="0">
                <a:latin typeface="Arial" pitchFamily="34" charset="0"/>
                <a:ea typeface="Malgun Gothic" pitchFamily="34" charset="-127"/>
                <a:cs typeface="Arial" pitchFamily="34" charset="0"/>
              </a:rPr>
              <a:t>eni</a:t>
            </a:r>
            <a:r>
              <a:rPr lang="sl-SI" sz="700" dirty="0" smtClean="0">
                <a:latin typeface="Arial" pitchFamily="34" charset="0"/>
                <a:ea typeface="Malgun Gothic" pitchFamily="34" charset="-127"/>
                <a:cs typeface="Arial" pitchFamily="34" charset="0"/>
              </a:rPr>
              <a:t> dimenziji so </a:t>
            </a:r>
            <a:r>
              <a:rPr lang="sl-SI" sz="700" b="1" dirty="0" smtClean="0">
                <a:latin typeface="Arial" pitchFamily="34" charset="0"/>
                <a:ea typeface="Malgun Gothic" pitchFamily="34" charset="-127"/>
                <a:cs typeface="Arial" pitchFamily="34" charset="0"/>
              </a:rPr>
              <a:t>točke</a:t>
            </a:r>
            <a:r>
              <a:rPr lang="sl-SI" sz="700" dirty="0" smtClean="0">
                <a:latin typeface="Arial" pitchFamily="34" charset="0"/>
                <a:ea typeface="Malgun Gothic" pitchFamily="34" charset="-127"/>
                <a:cs typeface="Arial" pitchFamily="34" charset="0"/>
              </a:rPr>
              <a:t> v </a:t>
            </a:r>
            <a:r>
              <a:rPr lang="sl-SI" sz="700" b="1" dirty="0" smtClean="0">
                <a:latin typeface="Arial" pitchFamily="34" charset="0"/>
                <a:ea typeface="Malgun Gothic" pitchFamily="34" charset="-127"/>
                <a:cs typeface="Arial" pitchFamily="34" charset="0"/>
              </a:rPr>
              <a:t>dveh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premice</a:t>
            </a:r>
            <a:r>
              <a:rPr lang="sl-SI" sz="700" dirty="0" smtClean="0">
                <a:latin typeface="Arial" pitchFamily="34" charset="0"/>
                <a:ea typeface="Malgun Gothic" pitchFamily="34" charset="-127"/>
                <a:cs typeface="Arial" pitchFamily="34" charset="0"/>
              </a:rPr>
              <a:t> v </a:t>
            </a:r>
            <a:r>
              <a:rPr lang="sl-SI" sz="700" b="1" dirty="0" smtClean="0">
                <a:latin typeface="Arial" pitchFamily="34" charset="0"/>
                <a:ea typeface="Malgun Gothic" pitchFamily="34" charset="-127"/>
                <a:cs typeface="Arial" pitchFamily="34" charset="0"/>
              </a:rPr>
              <a:t>treh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ravnine</a:t>
            </a:r>
            <a:r>
              <a:rPr lang="sl-SI" sz="700" dirty="0" smtClean="0">
                <a:latin typeface="Arial" pitchFamily="34" charset="0"/>
                <a:ea typeface="Malgun Gothic" pitchFamily="34" charset="-127"/>
                <a:cs typeface="Arial" pitchFamily="34" charset="0"/>
              </a:rPr>
              <a:t> v štirih pa trirazsežne množice</a:t>
            </a:r>
            <a:endParaRPr lang="sl-SI" sz="700" b="1" dirty="0" smtClean="0">
              <a:latin typeface="Arial" pitchFamily="34" charset="0"/>
              <a:ea typeface="Malgun Gothic" pitchFamily="34" charset="-127"/>
              <a:cs typeface="Arial" pitchFamily="34" charset="0"/>
            </a:endParaRPr>
          </a:p>
        </p:txBody>
      </p:sp>
      <p:cxnSp>
        <p:nvCxnSpPr>
          <p:cNvPr id="95" name="Straight Arrow Connector 94"/>
          <p:cNvCxnSpPr/>
          <p:nvPr/>
        </p:nvCxnSpPr>
        <p:spPr>
          <a:xfrm>
            <a:off x="5552730" y="6321042"/>
            <a:ext cx="170506"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97" name="PoljeZBesedilom 2"/>
          <p:cNvSpPr txBox="1"/>
          <p:nvPr/>
        </p:nvSpPr>
        <p:spPr>
          <a:xfrm>
            <a:off x="5779713" y="6215935"/>
            <a:ext cx="955457" cy="630942"/>
          </a:xfrm>
          <a:prstGeom prst="rect">
            <a:avLst/>
          </a:prstGeom>
          <a:solidFill>
            <a:schemeClr val="accent1">
              <a:lumMod val="20000"/>
              <a:lumOff val="80000"/>
            </a:schemeClr>
          </a:solidFill>
          <a:ln w="6350">
            <a:no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hiperravnine so množice rešitev </a:t>
            </a:r>
            <a:r>
              <a:rPr lang="sl-SI" sz="700" b="1" dirty="0" smtClean="0">
                <a:latin typeface="Arial" pitchFamily="34" charset="0"/>
                <a:ea typeface="Malgun Gothic" pitchFamily="34" charset="-127"/>
                <a:cs typeface="Arial" pitchFamily="34" charset="0"/>
              </a:rPr>
              <a:t>netrivialnih lineranih </a:t>
            </a:r>
            <a:r>
              <a:rPr lang="sl-SI" sz="700" dirty="0" smtClean="0">
                <a:latin typeface="Arial" pitchFamily="34" charset="0"/>
                <a:ea typeface="Malgun Gothic" pitchFamily="34" charset="-127"/>
                <a:cs typeface="Arial" pitchFamily="34" charset="0"/>
              </a:rPr>
              <a:t>enačb v </a:t>
            </a:r>
            <a:r>
              <a:rPr lang="sl-SI" sz="700" b="1" dirty="0" smtClean="0">
                <a:latin typeface="Arial" pitchFamily="34" charset="0"/>
                <a:ea typeface="Malgun Gothic" pitchFamily="34" charset="-127"/>
                <a:cs typeface="Arial" pitchFamily="34" charset="0"/>
              </a:rPr>
              <a:t>n </a:t>
            </a:r>
            <a:r>
              <a:rPr lang="sl-SI" sz="700" dirty="0" smtClean="0">
                <a:latin typeface="Arial" pitchFamily="34" charset="0"/>
                <a:ea typeface="Malgun Gothic" pitchFamily="34" charset="-127"/>
                <a:cs typeface="Arial" pitchFamily="34" charset="0"/>
              </a:rPr>
              <a:t>spremenljivkah</a:t>
            </a:r>
          </a:p>
        </p:txBody>
      </p:sp>
      <p:pic>
        <p:nvPicPr>
          <p:cNvPr id="1044" name="Picture 20"/>
          <p:cNvPicPr>
            <a:picLocks noChangeAspect="1" noChangeArrowheads="1"/>
          </p:cNvPicPr>
          <p:nvPr/>
        </p:nvPicPr>
        <p:blipFill>
          <a:blip r:embed="rId35" cstate="print">
            <a:extLst>
              <a:ext uri="{28A0092B-C50C-407E-A947-70E740481C1C}">
                <a14:useLocalDpi xmlns:a14="http://schemas.microsoft.com/office/drawing/2010/main" val="0"/>
              </a:ext>
            </a:extLst>
          </a:blip>
          <a:srcRect/>
          <a:stretch>
            <a:fillRect/>
          </a:stretch>
        </p:blipFill>
        <p:spPr bwMode="auto">
          <a:xfrm>
            <a:off x="1028819" y="5706179"/>
            <a:ext cx="1498980" cy="140881"/>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3" name="Picture 19"/>
          <p:cNvPicPr>
            <a:picLocks noChangeAspect="1" noChangeArrowheads="1"/>
          </p:cNvPicPr>
          <p:nvPr/>
        </p:nvPicPr>
        <p:blipFill>
          <a:blip r:embed="rId36">
            <a:extLst>
              <a:ext uri="{28A0092B-C50C-407E-A947-70E740481C1C}">
                <a14:useLocalDpi xmlns:a14="http://schemas.microsoft.com/office/drawing/2010/main" val="0"/>
              </a:ext>
            </a:extLst>
          </a:blip>
          <a:srcRect/>
          <a:stretch>
            <a:fillRect/>
          </a:stretch>
        </p:blipFill>
        <p:spPr bwMode="auto">
          <a:xfrm>
            <a:off x="167591" y="6174031"/>
            <a:ext cx="1002822" cy="736671"/>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9" name="PoljeZBesedilom 2"/>
          <p:cNvSpPr txBox="1"/>
          <p:nvPr/>
        </p:nvSpPr>
        <p:spPr>
          <a:xfrm>
            <a:off x="199423" y="7596577"/>
            <a:ext cx="2169112" cy="846386"/>
          </a:xfrm>
          <a:prstGeom prst="rect">
            <a:avLst/>
          </a:prstGeom>
          <a:solidFill>
            <a:schemeClr val="accent3">
              <a:lumMod val="60000"/>
              <a:lumOff val="40000"/>
            </a:schemeClr>
          </a:solidFill>
          <a:ln w="6350">
            <a:noFill/>
          </a:ln>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linearna enačba v n spremenljivkah</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a:t>
            </a:r>
            <a:r>
              <a:rPr lang="sl-SI" sz="1000"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in b so </a:t>
            </a:r>
            <a:r>
              <a:rPr lang="sl-SI" sz="800" b="1" dirty="0" smtClean="0">
                <a:latin typeface="Arial" pitchFamily="34" charset="0"/>
                <a:ea typeface="Malgun Gothic" pitchFamily="34" charset="-127"/>
                <a:cs typeface="Arial" pitchFamily="34" charset="0"/>
              </a:rPr>
              <a:t>realna</a:t>
            </a:r>
            <a:r>
              <a:rPr lang="sl-SI" sz="800" dirty="0" smtClean="0">
                <a:latin typeface="Arial" pitchFamily="34" charset="0"/>
                <a:ea typeface="Malgun Gothic" pitchFamily="34" charset="-127"/>
                <a:cs typeface="Arial" pitchFamily="34" charset="0"/>
              </a:rPr>
              <a:t> števila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x</a:t>
            </a:r>
            <a:r>
              <a:rPr lang="sl-SI" sz="800" baseline="-25000" dirty="0" smtClean="0">
                <a:latin typeface="Arial" pitchFamily="34" charset="0"/>
                <a:ea typeface="Malgun Gothic" pitchFamily="34" charset="-127"/>
                <a:cs typeface="Arial" pitchFamily="34" charset="0"/>
              </a:rPr>
              <a:t>i </a:t>
            </a:r>
            <a:r>
              <a:rPr lang="sl-SI" sz="800" dirty="0" smtClean="0">
                <a:latin typeface="Arial" pitchFamily="34" charset="0"/>
                <a:ea typeface="Malgun Gothic" pitchFamily="34" charset="-127"/>
                <a:cs typeface="Arial" pitchFamily="34" charset="0"/>
              </a:rPr>
              <a:t>so </a:t>
            </a:r>
            <a:r>
              <a:rPr lang="sl-SI" sz="800" b="1" dirty="0" smtClean="0">
                <a:latin typeface="Arial" pitchFamily="34" charset="0"/>
                <a:ea typeface="Malgun Gothic" pitchFamily="34" charset="-127"/>
                <a:cs typeface="Arial" pitchFamily="34" charset="0"/>
              </a:rPr>
              <a:t>spremenljivke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a</a:t>
            </a:r>
            <a:r>
              <a:rPr lang="sl-SI" sz="1000"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vse 0 je to </a:t>
            </a:r>
            <a:r>
              <a:rPr lang="sl-SI" sz="800" b="1" dirty="0" smtClean="0">
                <a:solidFill>
                  <a:srgbClr val="C00000"/>
                </a:solidFill>
                <a:latin typeface="Arial" pitchFamily="34" charset="0"/>
                <a:ea typeface="Malgun Gothic" pitchFamily="34" charset="-127"/>
                <a:cs typeface="Arial" pitchFamily="34" charset="0"/>
              </a:rPr>
              <a:t>trivialna</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enačba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trivialna: množica rešitev </a:t>
            </a:r>
            <a:r>
              <a:rPr lang="sl-SI" sz="800" b="1" dirty="0" smtClean="0">
                <a:latin typeface="Arial" pitchFamily="34" charset="0"/>
                <a:ea typeface="Malgun Gothic" pitchFamily="34" charset="-127"/>
                <a:cs typeface="Arial" pitchFamily="34" charset="0"/>
              </a:rPr>
              <a:t>R</a:t>
            </a:r>
            <a:r>
              <a:rPr lang="sl-SI" sz="900" b="1" baseline="30000" dirty="0" smtClean="0">
                <a:latin typeface="Arial" pitchFamily="34" charset="0"/>
                <a:ea typeface="Malgun Gothic" pitchFamily="34" charset="-127"/>
                <a:cs typeface="Arial" pitchFamily="34" charset="0"/>
              </a:rPr>
              <a:t>n</a:t>
            </a:r>
            <a:r>
              <a:rPr lang="sl-SI" sz="9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če je b </a:t>
            </a:r>
            <a:r>
              <a:rPr lang="sl-SI" sz="800" b="1" dirty="0" smtClean="0">
                <a:latin typeface="Arial" pitchFamily="34" charset="0"/>
                <a:ea typeface="Malgun Gothic" pitchFamily="34" charset="-127"/>
                <a:cs typeface="Arial" pitchFamily="34" charset="0"/>
              </a:rPr>
              <a:t>nič</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trivialna: množica rešitev </a:t>
            </a:r>
            <a:r>
              <a:rPr lang="sl-SI" sz="800" b="1" dirty="0" smtClean="0">
                <a:latin typeface="Arial" pitchFamily="34" charset="0"/>
                <a:ea typeface="Malgun Gothic" pitchFamily="34" charset="-127"/>
                <a:cs typeface="Arial" pitchFamily="34" charset="0"/>
              </a:rPr>
              <a:t>{ } </a:t>
            </a:r>
            <a:r>
              <a:rPr lang="sl-SI" sz="800" dirty="0" smtClean="0">
                <a:latin typeface="Arial" pitchFamily="34" charset="0"/>
                <a:ea typeface="Malgun Gothic" pitchFamily="34" charset="-127"/>
                <a:cs typeface="Arial" pitchFamily="34" charset="0"/>
              </a:rPr>
              <a:t>če b </a:t>
            </a:r>
            <a:r>
              <a:rPr lang="sl-SI" sz="800" b="1" dirty="0" smtClean="0">
                <a:latin typeface="Arial" pitchFamily="34" charset="0"/>
                <a:ea typeface="Malgun Gothic" pitchFamily="34" charset="-127"/>
                <a:cs typeface="Arial" pitchFamily="34" charset="0"/>
              </a:rPr>
              <a:t>ni nič</a:t>
            </a:r>
            <a:endParaRPr lang="sl-SI" sz="800" dirty="0" smtClean="0">
              <a:latin typeface="Arial" pitchFamily="34" charset="0"/>
              <a:ea typeface="Malgun Gothic" pitchFamily="34" charset="-127"/>
              <a:cs typeface="Arial" pitchFamily="34" charset="0"/>
            </a:endParaRPr>
          </a:p>
        </p:txBody>
      </p:sp>
      <p:sp>
        <p:nvSpPr>
          <p:cNvPr id="80" name="PoljeZBesedilom 2"/>
          <p:cNvSpPr txBox="1"/>
          <p:nvPr/>
        </p:nvSpPr>
        <p:spPr>
          <a:xfrm>
            <a:off x="2403250" y="8048983"/>
            <a:ext cx="1946160" cy="323165"/>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2</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1 ni </a:t>
            </a:r>
            <a:r>
              <a:rPr lang="sl-SI" sz="700" dirty="0" smtClean="0">
                <a:latin typeface="Arial" pitchFamily="34" charset="0"/>
                <a:ea typeface="Malgun Gothic" pitchFamily="34" charset="-127"/>
                <a:cs typeface="Arial" pitchFamily="34" charset="0"/>
              </a:rPr>
              <a:t>enaka 2</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+ 0</a:t>
            </a:r>
            <a:r>
              <a:rPr lang="sl-SI" sz="700" b="1" dirty="0">
                <a:latin typeface="Arial" pitchFamily="34" charset="0"/>
                <a:ea typeface="Malgun Gothic" pitchFamily="34" charset="-127"/>
                <a:cs typeface="Arial" pitchFamily="34" charset="0"/>
              </a:rPr>
              <a:t>y</a:t>
            </a:r>
            <a:r>
              <a:rPr lang="sl-SI" sz="700" dirty="0">
                <a:latin typeface="Arial" pitchFamily="34" charset="0"/>
                <a:ea typeface="Malgun Gothic" pitchFamily="34" charset="-127"/>
                <a:cs typeface="Arial" pitchFamily="34" charset="0"/>
              </a:rPr>
              <a:t> = </a:t>
            </a:r>
            <a:r>
              <a:rPr lang="sl-SI" sz="700" dirty="0" smtClean="0">
                <a:latin typeface="Arial" pitchFamily="34" charset="0"/>
                <a:ea typeface="Malgun Gothic" pitchFamily="34" charset="-127"/>
                <a:cs typeface="Arial" pitchFamily="34" charset="0"/>
              </a:rPr>
              <a:t>1 množica rešitev prve </a:t>
            </a:r>
            <a:r>
              <a:rPr lang="sl-SI" sz="700" dirty="0">
                <a:latin typeface="Arial" pitchFamily="34" charset="0"/>
                <a:ea typeface="Malgun Gothic" pitchFamily="34" charset="-127"/>
                <a:cs typeface="Arial" pitchFamily="34" charset="0"/>
              </a:rPr>
              <a:t>je </a:t>
            </a:r>
            <a:r>
              <a:rPr lang="sl-SI" sz="700" b="1" dirty="0" smtClean="0">
                <a:latin typeface="Arial" pitchFamily="34" charset="0"/>
                <a:ea typeface="Malgun Gothic" pitchFamily="34" charset="-127"/>
                <a:cs typeface="Arial" pitchFamily="34" charset="0"/>
              </a:rPr>
              <a:t>točka</a:t>
            </a:r>
            <a:r>
              <a:rPr lang="sl-SI" sz="700" dirty="0" smtClean="0">
                <a:latin typeface="Arial" pitchFamily="34" charset="0"/>
                <a:ea typeface="Malgun Gothic" pitchFamily="34" charset="-127"/>
                <a:cs typeface="Arial" pitchFamily="34" charset="0"/>
              </a:rPr>
              <a:t> v R druge </a:t>
            </a:r>
            <a:r>
              <a:rPr lang="sl-SI" sz="700" dirty="0">
                <a:latin typeface="Arial" pitchFamily="34" charset="0"/>
                <a:ea typeface="Malgun Gothic" pitchFamily="34" charset="-127"/>
                <a:cs typeface="Arial" pitchFamily="34" charset="0"/>
              </a:rPr>
              <a:t>pa </a:t>
            </a:r>
            <a:r>
              <a:rPr lang="sl-SI" sz="700" b="1" dirty="0" smtClean="0">
                <a:latin typeface="Arial" pitchFamily="34" charset="0"/>
                <a:ea typeface="Malgun Gothic" pitchFamily="34" charset="-127"/>
                <a:cs typeface="Arial" pitchFamily="34" charset="0"/>
              </a:rPr>
              <a:t>premica</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v </a:t>
            </a:r>
            <a:r>
              <a:rPr lang="sl-SI" sz="700" dirty="0" smtClean="0">
                <a:latin typeface="Arial" pitchFamily="34" charset="0"/>
                <a:ea typeface="Malgun Gothic" pitchFamily="34" charset="-127"/>
                <a:cs typeface="Arial" pitchFamily="34" charset="0"/>
              </a:rPr>
              <a:t>R</a:t>
            </a:r>
            <a:r>
              <a:rPr lang="sl-SI" sz="800" baseline="30000" dirty="0" smtClean="0">
                <a:latin typeface="Arial" pitchFamily="34" charset="0"/>
                <a:ea typeface="Malgun Gothic" pitchFamily="34" charset="-127"/>
                <a:cs typeface="Arial" pitchFamily="34" charset="0"/>
              </a:rPr>
              <a:t>2</a:t>
            </a:r>
            <a:endParaRPr lang="sl-SI" sz="800" b="1" dirty="0" smtClean="0">
              <a:latin typeface="Arial" pitchFamily="34" charset="0"/>
              <a:ea typeface="Malgun Gothic" pitchFamily="34" charset="-127"/>
              <a:cs typeface="Arial" pitchFamily="34" charset="0"/>
            </a:endParaRPr>
          </a:p>
        </p:txBody>
      </p:sp>
      <p:sp>
        <p:nvSpPr>
          <p:cNvPr id="81" name="PoljeZBesedilom 2"/>
          <p:cNvSpPr txBox="1"/>
          <p:nvPr/>
        </p:nvSpPr>
        <p:spPr>
          <a:xfrm>
            <a:off x="2161142" y="7542716"/>
            <a:ext cx="1426684" cy="4770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IZREK</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če je enačba netrivialna je njena rešitev </a:t>
            </a:r>
            <a:r>
              <a:rPr lang="sl-SI" sz="800" b="1" dirty="0" smtClean="0">
                <a:latin typeface="Arial" pitchFamily="34" charset="0"/>
                <a:ea typeface="Malgun Gothic" pitchFamily="34" charset="-127"/>
                <a:cs typeface="Arial" pitchFamily="34" charset="0"/>
              </a:rPr>
              <a:t>hiperravnina</a:t>
            </a:r>
            <a:r>
              <a:rPr lang="sl-SI" sz="800" dirty="0" smtClean="0">
                <a:latin typeface="Arial" pitchFamily="34" charset="0"/>
                <a:ea typeface="Malgun Gothic" pitchFamily="34" charset="-127"/>
                <a:cs typeface="Arial" pitchFamily="34" charset="0"/>
              </a:rPr>
              <a:t> v </a:t>
            </a:r>
            <a:r>
              <a:rPr lang="sl-SI" sz="800" b="1" dirty="0" smtClean="0">
                <a:latin typeface="Arial" pitchFamily="34" charset="0"/>
                <a:ea typeface="Malgun Gothic" pitchFamily="34" charset="-127"/>
                <a:cs typeface="Arial" pitchFamily="34" charset="0"/>
              </a:rPr>
              <a:t>R</a:t>
            </a:r>
            <a:r>
              <a:rPr lang="sl-SI" sz="900" b="1" baseline="30000" dirty="0" smtClean="0">
                <a:latin typeface="Arial" pitchFamily="34" charset="0"/>
                <a:ea typeface="Malgun Gothic" pitchFamily="34" charset="-127"/>
                <a:cs typeface="Arial" pitchFamily="34" charset="0"/>
              </a:rPr>
              <a:t>n</a:t>
            </a:r>
            <a:endParaRPr lang="sl-SI" sz="800" b="1" dirty="0" smtClean="0">
              <a:latin typeface="Arial" pitchFamily="34" charset="0"/>
              <a:ea typeface="Malgun Gothic" pitchFamily="34" charset="-127"/>
              <a:cs typeface="Arial" pitchFamily="34" charset="0"/>
            </a:endParaRPr>
          </a:p>
        </p:txBody>
      </p:sp>
      <p:grpSp>
        <p:nvGrpSpPr>
          <p:cNvPr id="23" name="Group 22"/>
          <p:cNvGrpSpPr/>
          <p:nvPr/>
        </p:nvGrpSpPr>
        <p:grpSpPr>
          <a:xfrm>
            <a:off x="188638" y="8540650"/>
            <a:ext cx="2537613" cy="1077218"/>
            <a:chOff x="188638" y="8540650"/>
            <a:chExt cx="2537613" cy="1077218"/>
          </a:xfrm>
        </p:grpSpPr>
        <p:sp>
          <p:nvSpPr>
            <p:cNvPr id="83" name="PoljeZBesedilom 2"/>
            <p:cNvSpPr txBox="1"/>
            <p:nvPr/>
          </p:nvSpPr>
          <p:spPr>
            <a:xfrm>
              <a:off x="188638" y="8540650"/>
              <a:ext cx="2537613" cy="1077218"/>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Če je enačba netrivialna obstaja tak i da lahko zapišemo:</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vektor je neničelen saj a</a:t>
              </a:r>
              <a:r>
                <a:rPr lang="sl-SI" sz="900" baseline="-25000" dirty="0" smtClean="0">
                  <a:latin typeface="Arial" pitchFamily="34" charset="0"/>
                  <a:ea typeface="Malgun Gothic" pitchFamily="34" charset="-127"/>
                  <a:cs typeface="Arial" pitchFamily="34" charset="0"/>
                </a:rPr>
                <a:t>i </a:t>
              </a:r>
              <a:r>
                <a:rPr lang="sl-SI" sz="700" dirty="0" smtClean="0">
                  <a:latin typeface="Arial" pitchFamily="34" charset="0"/>
                  <a:ea typeface="Malgun Gothic" pitchFamily="34" charset="-127"/>
                  <a:cs typeface="Arial" pitchFamily="34" charset="0"/>
                </a:rPr>
                <a:t>ni nič.</a:t>
              </a:r>
            </a:p>
            <a:p>
              <a:pPr>
                <a:buSzPct val="110000"/>
              </a:pPr>
              <a:r>
                <a:rPr lang="sl-SI" sz="700" dirty="0" smtClean="0">
                  <a:latin typeface="Arial" pitchFamily="34" charset="0"/>
                  <a:ea typeface="Malgun Gothic" pitchFamily="34" charset="-127"/>
                  <a:cs typeface="Arial" pitchFamily="34" charset="0"/>
                </a:rPr>
                <a:t>Definiramo še vektor r in dobimo enačbo hiperravnine </a:t>
              </a: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6" name="Picture 2"/>
            <p:cNvPicPr>
              <a:picLocks noChangeAspect="1" noChangeArrowheads="1"/>
            </p:cNvPicPr>
            <p:nvPr/>
          </p:nvPicPr>
          <p:blipFill rotWithShape="1">
            <a:blip r:embed="rId37" cstate="print">
              <a:extLst>
                <a:ext uri="{28A0092B-C50C-407E-A947-70E740481C1C}">
                  <a14:useLocalDpi xmlns:a14="http://schemas.microsoft.com/office/drawing/2010/main" val="0"/>
                </a:ext>
              </a:extLst>
            </a:blip>
            <a:srcRect t="17762"/>
            <a:stretch/>
          </p:blipFill>
          <p:spPr bwMode="auto">
            <a:xfrm>
              <a:off x="256418" y="8841432"/>
              <a:ext cx="1973209" cy="258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3"/>
            <p:cNvPicPr>
              <a:picLocks noChangeAspect="1" noChangeArrowheads="1"/>
            </p:cNvPicPr>
            <p:nvPr/>
          </p:nvPicPr>
          <p:blipFill>
            <a:blip r:embed="rId38" cstate="print">
              <a:extLst>
                <a:ext uri="{28A0092B-C50C-407E-A947-70E740481C1C}">
                  <a14:useLocalDpi xmlns:a14="http://schemas.microsoft.com/office/drawing/2010/main" val="0"/>
                </a:ext>
              </a:extLst>
            </a:blip>
            <a:srcRect/>
            <a:stretch>
              <a:fillRect/>
            </a:stretch>
          </p:blipFill>
          <p:spPr bwMode="auto">
            <a:xfrm>
              <a:off x="1524036" y="9129464"/>
              <a:ext cx="1081593" cy="112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4"/>
            <p:cNvPicPr>
              <a:picLocks noChangeAspect="1" noChangeArrowheads="1"/>
            </p:cNvPicPr>
            <p:nvPr/>
          </p:nvPicPr>
          <p:blipFill>
            <a:blip r:embed="rId39" cstate="print">
              <a:extLst>
                <a:ext uri="{28A0092B-C50C-407E-A947-70E740481C1C}">
                  <a14:useLocalDpi xmlns:a14="http://schemas.microsoft.com/office/drawing/2010/main" val="0"/>
                </a:ext>
              </a:extLst>
            </a:blip>
            <a:srcRect/>
            <a:stretch>
              <a:fillRect/>
            </a:stretch>
          </p:blipFill>
          <p:spPr bwMode="auto">
            <a:xfrm>
              <a:off x="290733" y="9441191"/>
              <a:ext cx="979873" cy="1111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 name="Picture 7"/>
            <p:cNvPicPr>
              <a:picLocks noChangeAspect="1" noChangeArrowheads="1"/>
            </p:cNvPicPr>
            <p:nvPr/>
          </p:nvPicPr>
          <p:blipFill rotWithShape="1">
            <a:blip r:embed="rId40" cstate="print">
              <a:extLst>
                <a:ext uri="{28A0092B-C50C-407E-A947-70E740481C1C}">
                  <a14:useLocalDpi xmlns:a14="http://schemas.microsoft.com/office/drawing/2010/main" val="0"/>
                </a:ext>
              </a:extLst>
            </a:blip>
            <a:srcRect t="23263" b="-1"/>
            <a:stretch/>
          </p:blipFill>
          <p:spPr bwMode="auto">
            <a:xfrm>
              <a:off x="1354160" y="9415272"/>
              <a:ext cx="671372" cy="1451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89" name="Straight Arrow Connector 88"/>
          <p:cNvCxnSpPr/>
          <p:nvPr/>
        </p:nvCxnSpPr>
        <p:spPr>
          <a:xfrm>
            <a:off x="2398066" y="9496751"/>
            <a:ext cx="528985"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flipH="1">
            <a:off x="2585812" y="9415272"/>
            <a:ext cx="280879"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2927051" y="8440890"/>
            <a:ext cx="2022848" cy="1292662"/>
            <a:chOff x="2910099" y="8432928"/>
            <a:chExt cx="2022848" cy="1292662"/>
          </a:xfrm>
        </p:grpSpPr>
        <p:sp>
          <p:nvSpPr>
            <p:cNvPr id="91" name="PoljeZBesedilom 2"/>
            <p:cNvSpPr txBox="1"/>
            <p:nvPr/>
          </p:nvSpPr>
          <p:spPr>
            <a:xfrm>
              <a:off x="2910099" y="8432928"/>
              <a:ext cx="1635918" cy="1292662"/>
            </a:xfrm>
            <a:prstGeom prst="rect">
              <a:avLst/>
            </a:prstGeom>
            <a:solidFill>
              <a:srgbClr val="FDFBB3"/>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Vzamemo poljubno ravnino v </a:t>
              </a:r>
              <a:r>
                <a:rPr lang="sl-SI" sz="700" b="1" dirty="0">
                  <a:latin typeface="Arial" pitchFamily="34" charset="0"/>
                  <a:ea typeface="Malgun Gothic" pitchFamily="34" charset="-127"/>
                  <a:cs typeface="Arial" pitchFamily="34" charset="0"/>
                </a:rPr>
                <a:t>R</a:t>
              </a:r>
              <a:r>
                <a:rPr lang="sl-SI" sz="800" b="1" baseline="30000" dirty="0">
                  <a:latin typeface="Arial" pitchFamily="34" charset="0"/>
                  <a:ea typeface="Malgun Gothic" pitchFamily="34" charset="-127"/>
                  <a:cs typeface="Arial" pitchFamily="34" charset="0"/>
                </a:rPr>
                <a:t>n</a:t>
              </a:r>
              <a:endParaRPr lang="sl-SI" sz="700" b="1"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potem obstaja tak neničelen vektor n in tak r</a:t>
              </a:r>
              <a:r>
                <a:rPr lang="sl-SI" sz="900" baseline="-25000"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da je hiperravnina množica rešitev vektorske enačbe</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razpišemo dobimo</a:t>
              </a: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29" name="Picture 8"/>
            <p:cNvPicPr>
              <a:picLocks noChangeAspect="1" noChangeArrowheads="1"/>
            </p:cNvPicPr>
            <p:nvPr/>
          </p:nvPicPr>
          <p:blipFill>
            <a:blip r:embed="rId41" cstate="print">
              <a:extLst>
                <a:ext uri="{28A0092B-C50C-407E-A947-70E740481C1C}">
                  <a14:useLocalDpi xmlns:a14="http://schemas.microsoft.com/office/drawing/2010/main" val="0"/>
                </a:ext>
              </a:extLst>
            </a:blip>
            <a:srcRect/>
            <a:stretch>
              <a:fillRect/>
            </a:stretch>
          </p:blipFill>
          <p:spPr bwMode="auto">
            <a:xfrm>
              <a:off x="2974167" y="8956058"/>
              <a:ext cx="793707" cy="13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5" name="Picture 11"/>
            <p:cNvPicPr>
              <a:picLocks noChangeAspect="1" noChangeArrowheads="1"/>
            </p:cNvPicPr>
            <p:nvPr/>
          </p:nvPicPr>
          <p:blipFill>
            <a:blip r:embed="rId42" cstate="print">
              <a:extLst>
                <a:ext uri="{28A0092B-C50C-407E-A947-70E740481C1C}">
                  <a14:useLocalDpi xmlns:a14="http://schemas.microsoft.com/office/drawing/2010/main" val="0"/>
                </a:ext>
              </a:extLst>
            </a:blip>
            <a:srcRect/>
            <a:stretch>
              <a:fillRect/>
            </a:stretch>
          </p:blipFill>
          <p:spPr bwMode="auto">
            <a:xfrm>
              <a:off x="4209477" y="9234017"/>
              <a:ext cx="723470" cy="143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6" name="Picture 12"/>
            <p:cNvPicPr>
              <a:picLocks noChangeAspect="1" noChangeArrowheads="1"/>
            </p:cNvPicPr>
            <p:nvPr/>
          </p:nvPicPr>
          <p:blipFill>
            <a:blip r:embed="rId43">
              <a:extLst>
                <a:ext uri="{28A0092B-C50C-407E-A947-70E740481C1C}">
                  <a14:useLocalDpi xmlns:a14="http://schemas.microsoft.com/office/drawing/2010/main" val="0"/>
                </a:ext>
              </a:extLst>
            </a:blip>
            <a:srcRect/>
            <a:stretch>
              <a:fillRect/>
            </a:stretch>
          </p:blipFill>
          <p:spPr bwMode="auto">
            <a:xfrm>
              <a:off x="2975201" y="9272285"/>
              <a:ext cx="1180485" cy="146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7" name="Picture 13"/>
            <p:cNvPicPr>
              <a:picLocks noChangeAspect="1" noChangeArrowheads="1"/>
            </p:cNvPicPr>
            <p:nvPr/>
          </p:nvPicPr>
          <p:blipFill>
            <a:blip r:embed="rId44" cstate="print">
              <a:extLst>
                <a:ext uri="{28A0092B-C50C-407E-A947-70E740481C1C}">
                  <a14:useLocalDpi xmlns:a14="http://schemas.microsoft.com/office/drawing/2010/main" val="0"/>
                </a:ext>
              </a:extLst>
            </a:blip>
            <a:srcRect/>
            <a:stretch>
              <a:fillRect/>
            </a:stretch>
          </p:blipFill>
          <p:spPr bwMode="auto">
            <a:xfrm>
              <a:off x="2968147" y="9487855"/>
              <a:ext cx="1106068" cy="1768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33" name="Picture 9"/>
          <p:cNvPicPr>
            <a:picLocks noChangeAspect="1" noChangeArrowheads="1"/>
          </p:cNvPicPr>
          <p:nvPr/>
        </p:nvPicPr>
        <p:blipFill>
          <a:blip r:embed="rId45" cstate="print">
            <a:extLst>
              <a:ext uri="{28A0092B-C50C-407E-A947-70E740481C1C}">
                <a14:useLocalDpi xmlns:a14="http://schemas.microsoft.com/office/drawing/2010/main" val="0"/>
              </a:ext>
            </a:extLst>
          </a:blip>
          <a:srcRect/>
          <a:stretch>
            <a:fillRect/>
          </a:stretch>
        </p:blipFill>
        <p:spPr bwMode="auto">
          <a:xfrm>
            <a:off x="3788125" y="8940527"/>
            <a:ext cx="816729" cy="1466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9" name="Group 38"/>
          <p:cNvGrpSpPr/>
          <p:nvPr/>
        </p:nvGrpSpPr>
        <p:grpSpPr>
          <a:xfrm>
            <a:off x="4841216" y="7596577"/>
            <a:ext cx="1711025" cy="1585049"/>
            <a:chOff x="4412519" y="7560110"/>
            <a:chExt cx="1888088" cy="1585049"/>
          </a:xfrm>
        </p:grpSpPr>
        <p:sp>
          <p:nvSpPr>
            <p:cNvPr id="102" name="PoljeZBesedilom 2"/>
            <p:cNvSpPr txBox="1"/>
            <p:nvPr/>
          </p:nvSpPr>
          <p:spPr>
            <a:xfrm>
              <a:off x="4412519" y="7560110"/>
              <a:ext cx="1888088" cy="1585049"/>
            </a:xfrm>
            <a:prstGeom prst="rect">
              <a:avLst/>
            </a:prstGeom>
            <a:solidFill>
              <a:srgbClr val="E5DFFD"/>
            </a:solidFill>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Sistem linearnih enačb:</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enačb v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spremenljivkah</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rešitev je taka n-terica realnih števil ki ustreza vsem m spremenljivkam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rečemo </a:t>
              </a:r>
              <a:r>
                <a:rPr lang="sl-SI" sz="800" dirty="0">
                  <a:latin typeface="Arial" pitchFamily="34" charset="0"/>
                  <a:cs typeface="Arial" pitchFamily="34" charset="0"/>
                </a:rPr>
                <a:t>m × </a:t>
              </a:r>
              <a:r>
                <a:rPr lang="sl-SI" sz="800" dirty="0" smtClean="0">
                  <a:latin typeface="Arial" pitchFamily="34" charset="0"/>
                  <a:cs typeface="Arial" pitchFamily="34" charset="0"/>
                </a:rPr>
                <a:t>n sistem</a:t>
              </a: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b="1" dirty="0">
                <a:latin typeface="Arial" pitchFamily="34" charset="0"/>
                <a:ea typeface="Malgun Gothic" pitchFamily="34" charset="-127"/>
                <a:cs typeface="Arial" pitchFamily="34" charset="0"/>
              </a:endParaRP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b="1" dirty="0">
                <a:latin typeface="Arial" pitchFamily="34" charset="0"/>
                <a:ea typeface="Malgun Gothic" pitchFamily="34" charset="-127"/>
                <a:cs typeface="Arial" pitchFamily="34" charset="0"/>
              </a:endParaRPr>
            </a:p>
          </p:txBody>
        </p:sp>
        <p:pic>
          <p:nvPicPr>
            <p:cNvPr id="38" name="Picture 15"/>
            <p:cNvPicPr>
              <a:picLocks noChangeAspect="1" noChangeArrowheads="1"/>
            </p:cNvPicPr>
            <p:nvPr/>
          </p:nvPicPr>
          <p:blipFill>
            <a:blip r:embed="rId46" cstate="print">
              <a:extLst>
                <a:ext uri="{28A0092B-C50C-407E-A947-70E740481C1C}">
                  <a14:useLocalDpi xmlns:a14="http://schemas.microsoft.com/office/drawing/2010/main" val="0"/>
                </a:ext>
              </a:extLst>
            </a:blip>
            <a:srcRect/>
            <a:stretch>
              <a:fillRect/>
            </a:stretch>
          </p:blipFill>
          <p:spPr bwMode="auto">
            <a:xfrm>
              <a:off x="4526510" y="8487967"/>
              <a:ext cx="1608379" cy="498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42156139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PoljeZBesedilom 2"/>
          <p:cNvSpPr txBox="1"/>
          <p:nvPr/>
        </p:nvSpPr>
        <p:spPr>
          <a:xfrm>
            <a:off x="152636" y="95888"/>
            <a:ext cx="6552728" cy="2354491"/>
          </a:xfrm>
          <a:prstGeom prst="rect">
            <a:avLst/>
          </a:prstGeom>
          <a:solidFill>
            <a:srgbClr val="FEF3DE"/>
          </a:solidFill>
          <a:ln w="6350">
            <a:solidFill>
              <a:srgbClr val="FDEAC3"/>
            </a:solidFill>
          </a:ln>
        </p:spPr>
        <p:txBody>
          <a:bodyPr wrap="square" rtlCol="0">
            <a:spAutoFit/>
          </a:bodyPr>
          <a:lstStyle/>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lgn="ct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9040" y="200472"/>
            <a:ext cx="2998143" cy="1522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29000" y="188194"/>
            <a:ext cx="2904647" cy="19313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41166" y="1835790"/>
            <a:ext cx="2862753" cy="5675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PoljeZBesedilom 2"/>
          <p:cNvSpPr txBox="1"/>
          <p:nvPr/>
        </p:nvSpPr>
        <p:spPr>
          <a:xfrm>
            <a:off x="3712272" y="2215834"/>
            <a:ext cx="2875762" cy="954107"/>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endParaRPr lang="sl-SI" sz="800" dirty="0" smtClean="0">
              <a:solidFill>
                <a:srgbClr val="C00000"/>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solidFill>
                  <a:srgbClr val="1C230F"/>
                </a:solidFill>
                <a:latin typeface="Arial" pitchFamily="34" charset="0"/>
                <a:ea typeface="Malgun Gothic" pitchFamily="34" charset="-127"/>
                <a:cs typeface="Arial" pitchFamily="34" charset="0"/>
              </a:rPr>
              <a:t>K </a:t>
            </a:r>
            <a:r>
              <a:rPr lang="sl-SI" sz="800" dirty="0" smtClean="0">
                <a:solidFill>
                  <a:srgbClr val="1C230F"/>
                </a:solidFill>
                <a:latin typeface="Arial" pitchFamily="34" charset="0"/>
                <a:ea typeface="Malgun Gothic" pitchFamily="34" charset="-127"/>
                <a:cs typeface="Arial" pitchFamily="34" charset="0"/>
              </a:rPr>
              <a:t>naravno število in </a:t>
            </a:r>
            <a:r>
              <a:rPr lang="sl-SI" sz="800" b="1" dirty="0" smtClean="0">
                <a:solidFill>
                  <a:srgbClr val="1C230F"/>
                </a:solidFill>
                <a:latin typeface="Arial" pitchFamily="34" charset="0"/>
                <a:ea typeface="Malgun Gothic" pitchFamily="34" charset="-127"/>
                <a:cs typeface="Arial" pitchFamily="34" charset="0"/>
              </a:rPr>
              <a:t>N </a:t>
            </a:r>
            <a:r>
              <a:rPr lang="sl-SI" sz="800" dirty="0" smtClean="0">
                <a:solidFill>
                  <a:srgbClr val="1C230F"/>
                </a:solidFill>
                <a:latin typeface="Arial" pitchFamily="34" charset="0"/>
                <a:ea typeface="Malgun Gothic" pitchFamily="34" charset="-127"/>
                <a:cs typeface="Arial" pitchFamily="34" charset="0"/>
              </a:rPr>
              <a:t>matrika</a:t>
            </a:r>
          </a:p>
          <a:p>
            <a:pPr marL="171450" indent="-171450">
              <a:buSzPct val="110000"/>
              <a:buFont typeface="Arial" pitchFamily="34" charset="0"/>
              <a:buChar char="•"/>
            </a:pPr>
            <a:r>
              <a:rPr lang="pl-PL" sz="800" b="1" dirty="0" smtClean="0">
                <a:solidFill>
                  <a:srgbClr val="1C230F"/>
                </a:solidFill>
                <a:latin typeface="Arial" pitchFamily="34" charset="0"/>
                <a:ea typeface="Malgun Gothic" pitchFamily="34" charset="-127"/>
                <a:cs typeface="Arial" pitchFamily="34" charset="0"/>
              </a:rPr>
              <a:t>B</a:t>
            </a:r>
            <a:r>
              <a:rPr lang="pl-PL" sz="1000" b="1" baseline="-25000" dirty="0" smtClean="0">
                <a:solidFill>
                  <a:srgbClr val="1C230F"/>
                </a:solidFill>
                <a:latin typeface="Arial" pitchFamily="34" charset="0"/>
                <a:ea typeface="Malgun Gothic" pitchFamily="34" charset="-127"/>
                <a:cs typeface="Arial" pitchFamily="34" charset="0"/>
              </a:rPr>
              <a:t>k</a:t>
            </a:r>
            <a:r>
              <a:rPr lang="pl-PL" sz="1000" b="1" baseline="-25000" dirty="0">
                <a:solidFill>
                  <a:srgbClr val="1C230F"/>
                </a:solidFill>
                <a:latin typeface="Arial" pitchFamily="34" charset="0"/>
                <a:ea typeface="Malgun Gothic" pitchFamily="34" charset="-127"/>
                <a:cs typeface="Arial" pitchFamily="34" charset="0"/>
              </a:rPr>
              <a:t>−1</a:t>
            </a:r>
            <a:r>
              <a:rPr lang="pl-PL" sz="1000" baseline="-25000" dirty="0">
                <a:solidFill>
                  <a:srgbClr val="1C230F"/>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baza za </a:t>
            </a:r>
            <a:r>
              <a:rPr lang="pl-PL" sz="800" b="1" dirty="0" smtClean="0">
                <a:solidFill>
                  <a:srgbClr val="1C230F"/>
                </a:solidFill>
                <a:latin typeface="Arial" pitchFamily="34" charset="0"/>
                <a:ea typeface="Malgun Gothic" pitchFamily="34" charset="-127"/>
                <a:cs typeface="Arial" pitchFamily="34" charset="0"/>
              </a:rPr>
              <a:t>Ker N</a:t>
            </a:r>
            <a:r>
              <a:rPr lang="pl-PL" sz="1000" b="1" baseline="30000" dirty="0" smtClean="0">
                <a:solidFill>
                  <a:srgbClr val="1C230F"/>
                </a:solidFill>
                <a:latin typeface="Arial" pitchFamily="34" charset="0"/>
                <a:ea typeface="Malgun Gothic" pitchFamily="34" charset="-127"/>
                <a:cs typeface="Arial" pitchFamily="34" charset="0"/>
              </a:rPr>
              <a:t>k</a:t>
            </a:r>
            <a:r>
              <a:rPr lang="pl-PL" sz="1000" b="1" baseline="30000" dirty="0">
                <a:solidFill>
                  <a:srgbClr val="1C230F"/>
                </a:solidFill>
                <a:latin typeface="Arial" pitchFamily="34" charset="0"/>
                <a:ea typeface="Malgun Gothic" pitchFamily="34" charset="-127"/>
                <a:cs typeface="Arial" pitchFamily="34" charset="0"/>
              </a:rPr>
              <a:t>−</a:t>
            </a:r>
            <a:r>
              <a:rPr lang="pl-PL" sz="1000" b="1" baseline="30000" dirty="0" smtClean="0">
                <a:solidFill>
                  <a:srgbClr val="1C230F"/>
                </a:solidFill>
                <a:latin typeface="Arial" pitchFamily="34" charset="0"/>
                <a:ea typeface="Malgun Gothic" pitchFamily="34" charset="-127"/>
                <a:cs typeface="Arial" pitchFamily="34" charset="0"/>
              </a:rPr>
              <a:t>1</a:t>
            </a:r>
            <a:endParaRPr lang="pl-PL" sz="1000" b="1" baseline="30000" dirty="0">
              <a:solidFill>
                <a:srgbClr val="1C230F"/>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b="1" dirty="0">
                <a:solidFill>
                  <a:srgbClr val="1C230F"/>
                </a:solidFill>
                <a:latin typeface="Arial" pitchFamily="34" charset="0"/>
                <a:ea typeface="Malgun Gothic" pitchFamily="34" charset="-127"/>
                <a:cs typeface="Arial" pitchFamily="34" charset="0"/>
              </a:rPr>
              <a:t>B</a:t>
            </a:r>
            <a:r>
              <a:rPr lang="pl-PL" sz="1000" b="1" baseline="-25000" dirty="0">
                <a:solidFill>
                  <a:srgbClr val="1C230F"/>
                </a:solidFill>
                <a:latin typeface="Arial" pitchFamily="34" charset="0"/>
                <a:ea typeface="Malgun Gothic" pitchFamily="34" charset="-127"/>
                <a:cs typeface="Arial" pitchFamily="34" charset="0"/>
              </a:rPr>
              <a:t>k</a:t>
            </a:r>
            <a:r>
              <a:rPr lang="pl-PL" sz="800" dirty="0">
                <a:solidFill>
                  <a:srgbClr val="1C230F"/>
                </a:solidFill>
                <a:latin typeface="Arial" pitchFamily="34" charset="0"/>
                <a:ea typeface="Malgun Gothic" pitchFamily="34" charset="-127"/>
                <a:cs typeface="Arial" pitchFamily="34" charset="0"/>
              </a:rPr>
              <a:t> baza za </a:t>
            </a:r>
            <a:r>
              <a:rPr lang="pl-PL" sz="800" b="1" dirty="0" smtClean="0">
                <a:solidFill>
                  <a:srgbClr val="1C230F"/>
                </a:solidFill>
                <a:latin typeface="Arial" pitchFamily="34" charset="0"/>
                <a:ea typeface="Malgun Gothic" pitchFamily="34" charset="-127"/>
                <a:cs typeface="Arial" pitchFamily="34" charset="0"/>
              </a:rPr>
              <a:t>Ker</a:t>
            </a:r>
            <a:r>
              <a:rPr lang="pl-PL" sz="800" dirty="0" smtClean="0">
                <a:solidFill>
                  <a:srgbClr val="1C230F"/>
                </a:solidFill>
                <a:latin typeface="Arial" pitchFamily="34" charset="0"/>
                <a:ea typeface="Malgun Gothic" pitchFamily="34" charset="-127"/>
                <a:cs typeface="Arial" pitchFamily="34" charset="0"/>
              </a:rPr>
              <a:t> </a:t>
            </a:r>
            <a:r>
              <a:rPr lang="pl-PL" sz="800" b="1" dirty="0" smtClean="0">
                <a:solidFill>
                  <a:srgbClr val="1C230F"/>
                </a:solidFill>
                <a:latin typeface="Arial" pitchFamily="34" charset="0"/>
                <a:ea typeface="Malgun Gothic" pitchFamily="34" charset="-127"/>
                <a:cs typeface="Arial" pitchFamily="34" charset="0"/>
              </a:rPr>
              <a:t>N</a:t>
            </a:r>
            <a:r>
              <a:rPr lang="pl-PL" sz="1000" b="1" baseline="30000" dirty="0" smtClean="0">
                <a:solidFill>
                  <a:srgbClr val="1C230F"/>
                </a:solidFill>
                <a:latin typeface="Arial" pitchFamily="34" charset="0"/>
                <a:ea typeface="Malgun Gothic" pitchFamily="34" charset="-127"/>
                <a:cs typeface="Arial" pitchFamily="34" charset="0"/>
              </a:rPr>
              <a:t>k</a:t>
            </a:r>
            <a:endParaRPr lang="pl-PL" sz="1000" b="1" baseline="30000" dirty="0">
              <a:solidFill>
                <a:srgbClr val="1C230F"/>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b="1" dirty="0" smtClean="0">
                <a:solidFill>
                  <a:srgbClr val="1C230F"/>
                </a:solidFill>
                <a:latin typeface="Arial" pitchFamily="34" charset="0"/>
                <a:ea typeface="Malgun Gothic" pitchFamily="34" charset="-127"/>
                <a:cs typeface="Arial" pitchFamily="34" charset="0"/>
              </a:rPr>
              <a:t>C</a:t>
            </a:r>
            <a:r>
              <a:rPr lang="pl-PL" sz="1000" b="1" baseline="-25000" dirty="0" smtClean="0">
                <a:solidFill>
                  <a:srgbClr val="1C230F"/>
                </a:solidFill>
                <a:latin typeface="Arial" pitchFamily="34" charset="0"/>
                <a:ea typeface="Malgun Gothic" pitchFamily="34" charset="-127"/>
                <a:cs typeface="Arial" pitchFamily="34" charset="0"/>
              </a:rPr>
              <a:t>k+1</a:t>
            </a:r>
            <a:r>
              <a:rPr lang="pl-PL" sz="800" dirty="0" smtClean="0">
                <a:solidFill>
                  <a:srgbClr val="1C230F"/>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dopolnitev </a:t>
            </a:r>
            <a:r>
              <a:rPr lang="pl-PL" sz="800" b="1" dirty="0">
                <a:solidFill>
                  <a:srgbClr val="1C230F"/>
                </a:solidFill>
                <a:latin typeface="Arial" pitchFamily="34" charset="0"/>
                <a:ea typeface="Malgun Gothic" pitchFamily="34" charset="-127"/>
                <a:cs typeface="Arial" pitchFamily="34" charset="0"/>
              </a:rPr>
              <a:t>B</a:t>
            </a:r>
            <a:r>
              <a:rPr lang="pl-PL" sz="1000" b="1" baseline="-25000" dirty="0">
                <a:solidFill>
                  <a:srgbClr val="1C230F"/>
                </a:solidFill>
                <a:latin typeface="Arial" pitchFamily="34" charset="0"/>
                <a:ea typeface="Malgun Gothic" pitchFamily="34" charset="-127"/>
                <a:cs typeface="Arial" pitchFamily="34" charset="0"/>
              </a:rPr>
              <a:t>k</a:t>
            </a:r>
            <a:r>
              <a:rPr lang="pl-PL" sz="800" dirty="0">
                <a:solidFill>
                  <a:srgbClr val="1C230F"/>
                </a:solidFill>
                <a:latin typeface="Arial" pitchFamily="34" charset="0"/>
                <a:ea typeface="Malgun Gothic" pitchFamily="34" charset="-127"/>
                <a:cs typeface="Arial" pitchFamily="34" charset="0"/>
              </a:rPr>
              <a:t> do baze za </a:t>
            </a:r>
            <a:r>
              <a:rPr lang="pl-PL" sz="800" b="1" dirty="0" smtClean="0">
                <a:solidFill>
                  <a:srgbClr val="1C230F"/>
                </a:solidFill>
                <a:latin typeface="Arial" pitchFamily="34" charset="0"/>
                <a:ea typeface="Malgun Gothic" pitchFamily="34" charset="-127"/>
                <a:cs typeface="Arial" pitchFamily="34" charset="0"/>
              </a:rPr>
              <a:t>Ker N</a:t>
            </a:r>
            <a:r>
              <a:rPr lang="pl-PL" sz="1000" b="1" baseline="30000" dirty="0" smtClean="0">
                <a:solidFill>
                  <a:srgbClr val="1C230F"/>
                </a:solidFill>
                <a:latin typeface="Arial" pitchFamily="34" charset="0"/>
                <a:ea typeface="Malgun Gothic" pitchFamily="34" charset="-127"/>
                <a:cs typeface="Arial" pitchFamily="34" charset="0"/>
              </a:rPr>
              <a:t>k+1</a:t>
            </a:r>
            <a:endParaRPr lang="pl-PL" sz="1000" b="1" baseline="30000" dirty="0">
              <a:solidFill>
                <a:srgbClr val="1C230F"/>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solidFill>
                  <a:srgbClr val="1C230F"/>
                </a:solidFill>
                <a:latin typeface="Arial" pitchFamily="34" charset="0"/>
                <a:ea typeface="Malgun Gothic" pitchFamily="34" charset="-127"/>
                <a:cs typeface="Arial" pitchFamily="34" charset="0"/>
              </a:rPr>
              <a:t>potem je </a:t>
            </a:r>
            <a:r>
              <a:rPr lang="sl-SI" sz="800" b="1" dirty="0" smtClean="0">
                <a:solidFill>
                  <a:srgbClr val="1C230F"/>
                </a:solidFill>
                <a:latin typeface="Arial" pitchFamily="34" charset="0"/>
                <a:ea typeface="Malgun Gothic" pitchFamily="34" charset="-127"/>
                <a:cs typeface="Arial" pitchFamily="34" charset="0"/>
              </a:rPr>
              <a:t>B</a:t>
            </a:r>
            <a:r>
              <a:rPr lang="sl-SI" sz="1000" b="1" baseline="-25000" dirty="0" smtClean="0">
                <a:solidFill>
                  <a:srgbClr val="1C230F"/>
                </a:solidFill>
                <a:latin typeface="Arial" pitchFamily="34" charset="0"/>
                <a:ea typeface="Malgun Gothic" pitchFamily="34" charset="-127"/>
                <a:cs typeface="Arial" pitchFamily="34" charset="0"/>
              </a:rPr>
              <a:t>k</a:t>
            </a:r>
            <a:r>
              <a:rPr lang="sl-SI" sz="1000" b="1" baseline="-25000" dirty="0">
                <a:solidFill>
                  <a:srgbClr val="1C230F"/>
                </a:solidFill>
                <a:latin typeface="Arial" pitchFamily="34" charset="0"/>
                <a:ea typeface="Malgun Gothic" pitchFamily="34" charset="-127"/>
                <a:cs typeface="Arial" pitchFamily="34" charset="0"/>
              </a:rPr>
              <a:t>−1 </a:t>
            </a:r>
            <a:r>
              <a:rPr lang="sl-SI" sz="800" dirty="0">
                <a:solidFill>
                  <a:srgbClr val="1C230F"/>
                </a:solidFill>
                <a:latin typeface="Arial" pitchFamily="34" charset="0"/>
                <a:ea typeface="Malgun Gothic" pitchFamily="34" charset="-127"/>
                <a:cs typeface="Arial" pitchFamily="34" charset="0"/>
              </a:rPr>
              <a:t>∪ </a:t>
            </a:r>
            <a:r>
              <a:rPr lang="sl-SI" sz="800" b="1" dirty="0">
                <a:solidFill>
                  <a:srgbClr val="1C230F"/>
                </a:solidFill>
                <a:latin typeface="Arial" pitchFamily="34" charset="0"/>
                <a:ea typeface="Malgun Gothic" pitchFamily="34" charset="-127"/>
                <a:cs typeface="Arial" pitchFamily="34" charset="0"/>
              </a:rPr>
              <a:t>N</a:t>
            </a:r>
            <a:r>
              <a:rPr lang="sl-SI" sz="800" dirty="0">
                <a:solidFill>
                  <a:srgbClr val="1C230F"/>
                </a:solidFill>
                <a:latin typeface="Arial" pitchFamily="34" charset="0"/>
                <a:ea typeface="Malgun Gothic" pitchFamily="34" charset="-127"/>
                <a:cs typeface="Arial" pitchFamily="34" charset="0"/>
              </a:rPr>
              <a:t>(</a:t>
            </a:r>
            <a:r>
              <a:rPr lang="sl-SI" sz="800" b="1" dirty="0">
                <a:solidFill>
                  <a:srgbClr val="1C230F"/>
                </a:solidFill>
                <a:latin typeface="Arial" pitchFamily="34" charset="0"/>
                <a:ea typeface="Malgun Gothic" pitchFamily="34" charset="-127"/>
                <a:cs typeface="Arial" pitchFamily="34" charset="0"/>
              </a:rPr>
              <a:t>C</a:t>
            </a:r>
            <a:r>
              <a:rPr lang="sl-SI" sz="1000" b="1" baseline="-25000" dirty="0">
                <a:solidFill>
                  <a:srgbClr val="1C230F"/>
                </a:solidFill>
                <a:latin typeface="Arial" pitchFamily="34" charset="0"/>
                <a:ea typeface="Malgun Gothic" pitchFamily="34" charset="-127"/>
                <a:cs typeface="Arial" pitchFamily="34" charset="0"/>
              </a:rPr>
              <a:t>k+1</a:t>
            </a:r>
            <a:r>
              <a:rPr lang="sl-SI" sz="800" dirty="0">
                <a:solidFill>
                  <a:srgbClr val="1C230F"/>
                </a:solidFill>
                <a:latin typeface="Arial" pitchFamily="34" charset="0"/>
                <a:ea typeface="Malgun Gothic" pitchFamily="34" charset="-127"/>
                <a:cs typeface="Arial" pitchFamily="34" charset="0"/>
              </a:rPr>
              <a:t>) linearno </a:t>
            </a:r>
            <a:r>
              <a:rPr lang="sl-SI" sz="800" b="1" dirty="0" smtClean="0">
                <a:solidFill>
                  <a:srgbClr val="1C230F"/>
                </a:solidFill>
                <a:latin typeface="Arial" pitchFamily="34" charset="0"/>
                <a:ea typeface="Malgun Gothic" pitchFamily="34" charset="-127"/>
                <a:cs typeface="Arial" pitchFamily="34" charset="0"/>
              </a:rPr>
              <a:t>neodvisna</a:t>
            </a:r>
          </a:p>
          <a:p>
            <a:pPr marL="171450" indent="-171450">
              <a:buSzPct val="110000"/>
              <a:buFont typeface="Arial" pitchFamily="34" charset="0"/>
              <a:buChar char="•"/>
            </a:pPr>
            <a:r>
              <a:rPr lang="sl-SI" sz="800" dirty="0" smtClean="0">
                <a:solidFill>
                  <a:srgbClr val="1C230F"/>
                </a:solidFill>
                <a:latin typeface="Arial" pitchFamily="34" charset="0"/>
                <a:ea typeface="Malgun Gothic" pitchFamily="34" charset="-127"/>
                <a:cs typeface="Arial" pitchFamily="34" charset="0"/>
              </a:rPr>
              <a:t>lahko dopolnimo do </a:t>
            </a:r>
            <a:r>
              <a:rPr lang="sl-SI" sz="800" b="1" dirty="0" smtClean="0">
                <a:solidFill>
                  <a:srgbClr val="1C230F"/>
                </a:solidFill>
                <a:latin typeface="Arial" pitchFamily="34" charset="0"/>
                <a:ea typeface="Malgun Gothic" pitchFamily="34" charset="-127"/>
                <a:cs typeface="Arial" pitchFamily="34" charset="0"/>
              </a:rPr>
              <a:t>baze</a:t>
            </a:r>
            <a:r>
              <a:rPr lang="sl-SI" sz="800" dirty="0" smtClean="0">
                <a:solidFill>
                  <a:srgbClr val="1C230F"/>
                </a:solidFill>
                <a:latin typeface="Arial" pitchFamily="34" charset="0"/>
                <a:ea typeface="Malgun Gothic" pitchFamily="34" charset="-127"/>
                <a:cs typeface="Arial" pitchFamily="34" charset="0"/>
              </a:rPr>
              <a:t> </a:t>
            </a:r>
            <a:r>
              <a:rPr lang="pl-PL" sz="800" b="1" dirty="0">
                <a:solidFill>
                  <a:srgbClr val="1C230F"/>
                </a:solidFill>
                <a:latin typeface="Arial" pitchFamily="34" charset="0"/>
                <a:ea typeface="Malgun Gothic" pitchFamily="34" charset="-127"/>
                <a:cs typeface="Arial" pitchFamily="34" charset="0"/>
              </a:rPr>
              <a:t>Ker</a:t>
            </a:r>
            <a:r>
              <a:rPr lang="pl-PL" sz="800" dirty="0">
                <a:solidFill>
                  <a:srgbClr val="1C230F"/>
                </a:solidFill>
                <a:latin typeface="Arial" pitchFamily="34" charset="0"/>
                <a:ea typeface="Malgun Gothic" pitchFamily="34" charset="-127"/>
                <a:cs typeface="Arial" pitchFamily="34" charset="0"/>
              </a:rPr>
              <a:t> </a:t>
            </a:r>
            <a:r>
              <a:rPr lang="pl-PL" sz="800" b="1" dirty="0" smtClean="0">
                <a:solidFill>
                  <a:srgbClr val="1C230F"/>
                </a:solidFill>
                <a:latin typeface="Arial" pitchFamily="34" charset="0"/>
                <a:ea typeface="Malgun Gothic" pitchFamily="34" charset="-127"/>
                <a:cs typeface="Arial" pitchFamily="34" charset="0"/>
              </a:rPr>
              <a:t>N</a:t>
            </a:r>
            <a:r>
              <a:rPr lang="pl-PL" sz="1000" b="1" baseline="30000" dirty="0" smtClean="0">
                <a:solidFill>
                  <a:srgbClr val="1C230F"/>
                </a:solidFill>
                <a:latin typeface="Arial" pitchFamily="34" charset="0"/>
                <a:ea typeface="Malgun Gothic" pitchFamily="34" charset="-127"/>
                <a:cs typeface="Arial" pitchFamily="34" charset="0"/>
              </a:rPr>
              <a:t>k</a:t>
            </a:r>
            <a:r>
              <a:rPr lang="sl-SI" sz="800" dirty="0">
                <a:solidFill>
                  <a:srgbClr val="1C230F"/>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s </a:t>
            </a:r>
            <a:r>
              <a:rPr lang="pl-PL" sz="800" dirty="0" smtClean="0">
                <a:solidFill>
                  <a:srgbClr val="1C230F"/>
                </a:solidFill>
                <a:latin typeface="Arial" pitchFamily="34" charset="0"/>
                <a:ea typeface="Malgun Gothic" pitchFamily="34" charset="-127"/>
                <a:cs typeface="Arial" pitchFamily="34" charset="0"/>
              </a:rPr>
              <a:t>podmno</a:t>
            </a:r>
            <a:r>
              <a:rPr lang="pl-PL" sz="800" dirty="0">
                <a:solidFill>
                  <a:srgbClr val="1C230F"/>
                </a:solidFill>
                <a:latin typeface="Arial" pitchFamily="34" charset="0"/>
                <a:ea typeface="Malgun Gothic" pitchFamily="34" charset="-127"/>
                <a:cs typeface="Arial" pitchFamily="34" charset="0"/>
              </a:rPr>
              <a:t>ž</a:t>
            </a:r>
            <a:r>
              <a:rPr lang="pl-PL" sz="800" dirty="0" smtClean="0">
                <a:solidFill>
                  <a:srgbClr val="1C230F"/>
                </a:solidFill>
                <a:latin typeface="Arial" pitchFamily="34" charset="0"/>
                <a:ea typeface="Malgun Gothic" pitchFamily="34" charset="-127"/>
                <a:cs typeface="Arial" pitchFamily="34" charset="0"/>
              </a:rPr>
              <a:t>ico </a:t>
            </a:r>
            <a:r>
              <a:rPr lang="pl-PL" sz="800" dirty="0">
                <a:solidFill>
                  <a:srgbClr val="1C230F"/>
                </a:solidFill>
                <a:latin typeface="Arial" pitchFamily="34" charset="0"/>
                <a:ea typeface="Malgun Gothic" pitchFamily="34" charset="-127"/>
                <a:cs typeface="Arial" pitchFamily="34" charset="0"/>
              </a:rPr>
              <a:t>od </a:t>
            </a:r>
            <a:r>
              <a:rPr lang="pl-PL" sz="800" b="1" dirty="0">
                <a:solidFill>
                  <a:srgbClr val="1C230F"/>
                </a:solidFill>
                <a:latin typeface="Arial" pitchFamily="34" charset="0"/>
                <a:ea typeface="Malgun Gothic" pitchFamily="34" charset="-127"/>
                <a:cs typeface="Arial" pitchFamily="34" charset="0"/>
              </a:rPr>
              <a:t>B</a:t>
            </a:r>
            <a:r>
              <a:rPr lang="pl-PL" sz="1000" b="1" baseline="-25000" dirty="0">
                <a:solidFill>
                  <a:srgbClr val="1C230F"/>
                </a:solidFill>
                <a:latin typeface="Arial" pitchFamily="34" charset="0"/>
                <a:ea typeface="Malgun Gothic" pitchFamily="34" charset="-127"/>
                <a:cs typeface="Arial" pitchFamily="34" charset="0"/>
              </a:rPr>
              <a:t>k</a:t>
            </a:r>
            <a:endParaRPr lang="pl-PL" sz="1100" b="1" baseline="-25000" dirty="0">
              <a:solidFill>
                <a:srgbClr val="1C230F"/>
              </a:solidFill>
              <a:latin typeface="Arial" pitchFamily="34" charset="0"/>
              <a:ea typeface="Malgun Gothic" pitchFamily="34" charset="-127"/>
              <a:cs typeface="Arial" pitchFamily="34" charset="0"/>
            </a:endParaRPr>
          </a:p>
        </p:txBody>
      </p:sp>
      <p:grpSp>
        <p:nvGrpSpPr>
          <p:cNvPr id="2" name="Group 1"/>
          <p:cNvGrpSpPr/>
          <p:nvPr/>
        </p:nvGrpSpPr>
        <p:grpSpPr>
          <a:xfrm>
            <a:off x="3676511" y="3224808"/>
            <a:ext cx="2927993" cy="2477601"/>
            <a:chOff x="188640" y="2432720"/>
            <a:chExt cx="2927993" cy="2477601"/>
          </a:xfrm>
        </p:grpSpPr>
        <p:sp>
          <p:nvSpPr>
            <p:cNvPr id="6" name="PoljeZBesedilom 2"/>
            <p:cNvSpPr txBox="1"/>
            <p:nvPr/>
          </p:nvSpPr>
          <p:spPr>
            <a:xfrm>
              <a:off x="188640" y="2432720"/>
              <a:ext cx="2927993" cy="247760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5125"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60648" y="2620880"/>
              <a:ext cx="2803269" cy="11930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53854" y="3872880"/>
              <a:ext cx="2795330" cy="917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1" name="PoljeZBesedilom 2"/>
          <p:cNvSpPr txBox="1"/>
          <p:nvPr/>
        </p:nvSpPr>
        <p:spPr>
          <a:xfrm>
            <a:off x="152636" y="2577471"/>
            <a:ext cx="3382097" cy="230832"/>
          </a:xfrm>
          <a:prstGeom prst="rect">
            <a:avLst/>
          </a:prstGeom>
          <a:solidFill>
            <a:srgbClr val="C7D260"/>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Funkcije matrik</a:t>
            </a:r>
            <a:endParaRPr lang="sl-SI" sz="1000" dirty="0">
              <a:latin typeface="Cascadia Mono SemiBold" pitchFamily="49" charset="0"/>
              <a:cs typeface="Cascadia Mono SemiBold" pitchFamily="49" charset="0"/>
            </a:endParaRPr>
          </a:p>
        </p:txBody>
      </p:sp>
      <p:sp>
        <p:nvSpPr>
          <p:cNvPr id="13" name="PoljeZBesedilom 2"/>
          <p:cNvSpPr txBox="1"/>
          <p:nvPr/>
        </p:nvSpPr>
        <p:spPr>
          <a:xfrm>
            <a:off x="137530" y="2934200"/>
            <a:ext cx="3492389" cy="938719"/>
          </a:xfrm>
          <a:prstGeom prst="rect">
            <a:avLst/>
          </a:prstGeom>
          <a:solidFill>
            <a:schemeClr val="accent3">
              <a:lumMod val="60000"/>
              <a:lumOff val="40000"/>
            </a:schemeClr>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poznamo </a:t>
            </a:r>
            <a:r>
              <a:rPr lang="sl-SI" sz="800" b="1" dirty="0" smtClean="0">
                <a:latin typeface="Arial" pitchFamily="34" charset="0"/>
                <a:ea typeface="Malgun Gothic" pitchFamily="34" charset="-127"/>
                <a:cs typeface="Arial" pitchFamily="34" charset="0"/>
              </a:rPr>
              <a:t>razcep</a:t>
            </a:r>
            <a:r>
              <a:rPr lang="sl-SI" sz="800" dirty="0" smtClean="0">
                <a:latin typeface="Arial" pitchFamily="34" charset="0"/>
                <a:ea typeface="Malgun Gothic" pitchFamily="34" charset="-127"/>
                <a:cs typeface="Arial" pitchFamily="34" charset="0"/>
              </a:rPr>
              <a:t> matrike </a:t>
            </a:r>
            <a:r>
              <a:rPr lang="sl-SI" sz="800" b="1" dirty="0" smtClean="0">
                <a:latin typeface="Arial" pitchFamily="34" charset="0"/>
                <a:ea typeface="Malgun Gothic" pitchFamily="34" charset="-127"/>
                <a:cs typeface="Arial" pitchFamily="34" charset="0"/>
              </a:rPr>
              <a:t>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računamo </a:t>
            </a:r>
            <a:r>
              <a:rPr lang="sl-SI" sz="800" b="1" dirty="0" smtClean="0">
                <a:latin typeface="Arial" pitchFamily="34" charset="0"/>
                <a:ea typeface="Malgun Gothic" pitchFamily="34" charset="-127"/>
                <a:cs typeface="Arial" pitchFamily="34" charset="0"/>
              </a:rPr>
              <a:t>potence</a:t>
            </a:r>
            <a:r>
              <a:rPr lang="sl-SI" sz="800" dirty="0" smtClean="0">
                <a:latin typeface="Arial" pitchFamily="34" charset="0"/>
                <a:ea typeface="Malgun Gothic" pitchFamily="34" charset="-127"/>
                <a:cs typeface="Arial" pitchFamily="34" charset="0"/>
              </a:rPr>
              <a:t> matrike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z </a:t>
            </a:r>
            <a:r>
              <a:rPr lang="sl-SI" sz="800" b="1" dirty="0" smtClean="0">
                <a:latin typeface="Arial" pitchFamily="34" charset="0"/>
                <a:ea typeface="Malgun Gothic" pitchFamily="34" charset="-127"/>
                <a:cs typeface="Arial" pitchFamily="34" charset="0"/>
              </a:rPr>
              <a:t>potencami</a:t>
            </a:r>
            <a:r>
              <a:rPr lang="sl-SI" sz="800" dirty="0" smtClean="0">
                <a:latin typeface="Arial" pitchFamily="34" charset="0"/>
                <a:ea typeface="Malgun Gothic" pitchFamily="34" charset="-127"/>
                <a:cs typeface="Arial" pitchFamily="34" charset="0"/>
              </a:rPr>
              <a:t> matrike </a:t>
            </a:r>
            <a:r>
              <a:rPr lang="sl-SI" sz="800" b="1" dirty="0" smtClean="0">
                <a:latin typeface="Arial" pitchFamily="34" charset="0"/>
                <a:ea typeface="Malgun Gothic" pitchFamily="34" charset="-127"/>
                <a:cs typeface="Arial" pitchFamily="34" charset="0"/>
              </a:rPr>
              <a:t>J</a:t>
            </a:r>
          </a:p>
          <a:p>
            <a:pPr marL="171450" indent="-171450">
              <a:buSzPct val="110000"/>
              <a:buFont typeface="Arial" pitchFamily="34" charset="0"/>
              <a:buChar char="→"/>
            </a:pPr>
            <a:endParaRPr lang="pl-PL" sz="10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10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ker je </a:t>
            </a:r>
            <a:r>
              <a:rPr lang="pl-PL" sz="800" b="1" dirty="0" smtClean="0">
                <a:latin typeface="Arial" pitchFamily="34" charset="0"/>
                <a:ea typeface="Malgun Gothic" pitchFamily="34" charset="-127"/>
                <a:cs typeface="Arial" pitchFamily="34" charset="0"/>
              </a:rPr>
              <a:t>J</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bločno</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diagonalna</a:t>
            </a:r>
            <a:r>
              <a:rPr lang="pl-PL" sz="800" dirty="0" smtClean="0">
                <a:latin typeface="Arial" pitchFamily="34" charset="0"/>
                <a:ea typeface="Malgun Gothic" pitchFamily="34" charset="-127"/>
                <a:cs typeface="Arial" pitchFamily="34" charset="0"/>
              </a:rPr>
              <a:t> matrika sestavljena iz </a:t>
            </a:r>
            <a:r>
              <a:rPr lang="pl-PL" sz="800" b="1" dirty="0" smtClean="0">
                <a:latin typeface="Arial" pitchFamily="34" charset="0"/>
                <a:ea typeface="Malgun Gothic" pitchFamily="34" charset="-127"/>
                <a:cs typeface="Arial" pitchFamily="34" charset="0"/>
              </a:rPr>
              <a:t>Jordanskih</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kletk</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rešujemo </a:t>
            </a:r>
            <a:r>
              <a:rPr lang="pl-PL" sz="800" b="1" dirty="0" smtClean="0">
                <a:latin typeface="Arial" pitchFamily="34" charset="0"/>
                <a:ea typeface="Malgun Gothic" pitchFamily="34" charset="-127"/>
                <a:cs typeface="Arial" pitchFamily="34" charset="0"/>
              </a:rPr>
              <a:t>linearne</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rekurzivne</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enačbe</a:t>
            </a:r>
          </a:p>
        </p:txBody>
      </p:sp>
      <p:pic>
        <p:nvPicPr>
          <p:cNvPr id="5127"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04664" y="3328420"/>
            <a:ext cx="2325067" cy="169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8"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20963" y="3963349"/>
            <a:ext cx="3462396" cy="9494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PoljeZBesedilom 2"/>
          <p:cNvSpPr txBox="1"/>
          <p:nvPr/>
        </p:nvSpPr>
        <p:spPr>
          <a:xfrm>
            <a:off x="169280" y="5025008"/>
            <a:ext cx="3147903" cy="193899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r>
              <a:rPr lang="sl-SI" sz="700" b="1" dirty="0" smtClean="0">
                <a:latin typeface="Arial" pitchFamily="34" charset="0"/>
                <a:ea typeface="Malgun Gothic" pitchFamily="34" charset="-127"/>
                <a:cs typeface="Arial" pitchFamily="34" charset="0"/>
              </a:rPr>
              <a:t>Jordansko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kletko</a:t>
            </a:r>
            <a:r>
              <a:rPr lang="sl-SI" sz="700" dirty="0" smtClean="0">
                <a:latin typeface="Arial" pitchFamily="34" charset="0"/>
                <a:ea typeface="Malgun Gothic" pitchFamily="34" charset="-127"/>
                <a:cs typeface="Arial" pitchFamily="34" charset="0"/>
              </a:rPr>
              <a:t> lahko zapi</a:t>
            </a:r>
            <a:r>
              <a:rPr lang="sl-SI" sz="700" dirty="0">
                <a:latin typeface="Arial" pitchFamily="34" charset="0"/>
                <a:ea typeface="Malgun Gothic" pitchFamily="34" charset="-127"/>
                <a:cs typeface="Arial" pitchFamily="34" charset="0"/>
              </a:rPr>
              <a:t>š</a:t>
            </a:r>
            <a:r>
              <a:rPr lang="sl-SI" sz="700" dirty="0" smtClean="0">
                <a:latin typeface="Arial" pitchFamily="34" charset="0"/>
                <a:ea typeface="Malgun Gothic" pitchFamily="34" charset="-127"/>
                <a:cs typeface="Arial" pitchFamily="34" charset="0"/>
              </a:rPr>
              <a:t>emo v obliki </a:t>
            </a:r>
            <a:r>
              <a:rPr lang="el-GR" sz="700" b="1" dirty="0" smtClean="0">
                <a:latin typeface="Arial" pitchFamily="34" charset="0"/>
                <a:ea typeface="Malgun Gothic" pitchFamily="34" charset="-127"/>
                <a:cs typeface="Arial" pitchFamily="34" charset="0"/>
              </a:rPr>
              <a:t>λ</a:t>
            </a:r>
            <a:r>
              <a:rPr lang="sl-SI" sz="700" b="1"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kjer je N </a:t>
            </a:r>
            <a:r>
              <a:rPr lang="sl-SI" sz="700" b="1" dirty="0" smtClean="0">
                <a:latin typeface="Arial" pitchFamily="34" charset="0"/>
                <a:ea typeface="Malgun Gothic" pitchFamily="34" charset="-127"/>
                <a:cs typeface="Arial" pitchFamily="34" charset="0"/>
              </a:rPr>
              <a:t>matrika</a:t>
            </a:r>
            <a:r>
              <a:rPr lang="sl-SI" sz="700" dirty="0">
                <a:latin typeface="Arial" pitchFamily="34" charset="0"/>
                <a:ea typeface="Malgun Gothic" pitchFamily="34" charset="-127"/>
                <a:cs typeface="Arial" pitchFamily="34" charset="0"/>
              </a:rPr>
              <a:t>, ki ima na prvi </a:t>
            </a:r>
            <a:r>
              <a:rPr lang="sl-SI" sz="700" b="1" dirty="0">
                <a:latin typeface="Arial" pitchFamily="34" charset="0"/>
                <a:ea typeface="Malgun Gothic" pitchFamily="34" charset="-127"/>
                <a:cs typeface="Arial" pitchFamily="34" charset="0"/>
              </a:rPr>
              <a:t>naddiagonali</a:t>
            </a:r>
            <a:r>
              <a:rPr lang="sl-SI" sz="700" dirty="0">
                <a:latin typeface="Arial" pitchFamily="34" charset="0"/>
                <a:ea typeface="Malgun Gothic" pitchFamily="34" charset="-127"/>
                <a:cs typeface="Arial" pitchFamily="34" charset="0"/>
              </a:rPr>
              <a:t> same </a:t>
            </a:r>
            <a:r>
              <a:rPr lang="sl-SI" sz="700" b="1" dirty="0">
                <a:latin typeface="Arial" pitchFamily="34" charset="0"/>
                <a:ea typeface="Malgun Gothic" pitchFamily="34" charset="-127"/>
                <a:cs typeface="Arial" pitchFamily="34" charset="0"/>
              </a:rPr>
              <a:t>enke</a:t>
            </a:r>
            <a:r>
              <a:rPr lang="sl-SI" sz="700" dirty="0">
                <a:latin typeface="Arial" pitchFamily="34" charset="0"/>
                <a:ea typeface="Malgun Gothic" pitchFamily="34" charset="-127"/>
                <a:cs typeface="Arial" pitchFamily="34" charset="0"/>
              </a:rPr>
              <a:t>, drugod pa same </a:t>
            </a:r>
            <a:r>
              <a:rPr lang="sl-SI" sz="700" b="1" dirty="0">
                <a:latin typeface="Arial" pitchFamily="34" charset="0"/>
                <a:ea typeface="Malgun Gothic" pitchFamily="34" charset="-127"/>
                <a:cs typeface="Arial" pitchFamily="34" charset="0"/>
              </a:rPr>
              <a:t>ničle</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Potence</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matrike N </a:t>
            </a:r>
            <a:r>
              <a:rPr lang="sl-SI" sz="700" dirty="0" smtClean="0">
                <a:latin typeface="Arial" pitchFamily="34" charset="0"/>
                <a:ea typeface="Malgun Gothic" pitchFamily="34" charset="-127"/>
                <a:cs typeface="Arial" pitchFamily="34" charset="0"/>
              </a:rPr>
              <a:t>izračunamo. Opazimo</a:t>
            </a:r>
            <a:r>
              <a:rPr lang="sl-SI" sz="700" dirty="0">
                <a:latin typeface="Arial" pitchFamily="34" charset="0"/>
                <a:ea typeface="Malgun Gothic" pitchFamily="34" charset="-127"/>
                <a:cs typeface="Arial" pitchFamily="34" charset="0"/>
              </a:rPr>
              <a:t>, da je </a:t>
            </a:r>
            <a:r>
              <a:rPr lang="sl-SI" sz="700" b="1" dirty="0" smtClean="0">
                <a:latin typeface="Arial" pitchFamily="34" charset="0"/>
                <a:ea typeface="Malgun Gothic" pitchFamily="34" charset="-127"/>
                <a:cs typeface="Arial" pitchFamily="34" charset="0"/>
              </a:rPr>
              <a:t>N</a:t>
            </a:r>
            <a:r>
              <a:rPr lang="sl-SI" sz="1000" b="1" baseline="30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matrika, </a:t>
            </a:r>
            <a:r>
              <a:rPr lang="sl-SI" sz="700" dirty="0" smtClean="0">
                <a:latin typeface="Arial" pitchFamily="34" charset="0"/>
                <a:ea typeface="Malgun Gothic" pitchFamily="34" charset="-127"/>
                <a:cs typeface="Arial" pitchFamily="34" charset="0"/>
              </a:rPr>
              <a:t>ki ima na naddiagonali </a:t>
            </a:r>
            <a:r>
              <a:rPr lang="sl-SI" sz="700" b="1"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same </a:t>
            </a:r>
            <a:r>
              <a:rPr lang="sl-SI" sz="700" b="1" dirty="0">
                <a:latin typeface="Arial" pitchFamily="34" charset="0"/>
                <a:ea typeface="Malgun Gothic" pitchFamily="34" charset="-127"/>
                <a:cs typeface="Arial" pitchFamily="34" charset="0"/>
              </a:rPr>
              <a:t>enke</a:t>
            </a:r>
            <a:r>
              <a:rPr lang="sl-SI" sz="700" dirty="0">
                <a:latin typeface="Arial" pitchFamily="34" charset="0"/>
                <a:ea typeface="Malgun Gothic" pitchFamily="34" charset="-127"/>
                <a:cs typeface="Arial" pitchFamily="34" charset="0"/>
              </a:rPr>
              <a:t>, drugod pa same </a:t>
            </a:r>
            <a:r>
              <a:rPr lang="sl-SI" sz="700" b="1" dirty="0" err="1" smtClean="0">
                <a:latin typeface="Arial" pitchFamily="34" charset="0"/>
                <a:ea typeface="Malgun Gothic" pitchFamily="34" charset="-127"/>
                <a:cs typeface="Arial" pitchFamily="34" charset="0"/>
              </a:rPr>
              <a:t>ničl</a:t>
            </a:r>
            <a:r>
              <a:rPr lang="pl-PL" sz="700" b="1" dirty="0" smtClean="0">
                <a:latin typeface="Arial" pitchFamily="34" charset="0"/>
                <a:ea typeface="Malgun Gothic" pitchFamily="34" charset="-127"/>
                <a:cs typeface="Arial" pitchFamily="34" charset="0"/>
              </a:rPr>
              <a:t>e</a:t>
            </a:r>
            <a:r>
              <a:rPr lang="pl-PL" sz="700" dirty="0">
                <a:latin typeface="Arial" pitchFamily="34" charset="0"/>
                <a:ea typeface="Malgun Gothic" pitchFamily="34" charset="-127"/>
                <a:cs typeface="Arial" pitchFamily="34" charset="0"/>
              </a:rPr>
              <a:t>. Ker je </a:t>
            </a:r>
            <a:r>
              <a:rPr lang="pl-PL" sz="700" b="1" dirty="0">
                <a:latin typeface="Arial" pitchFamily="34" charset="0"/>
                <a:ea typeface="Malgun Gothic" pitchFamily="34" charset="-127"/>
                <a:cs typeface="Arial" pitchFamily="34" charset="0"/>
              </a:rPr>
              <a:t>N</a:t>
            </a:r>
            <a:r>
              <a:rPr lang="pl-PL" sz="700" dirty="0">
                <a:latin typeface="Arial" pitchFamily="34" charset="0"/>
                <a:ea typeface="Malgun Gothic" pitchFamily="34" charset="-127"/>
                <a:cs typeface="Arial" pitchFamily="34" charset="0"/>
              </a:rPr>
              <a:t> </a:t>
            </a:r>
            <a:r>
              <a:rPr lang="pl-PL" sz="700" b="1" dirty="0">
                <a:latin typeface="Arial" pitchFamily="34" charset="0"/>
                <a:ea typeface="Malgun Gothic" pitchFamily="34" charset="-127"/>
                <a:cs typeface="Arial" pitchFamily="34" charset="0"/>
              </a:rPr>
              <a:t>k</a:t>
            </a:r>
            <a:r>
              <a:rPr lang="pl-PL" sz="700" dirty="0">
                <a:latin typeface="Arial" pitchFamily="34" charset="0"/>
                <a:ea typeface="Malgun Gothic" pitchFamily="34" charset="-127"/>
                <a:cs typeface="Arial" pitchFamily="34" charset="0"/>
              </a:rPr>
              <a:t> × </a:t>
            </a:r>
            <a:r>
              <a:rPr lang="pl-PL" sz="700" b="1" dirty="0" smtClean="0">
                <a:latin typeface="Arial" pitchFamily="34" charset="0"/>
                <a:ea typeface="Malgun Gothic" pitchFamily="34" charset="-127"/>
                <a:cs typeface="Arial" pitchFamily="34" charset="0"/>
              </a:rPr>
              <a:t>k</a:t>
            </a:r>
            <a:r>
              <a:rPr lang="pl-PL" sz="700" dirty="0" smtClean="0">
                <a:latin typeface="Arial" pitchFamily="34" charset="0"/>
                <a:ea typeface="Malgun Gothic" pitchFamily="34" charset="-127"/>
                <a:cs typeface="Arial" pitchFamily="34" charset="0"/>
              </a:rPr>
              <a:t> matrika</a:t>
            </a:r>
            <a:r>
              <a:rPr lang="pl-PL" sz="700" dirty="0">
                <a:latin typeface="Arial" pitchFamily="34" charset="0"/>
                <a:ea typeface="Malgun Gothic" pitchFamily="34" charset="-127"/>
                <a:cs typeface="Arial" pitchFamily="34" charset="0"/>
              </a:rPr>
              <a:t>, nima </a:t>
            </a:r>
            <a:r>
              <a:rPr lang="pl-PL" sz="700" b="1" dirty="0" smtClean="0">
                <a:latin typeface="Arial" pitchFamily="34" charset="0"/>
                <a:ea typeface="Malgun Gothic" pitchFamily="34" charset="-127"/>
                <a:cs typeface="Arial" pitchFamily="34" charset="0"/>
              </a:rPr>
              <a:t>k</a:t>
            </a:r>
            <a:r>
              <a:rPr lang="pl-PL" sz="700" dirty="0" smtClean="0">
                <a:latin typeface="Arial" pitchFamily="34" charset="0"/>
                <a:ea typeface="Malgun Gothic" pitchFamily="34" charset="-127"/>
                <a:cs typeface="Arial" pitchFamily="34" charset="0"/>
              </a:rPr>
              <a:t>-</a:t>
            </a:r>
            <a:r>
              <a:rPr lang="pl-PL" sz="700" b="1" dirty="0" smtClean="0">
                <a:latin typeface="Arial" pitchFamily="34" charset="0"/>
                <a:ea typeface="Malgun Gothic" pitchFamily="34" charset="-127"/>
                <a:cs typeface="Arial" pitchFamily="34" charset="0"/>
              </a:rPr>
              <a:t>te</a:t>
            </a:r>
            <a:r>
              <a:rPr lang="pl-PL" sz="700" dirty="0" smtClean="0">
                <a:latin typeface="Arial" pitchFamily="34" charset="0"/>
                <a:ea typeface="Malgun Gothic" pitchFamily="34" charset="-127"/>
                <a:cs typeface="Arial" pitchFamily="34" charset="0"/>
              </a:rPr>
              <a:t> naddiagonale</a:t>
            </a:r>
            <a:r>
              <a:rPr lang="pl-PL" sz="700" dirty="0">
                <a:latin typeface="Arial" pitchFamily="34" charset="0"/>
                <a:ea typeface="Malgun Gothic" pitchFamily="34" charset="-127"/>
                <a:cs typeface="Arial" pitchFamily="34" charset="0"/>
              </a:rPr>
              <a:t>, zato je </a:t>
            </a:r>
            <a:r>
              <a:rPr lang="pl-PL" sz="700" b="1" dirty="0" smtClean="0">
                <a:latin typeface="Arial" pitchFamily="34" charset="0"/>
                <a:ea typeface="Malgun Gothic" pitchFamily="34" charset="-127"/>
                <a:cs typeface="Arial" pitchFamily="34" charset="0"/>
              </a:rPr>
              <a:t>N</a:t>
            </a:r>
            <a:r>
              <a:rPr lang="pl-PL" sz="1000" b="1" baseline="30000" dirty="0" smtClean="0">
                <a:latin typeface="Arial" pitchFamily="34" charset="0"/>
                <a:ea typeface="Malgun Gothic" pitchFamily="34" charset="-127"/>
                <a:cs typeface="Arial" pitchFamily="34" charset="0"/>
              </a:rPr>
              <a:t>k</a:t>
            </a:r>
            <a:r>
              <a:rPr lang="pl-PL" sz="700" dirty="0" smtClean="0">
                <a:latin typeface="Arial" pitchFamily="34" charset="0"/>
                <a:ea typeface="Malgun Gothic" pitchFamily="34" charset="-127"/>
                <a:cs typeface="Arial" pitchFamily="34" charset="0"/>
              </a:rPr>
              <a:t> = </a:t>
            </a:r>
            <a:r>
              <a:rPr lang="pl-PL" sz="700" b="1" dirty="0" smtClean="0">
                <a:latin typeface="Arial" pitchFamily="34" charset="0"/>
                <a:ea typeface="Malgun Gothic" pitchFamily="34" charset="-127"/>
                <a:cs typeface="Arial" pitchFamily="34" charset="0"/>
              </a:rPr>
              <a:t>0</a:t>
            </a:r>
            <a:r>
              <a:rPr lang="pl-PL" sz="700" dirty="0" smtClean="0">
                <a:latin typeface="Arial" pitchFamily="34" charset="0"/>
                <a:ea typeface="Malgun Gothic" pitchFamily="34" charset="-127"/>
                <a:cs typeface="Arial" pitchFamily="34" charset="0"/>
              </a:rPr>
              <a:t>. </a:t>
            </a:r>
          </a:p>
          <a:p>
            <a:pPr>
              <a:buSzPct val="110000"/>
            </a:pPr>
            <a:endParaRPr lang="pl-PL" sz="700" dirty="0">
              <a:latin typeface="Arial" pitchFamily="34" charset="0"/>
              <a:ea typeface="Malgun Gothic" pitchFamily="34" charset="-127"/>
              <a:cs typeface="Arial" pitchFamily="34" charset="0"/>
            </a:endParaRPr>
          </a:p>
          <a:p>
            <a:pPr>
              <a:buSzPct val="110000"/>
            </a:pPr>
            <a:endParaRPr lang="pl-PL" sz="700" dirty="0" smtClean="0">
              <a:latin typeface="Arial" pitchFamily="34" charset="0"/>
              <a:ea typeface="Malgun Gothic" pitchFamily="34" charset="-127"/>
              <a:cs typeface="Arial" pitchFamily="34" charset="0"/>
            </a:endParaRPr>
          </a:p>
          <a:p>
            <a:pPr>
              <a:buSzPct val="110000"/>
            </a:pPr>
            <a:endParaRPr lang="pl-PL" sz="700" dirty="0">
              <a:latin typeface="Arial" pitchFamily="34" charset="0"/>
              <a:ea typeface="Malgun Gothic" pitchFamily="34" charset="-127"/>
              <a:cs typeface="Arial" pitchFamily="34" charset="0"/>
            </a:endParaRPr>
          </a:p>
          <a:p>
            <a:pPr>
              <a:buSzPct val="110000"/>
            </a:pPr>
            <a:endParaRPr lang="pl-PL" sz="700" dirty="0" smtClean="0">
              <a:latin typeface="Arial" pitchFamily="34" charset="0"/>
              <a:ea typeface="Malgun Gothic" pitchFamily="34" charset="-127"/>
              <a:cs typeface="Arial" pitchFamily="34" charset="0"/>
            </a:endParaRPr>
          </a:p>
          <a:p>
            <a:pPr>
              <a:buSzPct val="110000"/>
            </a:pPr>
            <a:r>
              <a:rPr lang="pl-PL" sz="700" dirty="0" smtClean="0">
                <a:latin typeface="Arial" pitchFamily="34" charset="0"/>
                <a:ea typeface="Malgun Gothic" pitchFamily="34" charset="-127"/>
                <a:cs typeface="Arial" pitchFamily="34" charset="0"/>
              </a:rPr>
              <a:t>In vstavimo namesto </a:t>
            </a:r>
            <a:r>
              <a:rPr lang="pl-PL" sz="700" b="1" dirty="0" smtClean="0">
                <a:latin typeface="Arial" pitchFamily="34" charset="0"/>
                <a:ea typeface="Malgun Gothic" pitchFamily="34" charset="-127"/>
                <a:cs typeface="Arial" pitchFamily="34" charset="0"/>
              </a:rPr>
              <a:t>x</a:t>
            </a:r>
            <a:r>
              <a:rPr lang="pl-PL" sz="700" dirty="0" smtClean="0">
                <a:latin typeface="Arial" pitchFamily="34" charset="0"/>
                <a:ea typeface="Malgun Gothic" pitchFamily="34" charset="-127"/>
                <a:cs typeface="Arial" pitchFamily="34" charset="0"/>
              </a:rPr>
              <a:t> </a:t>
            </a:r>
            <a:r>
              <a:rPr lang="pl-PL" sz="700" b="1" dirty="0" smtClean="0">
                <a:latin typeface="Arial" pitchFamily="34" charset="0"/>
                <a:ea typeface="Malgun Gothic" pitchFamily="34" charset="-127"/>
                <a:cs typeface="Arial" pitchFamily="34" charset="0"/>
              </a:rPr>
              <a:t>razcep </a:t>
            </a:r>
          </a:p>
          <a:p>
            <a:pPr>
              <a:buSzPct val="110000"/>
            </a:pPr>
            <a:endParaRPr lang="pl-PL" sz="700" b="1" dirty="0">
              <a:latin typeface="Arial" pitchFamily="34" charset="0"/>
              <a:ea typeface="Malgun Gothic" pitchFamily="34" charset="-127"/>
              <a:cs typeface="Arial" pitchFamily="34" charset="0"/>
            </a:endParaRPr>
          </a:p>
          <a:p>
            <a:pPr>
              <a:buSzPct val="110000"/>
            </a:pPr>
            <a:endParaRPr lang="pl-PL" sz="700" b="1" dirty="0" smtClean="0">
              <a:latin typeface="Arial" pitchFamily="34" charset="0"/>
              <a:ea typeface="Malgun Gothic" pitchFamily="34" charset="-127"/>
              <a:cs typeface="Arial" pitchFamily="34" charset="0"/>
            </a:endParaRPr>
          </a:p>
          <a:p>
            <a:pPr>
              <a:buSzPct val="110000"/>
            </a:pPr>
            <a:endParaRPr lang="pl-PL" sz="700" b="1" dirty="0">
              <a:latin typeface="Arial" pitchFamily="34" charset="0"/>
              <a:ea typeface="Malgun Gothic" pitchFamily="34" charset="-127"/>
              <a:cs typeface="Arial" pitchFamily="34" charset="0"/>
            </a:endParaRPr>
          </a:p>
          <a:p>
            <a:pPr>
              <a:buSzPct val="110000"/>
            </a:pPr>
            <a:endParaRPr lang="pl-PL" sz="700" b="1" dirty="0" smtClean="0">
              <a:latin typeface="Arial" pitchFamily="34" charset="0"/>
              <a:ea typeface="Malgun Gothic" pitchFamily="34" charset="-127"/>
              <a:cs typeface="Arial" pitchFamily="34" charset="0"/>
            </a:endParaRPr>
          </a:p>
          <a:p>
            <a:pPr>
              <a:buSzPct val="110000"/>
            </a:pPr>
            <a:r>
              <a:rPr lang="pl-PL" sz="700" dirty="0" smtClean="0">
                <a:latin typeface="Arial" pitchFamily="34" charset="0"/>
                <a:ea typeface="Malgun Gothic" pitchFamily="34" charset="-127"/>
                <a:cs typeface="Arial" pitchFamily="34" charset="0"/>
              </a:rPr>
              <a:t>Ra</a:t>
            </a:r>
            <a:r>
              <a:rPr lang="pl-PL" sz="700" dirty="0">
                <a:latin typeface="Arial" pitchFamily="34" charset="0"/>
                <a:ea typeface="Malgun Gothic" pitchFamily="34" charset="-127"/>
                <a:cs typeface="Arial" pitchFamily="34" charset="0"/>
              </a:rPr>
              <a:t>č</a:t>
            </a:r>
            <a:r>
              <a:rPr lang="pl-PL" sz="700" dirty="0" smtClean="0">
                <a:latin typeface="Arial" pitchFamily="34" charset="0"/>
                <a:ea typeface="Malgun Gothic" pitchFamily="34" charset="-127"/>
                <a:cs typeface="Arial" pitchFamily="34" charset="0"/>
              </a:rPr>
              <a:t>unanje </a:t>
            </a:r>
            <a:r>
              <a:rPr lang="pl-PL" sz="700" b="1" dirty="0">
                <a:latin typeface="Arial" pitchFamily="34" charset="0"/>
                <a:ea typeface="Malgun Gothic" pitchFamily="34" charset="-127"/>
                <a:cs typeface="Arial" pitchFamily="34" charset="0"/>
              </a:rPr>
              <a:t>f</a:t>
            </a:r>
            <a:r>
              <a:rPr lang="pl-PL" sz="700" dirty="0">
                <a:latin typeface="Arial" pitchFamily="34" charset="0"/>
                <a:ea typeface="Malgun Gothic" pitchFamily="34" charset="-127"/>
                <a:cs typeface="Arial" pitchFamily="34" charset="0"/>
              </a:rPr>
              <a:t> (</a:t>
            </a:r>
            <a:r>
              <a:rPr lang="pl-PL" sz="700" b="1" dirty="0">
                <a:latin typeface="Arial" pitchFamily="34" charset="0"/>
                <a:ea typeface="Malgun Gothic" pitchFamily="34" charset="-127"/>
                <a:cs typeface="Arial" pitchFamily="34" charset="0"/>
              </a:rPr>
              <a:t>J</a:t>
            </a:r>
            <a:r>
              <a:rPr lang="pl-PL" sz="700" dirty="0">
                <a:latin typeface="Arial" pitchFamily="34" charset="0"/>
                <a:ea typeface="Malgun Gothic" pitchFamily="34" charset="-127"/>
                <a:cs typeface="Arial" pitchFamily="34" charset="0"/>
              </a:rPr>
              <a:t>), kjer je </a:t>
            </a:r>
            <a:r>
              <a:rPr lang="pl-PL" sz="700" b="1" dirty="0">
                <a:latin typeface="Arial" pitchFamily="34" charset="0"/>
                <a:ea typeface="Malgun Gothic" pitchFamily="34" charset="-127"/>
                <a:cs typeface="Arial" pitchFamily="34" charset="0"/>
              </a:rPr>
              <a:t>J</a:t>
            </a:r>
            <a:r>
              <a:rPr lang="pl-PL" sz="700" dirty="0">
                <a:latin typeface="Arial" pitchFamily="34" charset="0"/>
                <a:ea typeface="Malgun Gothic" pitchFamily="34" charset="-127"/>
                <a:cs typeface="Arial" pitchFamily="34" charset="0"/>
              </a:rPr>
              <a:t> </a:t>
            </a:r>
            <a:r>
              <a:rPr lang="pl-PL" sz="700" b="1" dirty="0">
                <a:latin typeface="Arial" pitchFamily="34" charset="0"/>
                <a:ea typeface="Malgun Gothic" pitchFamily="34" charset="-127"/>
                <a:cs typeface="Arial" pitchFamily="34" charset="0"/>
              </a:rPr>
              <a:t>jordanska</a:t>
            </a:r>
            <a:r>
              <a:rPr lang="pl-PL" sz="700" dirty="0">
                <a:latin typeface="Arial" pitchFamily="34" charset="0"/>
                <a:ea typeface="Malgun Gothic" pitchFamily="34" charset="-127"/>
                <a:cs typeface="Arial" pitchFamily="34" charset="0"/>
              </a:rPr>
              <a:t> </a:t>
            </a:r>
            <a:r>
              <a:rPr lang="pl-PL" sz="700" b="1" dirty="0">
                <a:latin typeface="Arial" pitchFamily="34" charset="0"/>
                <a:ea typeface="Malgun Gothic" pitchFamily="34" charset="-127"/>
                <a:cs typeface="Arial" pitchFamily="34" charset="0"/>
              </a:rPr>
              <a:t>matrika</a:t>
            </a:r>
            <a:r>
              <a:rPr lang="pl-PL" sz="700" dirty="0">
                <a:latin typeface="Arial" pitchFamily="34" charset="0"/>
                <a:ea typeface="Malgun Gothic" pitchFamily="34" charset="-127"/>
                <a:cs typeface="Arial" pitchFamily="34" charset="0"/>
              </a:rPr>
              <a:t>, lahko prevedemo na primer,</a:t>
            </a:r>
          </a:p>
          <a:p>
            <a:pPr>
              <a:buSzPct val="110000"/>
            </a:pPr>
            <a:r>
              <a:rPr lang="pl-PL" sz="700" dirty="0">
                <a:latin typeface="Arial" pitchFamily="34" charset="0"/>
                <a:ea typeface="Malgun Gothic" pitchFamily="34" charset="-127"/>
                <a:cs typeface="Arial" pitchFamily="34" charset="0"/>
              </a:rPr>
              <a:t>ko je </a:t>
            </a:r>
            <a:r>
              <a:rPr lang="pl-PL" sz="700" b="1" dirty="0">
                <a:latin typeface="Arial" pitchFamily="34" charset="0"/>
                <a:ea typeface="Malgun Gothic" pitchFamily="34" charset="-127"/>
                <a:cs typeface="Arial" pitchFamily="34" charset="0"/>
              </a:rPr>
              <a:t>J</a:t>
            </a:r>
            <a:r>
              <a:rPr lang="pl-PL" sz="700" dirty="0">
                <a:latin typeface="Arial" pitchFamily="34" charset="0"/>
                <a:ea typeface="Malgun Gothic" pitchFamily="34" charset="-127"/>
                <a:cs typeface="Arial" pitchFamily="34" charset="0"/>
              </a:rPr>
              <a:t> </a:t>
            </a:r>
            <a:r>
              <a:rPr lang="pl-PL" sz="700" b="1" dirty="0">
                <a:latin typeface="Arial" pitchFamily="34" charset="0"/>
                <a:ea typeface="Malgun Gothic" pitchFamily="34" charset="-127"/>
                <a:cs typeface="Arial" pitchFamily="34" charset="0"/>
              </a:rPr>
              <a:t>jordanska</a:t>
            </a:r>
            <a:r>
              <a:rPr lang="pl-PL" sz="700" dirty="0">
                <a:latin typeface="Arial" pitchFamily="34" charset="0"/>
                <a:ea typeface="Malgun Gothic" pitchFamily="34" charset="-127"/>
                <a:cs typeface="Arial" pitchFamily="34" charset="0"/>
              </a:rPr>
              <a:t> </a:t>
            </a:r>
            <a:r>
              <a:rPr lang="pl-PL" sz="700" b="1" dirty="0" smtClean="0">
                <a:latin typeface="Arial" pitchFamily="34" charset="0"/>
                <a:ea typeface="Malgun Gothic" pitchFamily="34" charset="-127"/>
                <a:cs typeface="Arial" pitchFamily="34" charset="0"/>
              </a:rPr>
              <a:t>kletka</a:t>
            </a:r>
            <a:r>
              <a:rPr lang="pl-PL" sz="700" dirty="0" smtClean="0">
                <a:latin typeface="Arial" pitchFamily="34" charset="0"/>
                <a:ea typeface="Malgun Gothic" pitchFamily="34" charset="-127"/>
                <a:cs typeface="Arial" pitchFamily="34" charset="0"/>
              </a:rPr>
              <a:t>. </a:t>
            </a:r>
            <a:endParaRPr lang="pl-PL" sz="700" dirty="0">
              <a:latin typeface="Arial" pitchFamily="34" charset="0"/>
              <a:ea typeface="Malgun Gothic" pitchFamily="34" charset="-127"/>
              <a:cs typeface="Arial" pitchFamily="34" charset="0"/>
            </a:endParaRPr>
          </a:p>
        </p:txBody>
      </p:sp>
      <p:pic>
        <p:nvPicPr>
          <p:cNvPr id="5129"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19745" y="5749341"/>
            <a:ext cx="2304256" cy="3482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0"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606318" y="5749341"/>
            <a:ext cx="672922" cy="329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1"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488972" y="6139780"/>
            <a:ext cx="609556" cy="144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2"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41530" y="6327939"/>
            <a:ext cx="3037710" cy="3368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4" name="Picture 14"/>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428999" y="5800090"/>
            <a:ext cx="3250733" cy="953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8" name="PoljeZBesedilom 29"/>
          <p:cNvSpPr txBox="1"/>
          <p:nvPr/>
        </p:nvSpPr>
        <p:spPr>
          <a:xfrm>
            <a:off x="137530" y="7104970"/>
            <a:ext cx="6542375" cy="307777"/>
          </a:xfrm>
          <a:prstGeom prst="rect">
            <a:avLst/>
          </a:prstGeom>
          <a:solidFill>
            <a:srgbClr val="F2C74C"/>
          </a:solidFill>
        </p:spPr>
        <p:txBody>
          <a:bodyPr wrap="square" rtlCol="0">
            <a:spAutoFit/>
          </a:bodyPr>
          <a:lstStyle/>
          <a:p>
            <a:r>
              <a:rPr lang="sl-SI" sz="1400" dirty="0" smtClean="0">
                <a:latin typeface="Cascadia Mono SemiBold" pitchFamily="49" charset="0"/>
                <a:cs typeface="Cascadia Mono SemiBold" pitchFamily="49" charset="0"/>
              </a:rPr>
              <a:t>VEKTORSKI PROSTORI Z SKALARNIM PRODUKTOM</a:t>
            </a:r>
            <a:endParaRPr lang="sl-SI" sz="1400" dirty="0">
              <a:latin typeface="Cascadia Mono SemiBold" pitchFamily="49" charset="0"/>
              <a:cs typeface="Cascadia Mono SemiBold" pitchFamily="49" charset="0"/>
            </a:endParaRPr>
          </a:p>
        </p:txBody>
      </p:sp>
      <p:pic>
        <p:nvPicPr>
          <p:cNvPr id="5133"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741432" y="6826080"/>
            <a:ext cx="1938473" cy="460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 name="PoljeZBesedilom 2"/>
          <p:cNvSpPr txBox="1"/>
          <p:nvPr/>
        </p:nvSpPr>
        <p:spPr>
          <a:xfrm>
            <a:off x="181211" y="7568187"/>
            <a:ext cx="2488201" cy="1092607"/>
          </a:xfrm>
          <a:prstGeom prst="rect">
            <a:avLst/>
          </a:prstGeom>
          <a:solidFill>
            <a:srgbClr val="F1C877"/>
          </a:solidFill>
          <a:ln w="6350">
            <a:noFill/>
          </a:ln>
        </p:spPr>
        <p:txBody>
          <a:bodyPr wrap="square" rtlCol="0">
            <a:spAutoFit/>
          </a:bodyPr>
          <a:lstStyle/>
          <a:p>
            <a:pPr>
              <a:buSzPct val="110000"/>
            </a:pPr>
            <a:r>
              <a:rPr lang="sl-SI" sz="900" b="1" dirty="0" smtClean="0">
                <a:solidFill>
                  <a:srgbClr val="8F152F"/>
                </a:solidFill>
                <a:latin typeface="Arial" pitchFamily="34" charset="0"/>
                <a:ea typeface="Malgun Gothic" pitchFamily="34" charset="-127"/>
                <a:cs typeface="Arial" pitchFamily="34" charset="0"/>
              </a:rPr>
              <a:t>Skalarni produkt nad R:</a:t>
            </a:r>
            <a:endParaRPr lang="sl-SI" sz="800" dirty="0" smtClean="0">
              <a:solidFill>
                <a:srgbClr val="8F152F"/>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vektorski prostor </a:t>
            </a:r>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preslikava ki vsakemu </a:t>
            </a:r>
            <a:r>
              <a:rPr lang="sl-SI" sz="800" b="1" dirty="0">
                <a:latin typeface="Arial" pitchFamily="34" charset="0"/>
                <a:ea typeface="Malgun Gothic" pitchFamily="34" charset="-127"/>
                <a:cs typeface="Arial" pitchFamily="34" charset="0"/>
              </a:rPr>
              <a:t>paru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vektorjev</a:t>
            </a:r>
            <a:r>
              <a:rPr lang="sl-SI" sz="800" dirty="0">
                <a:latin typeface="Arial" pitchFamily="34" charset="0"/>
                <a:ea typeface="Malgun Gothic" pitchFamily="34" charset="-127"/>
                <a:cs typeface="Arial" pitchFamily="34" charset="0"/>
              </a:rPr>
              <a:t> </a:t>
            </a:r>
            <a:endParaRPr lang="sl-SI" sz="800" dirty="0" smtClean="0">
              <a:latin typeface="Arial" pitchFamily="34" charset="0"/>
              <a:ea typeface="Malgun Gothic" pitchFamily="34" charset="-127"/>
              <a:cs typeface="Arial" pitchFamily="34" charset="0"/>
            </a:endParaRPr>
          </a:p>
          <a:p>
            <a:pPr>
              <a:buSzPct val="110000"/>
            </a:pPr>
            <a:r>
              <a:rPr lang="sl-SI" sz="800" b="1"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     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priredi </a:t>
            </a:r>
            <a:r>
              <a:rPr lang="sl-SI" sz="800" b="1" dirty="0">
                <a:latin typeface="Arial" pitchFamily="34" charset="0"/>
                <a:ea typeface="Malgun Gothic" pitchFamily="34" charset="-127"/>
                <a:cs typeface="Arial" pitchFamily="34" charset="0"/>
              </a:rPr>
              <a:t>realno</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š</a:t>
            </a:r>
            <a:r>
              <a:rPr lang="sl-SI" sz="800" b="1" dirty="0" smtClean="0">
                <a:latin typeface="Arial" pitchFamily="34" charset="0"/>
                <a:ea typeface="Malgun Gothic" pitchFamily="34" charset="-127"/>
                <a:cs typeface="Arial" pitchFamily="34" charset="0"/>
              </a:rPr>
              <a:t>tevilo</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 </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vsak </a:t>
            </a:r>
            <a:r>
              <a:rPr lang="sl-SI" sz="800" dirty="0" smtClean="0">
                <a:latin typeface="Arial" pitchFamily="34" charset="0"/>
                <a:ea typeface="Malgun Gothic" pitchFamily="34" charset="-127"/>
                <a:cs typeface="Arial" pitchFamily="34" charset="0"/>
              </a:rPr>
              <a:t>neni</a:t>
            </a:r>
            <a:r>
              <a:rPr lang="sl-SI" sz="800" dirty="0">
                <a:latin typeface="Arial" pitchFamily="34" charset="0"/>
                <a:ea typeface="Malgun Gothic" pitchFamily="34" charset="-127"/>
                <a:cs typeface="Arial" pitchFamily="34" charset="0"/>
              </a:rPr>
              <a:t>č</a:t>
            </a:r>
            <a:r>
              <a:rPr lang="sl-SI" sz="800" dirty="0" smtClean="0">
                <a:latin typeface="Arial" pitchFamily="34" charset="0"/>
                <a:ea typeface="Malgun Gothic" pitchFamily="34" charset="-127"/>
                <a:cs typeface="Arial" pitchFamily="34" charset="0"/>
              </a:rPr>
              <a:t>eln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velja ⟨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 </a:t>
            </a:r>
            <a:r>
              <a:rPr lang="sl-SI" sz="800" dirty="0" smtClean="0">
                <a:latin typeface="Arial" pitchFamily="34" charset="0"/>
                <a:ea typeface="Malgun Gothic" pitchFamily="34" charset="-127"/>
                <a:cs typeface="Arial" pitchFamily="34" charset="0"/>
              </a:rPr>
              <a:t>⟩ &gt; </a:t>
            </a:r>
            <a:r>
              <a:rPr lang="sl-SI" sz="800" b="1" dirty="0" smtClean="0">
                <a:latin typeface="Arial" pitchFamily="34" charset="0"/>
                <a:ea typeface="Malgun Gothic" pitchFamily="34" charset="-127"/>
                <a:cs typeface="Arial" pitchFamily="34" charset="0"/>
              </a:rPr>
              <a:t>0</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vsaka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velja ⟨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 </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u </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vsake </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2</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in </a:t>
            </a:r>
            <a:r>
              <a:rPr lang="el-GR" sz="800" b="1" dirty="0" smtClean="0">
                <a:latin typeface="Arial" pitchFamily="34" charset="0"/>
                <a:ea typeface="Malgun Gothic" pitchFamily="34" charset="-127"/>
                <a:cs typeface="Arial" pitchFamily="34" charset="0"/>
              </a:rPr>
              <a:t>α</a:t>
            </a:r>
            <a:r>
              <a:rPr lang="el-GR" sz="1050" b="1" baseline="-25000" dirty="0" smtClean="0">
                <a:latin typeface="Arial" pitchFamily="34" charset="0"/>
                <a:ea typeface="Malgun Gothic" pitchFamily="34" charset="-127"/>
                <a:cs typeface="Arial" pitchFamily="34" charset="0"/>
              </a:rPr>
              <a:t>1</a:t>
            </a:r>
            <a:r>
              <a:rPr lang="el-GR"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α</a:t>
            </a:r>
            <a:r>
              <a:rPr lang="el-GR" sz="1050" b="1" baseline="-25000" dirty="0">
                <a:latin typeface="Arial" pitchFamily="34" charset="0"/>
                <a:ea typeface="Malgun Gothic" pitchFamily="34" charset="-127"/>
                <a:cs typeface="Arial" pitchFamily="34" charset="0"/>
              </a:rPr>
              <a:t>2</a:t>
            </a:r>
            <a:r>
              <a:rPr lang="el-GR"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R</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velja </a:t>
            </a:r>
          </a:p>
          <a:p>
            <a:pPr>
              <a:buSzPct val="110000"/>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 </a:t>
            </a:r>
            <a:r>
              <a:rPr lang="el-GR" sz="800" b="1" dirty="0" smtClean="0">
                <a:latin typeface="Arial" pitchFamily="34" charset="0"/>
                <a:ea typeface="Malgun Gothic" pitchFamily="34" charset="-127"/>
                <a:cs typeface="Arial" pitchFamily="34" charset="0"/>
              </a:rPr>
              <a:t>α</a:t>
            </a:r>
            <a:r>
              <a:rPr lang="el-GR" sz="1050" b="1" baseline="-25000" dirty="0" smtClean="0">
                <a:latin typeface="Arial" pitchFamily="34" charset="0"/>
                <a:ea typeface="Malgun Gothic" pitchFamily="34" charset="-127"/>
                <a:cs typeface="Arial" pitchFamily="34" charset="0"/>
              </a:rPr>
              <a:t>1</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α</a:t>
            </a:r>
            <a:r>
              <a:rPr lang="el-GR" sz="1050" b="1" baseline="-25000" dirty="0">
                <a:latin typeface="Arial" pitchFamily="34" charset="0"/>
                <a:ea typeface="Malgun Gothic" pitchFamily="34" charset="-127"/>
                <a:cs typeface="Arial" pitchFamily="34" charset="0"/>
              </a:rPr>
              <a:t>2</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2</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el-GR" sz="800" b="1" dirty="0" smtClean="0">
                <a:latin typeface="Arial" pitchFamily="34" charset="0"/>
                <a:ea typeface="Malgun Gothic" pitchFamily="34" charset="-127"/>
                <a:cs typeface="Arial" pitchFamily="34" charset="0"/>
              </a:rPr>
              <a:t>α</a:t>
            </a:r>
            <a:r>
              <a:rPr lang="el-GR"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el-GR" sz="800" b="1" dirty="0" smtClean="0">
                <a:latin typeface="Arial" pitchFamily="34" charset="0"/>
                <a:ea typeface="Malgun Gothic" pitchFamily="34" charset="-127"/>
                <a:cs typeface="Arial" pitchFamily="34" charset="0"/>
              </a:rPr>
              <a:t>α</a:t>
            </a:r>
            <a:r>
              <a:rPr lang="el-GR" sz="1050" b="1" baseline="-25000" dirty="0" smtClean="0">
                <a:latin typeface="Arial" pitchFamily="34" charset="0"/>
                <a:ea typeface="Malgun Gothic" pitchFamily="34" charset="-127"/>
                <a:cs typeface="Arial" pitchFamily="34" charset="0"/>
              </a:rPr>
              <a:t>2</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2</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a:t>
            </a:r>
            <a:endParaRPr lang="sl-SI" sz="800" dirty="0" smtClean="0">
              <a:latin typeface="Arial" pitchFamily="34" charset="0"/>
              <a:ea typeface="Malgun Gothic" pitchFamily="34" charset="-127"/>
              <a:cs typeface="Arial" pitchFamily="34" charset="0"/>
            </a:endParaRPr>
          </a:p>
        </p:txBody>
      </p:sp>
      <mc:AlternateContent xmlns:mc="http://schemas.openxmlformats.org/markup-compatibility/2006" xmlns:a14="http://schemas.microsoft.com/office/drawing/2010/main">
        <mc:Choice Requires="a14">
          <p:sp>
            <p:nvSpPr>
              <p:cNvPr id="25" name="PoljeZBesedilom 2"/>
              <p:cNvSpPr txBox="1"/>
              <p:nvPr/>
            </p:nvSpPr>
            <p:spPr>
              <a:xfrm>
                <a:off x="2729731" y="7557350"/>
                <a:ext cx="2787501" cy="1103444"/>
              </a:xfrm>
              <a:prstGeom prst="rect">
                <a:avLst/>
              </a:prstGeom>
              <a:solidFill>
                <a:srgbClr val="F1C877"/>
              </a:solidFill>
              <a:ln w="6350">
                <a:noFill/>
              </a:ln>
            </p:spPr>
            <p:txBody>
              <a:bodyPr wrap="square" rtlCol="0">
                <a:spAutoFit/>
              </a:bodyPr>
              <a:lstStyle/>
              <a:p>
                <a:pPr>
                  <a:buSzPct val="110000"/>
                </a:pPr>
                <a:r>
                  <a:rPr lang="sl-SI" sz="900" b="1" dirty="0" smtClean="0">
                    <a:solidFill>
                      <a:srgbClr val="8F152F"/>
                    </a:solidFill>
                    <a:latin typeface="Arial" pitchFamily="34" charset="0"/>
                    <a:ea typeface="Malgun Gothic" pitchFamily="34" charset="-127"/>
                    <a:cs typeface="Arial" pitchFamily="34" charset="0"/>
                  </a:rPr>
                  <a:t>Skalarni produkt nad C:</a:t>
                </a:r>
                <a:endParaRPr lang="sl-SI" sz="800" dirty="0" smtClean="0">
                  <a:solidFill>
                    <a:srgbClr val="8F152F"/>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vektorski prostor </a:t>
                </a:r>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preslikava ki vsakemu </a:t>
                </a:r>
                <a:r>
                  <a:rPr lang="sl-SI" sz="800" b="1" dirty="0">
                    <a:latin typeface="Arial" pitchFamily="34" charset="0"/>
                    <a:ea typeface="Malgun Gothic" pitchFamily="34" charset="-127"/>
                    <a:cs typeface="Arial" pitchFamily="34" charset="0"/>
                  </a:rPr>
                  <a:t>paru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vektorjev</a:t>
                </a:r>
                <a:r>
                  <a:rPr lang="sl-SI" sz="800" dirty="0">
                    <a:latin typeface="Arial" pitchFamily="34" charset="0"/>
                    <a:ea typeface="Malgun Gothic" pitchFamily="34" charset="-127"/>
                    <a:cs typeface="Arial" pitchFamily="34" charset="0"/>
                  </a:rPr>
                  <a:t> </a:t>
                </a:r>
                <a:endParaRPr lang="sl-SI" sz="800" dirty="0" smtClean="0">
                  <a:latin typeface="Arial" pitchFamily="34" charset="0"/>
                  <a:ea typeface="Malgun Gothic" pitchFamily="34" charset="-127"/>
                  <a:cs typeface="Arial" pitchFamily="34" charset="0"/>
                </a:endParaRPr>
              </a:p>
              <a:p>
                <a:pPr>
                  <a:buSzPct val="110000"/>
                </a:pPr>
                <a:r>
                  <a:rPr lang="sl-SI" sz="800" b="1"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     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priredi </a:t>
                </a:r>
                <a:r>
                  <a:rPr lang="sl-SI" sz="800" b="1" dirty="0" smtClean="0">
                    <a:latin typeface="Arial" pitchFamily="34" charset="0"/>
                    <a:ea typeface="Malgun Gothic" pitchFamily="34" charset="-127"/>
                    <a:cs typeface="Arial" pitchFamily="34" charset="0"/>
                  </a:rPr>
                  <a:t>kompleksno število</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 </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vsak </a:t>
                </a:r>
                <a:r>
                  <a:rPr lang="sl-SI" sz="800" dirty="0" smtClean="0">
                    <a:latin typeface="Arial" pitchFamily="34" charset="0"/>
                    <a:ea typeface="Malgun Gothic" pitchFamily="34" charset="-127"/>
                    <a:cs typeface="Arial" pitchFamily="34" charset="0"/>
                  </a:rPr>
                  <a:t>neni</a:t>
                </a:r>
                <a:r>
                  <a:rPr lang="sl-SI" sz="800" dirty="0">
                    <a:latin typeface="Arial" pitchFamily="34" charset="0"/>
                    <a:ea typeface="Malgun Gothic" pitchFamily="34" charset="-127"/>
                    <a:cs typeface="Arial" pitchFamily="34" charset="0"/>
                  </a:rPr>
                  <a:t>č</a:t>
                </a:r>
                <a:r>
                  <a:rPr lang="sl-SI" sz="800" dirty="0" smtClean="0">
                    <a:latin typeface="Arial" pitchFamily="34" charset="0"/>
                    <a:ea typeface="Malgun Gothic" pitchFamily="34" charset="-127"/>
                    <a:cs typeface="Arial" pitchFamily="34" charset="0"/>
                  </a:rPr>
                  <a:t>eln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velja ⟨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 </a:t>
                </a:r>
                <a:r>
                  <a:rPr lang="sl-SI" sz="800" dirty="0" smtClean="0">
                    <a:latin typeface="Arial" pitchFamily="34" charset="0"/>
                    <a:ea typeface="Malgun Gothic" pitchFamily="34" charset="-127"/>
                    <a:cs typeface="Arial" pitchFamily="34" charset="0"/>
                  </a:rPr>
                  <a:t>⟩ &gt; </a:t>
                </a:r>
                <a:r>
                  <a:rPr lang="sl-SI" sz="800" b="1" dirty="0" smtClean="0">
                    <a:latin typeface="Arial" pitchFamily="34" charset="0"/>
                    <a:ea typeface="Malgun Gothic" pitchFamily="34" charset="-127"/>
                    <a:cs typeface="Arial" pitchFamily="34" charset="0"/>
                  </a:rPr>
                  <a:t>0 </a:t>
                </a:r>
                <a:r>
                  <a:rPr lang="sl-SI" sz="800" dirty="0" smtClean="0">
                    <a:latin typeface="Arial" pitchFamily="34" charset="0"/>
                    <a:ea typeface="Malgun Gothic" pitchFamily="34" charset="-127"/>
                    <a:cs typeface="Arial" pitchFamily="34" charset="0"/>
                  </a:rPr>
                  <a:t>in </a:t>
                </a:r>
                <a:r>
                  <a:rPr lang="sl-SI" sz="800" b="1" dirty="0" smtClean="0">
                    <a:solidFill>
                      <a:srgbClr val="C00000"/>
                    </a:solidFill>
                    <a:latin typeface="Arial" pitchFamily="34" charset="0"/>
                    <a:ea typeface="Malgun Gothic" pitchFamily="34" charset="-127"/>
                    <a:cs typeface="Arial" pitchFamily="34" charset="0"/>
                  </a:rPr>
                  <a:t>pripada</a:t>
                </a:r>
                <a:r>
                  <a:rPr lang="sl-SI" sz="800" dirty="0" smtClean="0">
                    <a:solidFill>
                      <a:srgbClr val="C00000"/>
                    </a:solidFill>
                    <a:latin typeface="Arial" pitchFamily="34" charset="0"/>
                    <a:ea typeface="Malgun Gothic" pitchFamily="34" charset="-127"/>
                    <a:cs typeface="Arial" pitchFamily="34" charset="0"/>
                  </a:rPr>
                  <a:t> </a:t>
                </a:r>
                <a:r>
                  <a:rPr lang="sl-SI" sz="800" b="1" dirty="0" smtClean="0">
                    <a:solidFill>
                      <a:srgbClr val="C00000"/>
                    </a:solidFill>
                    <a:latin typeface="Arial" pitchFamily="34" charset="0"/>
                    <a:ea typeface="Malgun Gothic" pitchFamily="34" charset="-127"/>
                    <a:cs typeface="Arial" pitchFamily="34" charset="0"/>
                  </a:rPr>
                  <a:t>R</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vsaka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velja ⟨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 </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14:m>
                  <m:oMath xmlns:m="http://schemas.openxmlformats.org/officeDocument/2006/math">
                    <m:acc>
                      <m:accPr>
                        <m:chr m:val="̅"/>
                        <m:ctrlPr>
                          <a:rPr lang="sl-SI" sz="800" i="1" dirty="0" smtClean="0">
                            <a:latin typeface="Cambria Math"/>
                            <a:ea typeface="Malgun Gothic" pitchFamily="34" charset="-127"/>
                            <a:cs typeface="Arial" pitchFamily="34" charset="0"/>
                          </a:rPr>
                        </m:ctrlPr>
                      </m:accPr>
                      <m:e>
                        <m:r>
                          <m:rPr>
                            <m:nor/>
                          </m:rPr>
                          <a:rPr lang="sl-SI" sz="800" dirty="0">
                            <a:latin typeface="Arial" pitchFamily="34" charset="0"/>
                            <a:ea typeface="Malgun Gothic" pitchFamily="34" charset="-127"/>
                            <a:cs typeface="Arial" pitchFamily="34" charset="0"/>
                          </a:rPr>
                          <m:t>⟨ </m:t>
                        </m:r>
                        <m:r>
                          <m:rPr>
                            <m:nor/>
                          </m:rPr>
                          <a:rPr lang="sl-SI" sz="800" b="1" dirty="0" smtClean="0">
                            <a:solidFill>
                              <a:srgbClr val="C00000"/>
                            </a:solidFill>
                            <a:latin typeface="Arial" pitchFamily="34" charset="0"/>
                            <a:ea typeface="Malgun Gothic" pitchFamily="34" charset="-127"/>
                            <a:cs typeface="Arial" pitchFamily="34" charset="0"/>
                          </a:rPr>
                          <m:t>v</m:t>
                        </m:r>
                        <m:r>
                          <m:rPr>
                            <m:nor/>
                          </m:rPr>
                          <a:rPr lang="sl-SI" sz="800" dirty="0" smtClean="0">
                            <a:solidFill>
                              <a:srgbClr val="C00000"/>
                            </a:solidFill>
                            <a:latin typeface="Arial" pitchFamily="34" charset="0"/>
                            <a:ea typeface="Malgun Gothic" pitchFamily="34" charset="-127"/>
                            <a:cs typeface="Arial" pitchFamily="34" charset="0"/>
                          </a:rPr>
                          <m:t>, </m:t>
                        </m:r>
                        <m:r>
                          <m:rPr>
                            <m:nor/>
                          </m:rPr>
                          <a:rPr lang="sl-SI" sz="800" b="1" dirty="0" smtClean="0">
                            <a:solidFill>
                              <a:srgbClr val="C00000"/>
                            </a:solidFill>
                            <a:latin typeface="Arial" pitchFamily="34" charset="0"/>
                            <a:ea typeface="Malgun Gothic" pitchFamily="34" charset="-127"/>
                            <a:cs typeface="Arial" pitchFamily="34" charset="0"/>
                          </a:rPr>
                          <m:t>u</m:t>
                        </m:r>
                        <m:r>
                          <m:rPr>
                            <m:nor/>
                          </m:rPr>
                          <a:rPr lang="sl-SI" sz="800" b="1" dirty="0" smtClean="0">
                            <a:solidFill>
                              <a:srgbClr val="C00000"/>
                            </a:solidFill>
                            <a:latin typeface="Arial" pitchFamily="34" charset="0"/>
                            <a:ea typeface="Malgun Gothic" pitchFamily="34" charset="-127"/>
                            <a:cs typeface="Arial" pitchFamily="34" charset="0"/>
                          </a:rPr>
                          <m:t> </m:t>
                        </m:r>
                        <m:r>
                          <m:rPr>
                            <m:nor/>
                          </m:rPr>
                          <a:rPr lang="sl-SI" sz="800" dirty="0">
                            <a:latin typeface="Arial" pitchFamily="34" charset="0"/>
                            <a:ea typeface="Malgun Gothic" pitchFamily="34" charset="-127"/>
                            <a:cs typeface="Arial" pitchFamily="34" charset="0"/>
                          </a:rPr>
                          <m:t>⟩ </m:t>
                        </m:r>
                      </m:e>
                    </m:acc>
                  </m:oMath>
                </a14:m>
                <a:endParaRPr lang="sl-SI" sz="800" i="1" dirty="0" smtClean="0">
                  <a:latin typeface="Cambria Math"/>
                  <a:ea typeface="Malgun Gothic" pitchFamily="34" charset="-127"/>
                  <a:cs typeface="Arial" pitchFamily="34" charset="0"/>
                </a:endParaRPr>
              </a:p>
              <a:p>
                <a:pPr marL="171450" indent="-171450">
                  <a:buSzPct val="110000"/>
                  <a:buFont typeface="Arial" pitchFamily="34" charset="0"/>
                  <a:buChar char="→"/>
                </a:pPr>
                <a14:m>
                  <m:oMath xmlns:m="http://schemas.openxmlformats.org/officeDocument/2006/math">
                    <m:r>
                      <a:rPr lang="sl-SI" sz="800" i="1" dirty="0" smtClean="0">
                        <a:latin typeface="Cambria Math"/>
                        <a:ea typeface="Malgun Gothic" pitchFamily="34" charset="-127"/>
                        <a:cs typeface="Arial" pitchFamily="34" charset="0"/>
                      </a:rPr>
                      <m:t> </m:t>
                    </m:r>
                  </m:oMath>
                </a14:m>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vsake </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2</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in </a:t>
                </a:r>
                <a:r>
                  <a:rPr lang="el-GR" sz="800" b="1" dirty="0" smtClean="0">
                    <a:latin typeface="Arial" pitchFamily="34" charset="0"/>
                    <a:ea typeface="Malgun Gothic" pitchFamily="34" charset="-127"/>
                    <a:cs typeface="Arial" pitchFamily="34" charset="0"/>
                  </a:rPr>
                  <a:t>α</a:t>
                </a:r>
                <a:r>
                  <a:rPr lang="el-GR" sz="1050" b="1" baseline="-25000" dirty="0" smtClean="0">
                    <a:latin typeface="Arial" pitchFamily="34" charset="0"/>
                    <a:ea typeface="Malgun Gothic" pitchFamily="34" charset="-127"/>
                    <a:cs typeface="Arial" pitchFamily="34" charset="0"/>
                  </a:rPr>
                  <a:t>1</a:t>
                </a:r>
                <a:r>
                  <a:rPr lang="el-GR"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α</a:t>
                </a:r>
                <a:r>
                  <a:rPr lang="el-GR" sz="1050" b="1" baseline="-25000" dirty="0">
                    <a:latin typeface="Arial" pitchFamily="34" charset="0"/>
                    <a:ea typeface="Malgun Gothic" pitchFamily="34" charset="-127"/>
                    <a:cs typeface="Arial" pitchFamily="34" charset="0"/>
                  </a:rPr>
                  <a:t>2</a:t>
                </a:r>
                <a:r>
                  <a:rPr lang="el-GR"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C</a:t>
                </a:r>
                <a:r>
                  <a:rPr lang="sl-SI" sz="800" dirty="0" smtClean="0">
                    <a:latin typeface="Arial" pitchFamily="34" charset="0"/>
                    <a:ea typeface="Malgun Gothic" pitchFamily="34" charset="-127"/>
                    <a:cs typeface="Arial" pitchFamily="34" charset="0"/>
                  </a:rPr>
                  <a:t> velja </a:t>
                </a:r>
              </a:p>
              <a:p>
                <a:pPr>
                  <a:buSzPct val="110000"/>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 </a:t>
                </a:r>
                <a:r>
                  <a:rPr lang="el-GR" sz="800" b="1" dirty="0" smtClean="0">
                    <a:latin typeface="Arial" pitchFamily="34" charset="0"/>
                    <a:ea typeface="Malgun Gothic" pitchFamily="34" charset="-127"/>
                    <a:cs typeface="Arial" pitchFamily="34" charset="0"/>
                  </a:rPr>
                  <a:t>α</a:t>
                </a:r>
                <a:r>
                  <a:rPr lang="el-GR" sz="1050" b="1" baseline="-25000" dirty="0" smtClean="0">
                    <a:latin typeface="Arial" pitchFamily="34" charset="0"/>
                    <a:ea typeface="Malgun Gothic" pitchFamily="34" charset="-127"/>
                    <a:cs typeface="Arial" pitchFamily="34" charset="0"/>
                  </a:rPr>
                  <a:t>1</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α</a:t>
                </a:r>
                <a:r>
                  <a:rPr lang="el-GR" sz="1050" b="1" baseline="-25000" dirty="0">
                    <a:latin typeface="Arial" pitchFamily="34" charset="0"/>
                    <a:ea typeface="Malgun Gothic" pitchFamily="34" charset="-127"/>
                    <a:cs typeface="Arial" pitchFamily="34" charset="0"/>
                  </a:rPr>
                  <a:t>2</a:t>
                </a:r>
                <a:r>
                  <a:rPr lang="sl-SI" sz="800" b="1" dirty="0">
                    <a:latin typeface="Arial" pitchFamily="34" charset="0"/>
                    <a:ea typeface="Malgun Gothic" pitchFamily="34" charset="-127"/>
                    <a:cs typeface="Arial" pitchFamily="34" charset="0"/>
                  </a:rPr>
                  <a:t>u</a:t>
                </a:r>
                <a:r>
                  <a:rPr lang="sl-SI" sz="1050" b="1" baseline="-25000" dirty="0">
                    <a:latin typeface="Arial" pitchFamily="34" charset="0"/>
                    <a:ea typeface="Malgun Gothic" pitchFamily="34" charset="-127"/>
                    <a:cs typeface="Arial" pitchFamily="34" charset="0"/>
                  </a:rPr>
                  <a:t>2</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el-GR" sz="800" b="1" dirty="0" smtClean="0">
                    <a:latin typeface="Arial" pitchFamily="34" charset="0"/>
                    <a:ea typeface="Malgun Gothic" pitchFamily="34" charset="-127"/>
                    <a:cs typeface="Arial" pitchFamily="34" charset="0"/>
                  </a:rPr>
                  <a:t>α</a:t>
                </a:r>
                <a:r>
                  <a:rPr lang="el-GR" sz="105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el-GR" sz="800" b="1" dirty="0" smtClean="0">
                    <a:latin typeface="Arial" pitchFamily="34" charset="0"/>
                    <a:ea typeface="Malgun Gothic" pitchFamily="34" charset="-127"/>
                    <a:cs typeface="Arial" pitchFamily="34" charset="0"/>
                  </a:rPr>
                  <a:t>α</a:t>
                </a:r>
                <a:r>
                  <a:rPr lang="el-GR" sz="1050" b="1" baseline="-25000" dirty="0" smtClean="0">
                    <a:latin typeface="Arial" pitchFamily="34" charset="0"/>
                    <a:ea typeface="Malgun Gothic" pitchFamily="34" charset="-127"/>
                    <a:cs typeface="Arial" pitchFamily="34" charset="0"/>
                  </a:rPr>
                  <a:t>2</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u</a:t>
                </a:r>
                <a:r>
                  <a:rPr lang="sl-SI" sz="1050" b="1" baseline="-25000" dirty="0" smtClean="0">
                    <a:latin typeface="Arial" pitchFamily="34" charset="0"/>
                    <a:ea typeface="Malgun Gothic" pitchFamily="34" charset="-127"/>
                    <a:cs typeface="Arial" pitchFamily="34" charset="0"/>
                  </a:rPr>
                  <a:t>2</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a:t>
                </a:r>
                <a:endParaRPr lang="sl-SI" sz="800" dirty="0" smtClean="0">
                  <a:latin typeface="Arial" pitchFamily="34" charset="0"/>
                  <a:ea typeface="Malgun Gothic" pitchFamily="34" charset="-127"/>
                  <a:cs typeface="Arial" pitchFamily="34" charset="0"/>
                </a:endParaRPr>
              </a:p>
            </p:txBody>
          </p:sp>
        </mc:Choice>
        <mc:Fallback xmlns="">
          <p:sp>
            <p:nvSpPr>
              <p:cNvPr id="25" name="PoljeZBesedilom 2"/>
              <p:cNvSpPr txBox="1">
                <a:spLocks noRot="1" noChangeAspect="1" noMove="1" noResize="1" noEditPoints="1" noAdjustHandles="1" noChangeArrowheads="1" noChangeShapeType="1" noTextEdit="1"/>
              </p:cNvSpPr>
              <p:nvPr/>
            </p:nvSpPr>
            <p:spPr>
              <a:xfrm>
                <a:off x="2729731" y="7557350"/>
                <a:ext cx="2787501" cy="1103444"/>
              </a:xfrm>
              <a:prstGeom prst="rect">
                <a:avLst/>
              </a:prstGeom>
              <a:blipFill rotWithShape="1">
                <a:blip r:embed="rId15"/>
                <a:stretch>
                  <a:fillRect b="-1105"/>
                </a:stretch>
              </a:blipFill>
              <a:ln w="6350">
                <a:noFill/>
              </a:ln>
            </p:spPr>
            <p:txBody>
              <a:bodyPr/>
              <a:lstStyle/>
              <a:p>
                <a:r>
                  <a:rPr lang="sl-SI">
                    <a:noFill/>
                  </a:rPr>
                  <a:t> </a:t>
                </a:r>
              </a:p>
            </p:txBody>
          </p:sp>
        </mc:Fallback>
      </mc:AlternateContent>
      <p:sp>
        <p:nvSpPr>
          <p:cNvPr id="26" name="PoljeZBesedilom 2"/>
          <p:cNvSpPr txBox="1"/>
          <p:nvPr/>
        </p:nvSpPr>
        <p:spPr>
          <a:xfrm>
            <a:off x="191888" y="8689730"/>
            <a:ext cx="1776177" cy="415498"/>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prvi </a:t>
            </a:r>
            <a:r>
              <a:rPr lang="sl-SI" sz="700" dirty="0">
                <a:latin typeface="Arial" pitchFamily="34" charset="0"/>
                <a:ea typeface="Malgun Gothic" pitchFamily="34" charset="-127"/>
                <a:cs typeface="Arial" pitchFamily="34" charset="0"/>
              </a:rPr>
              <a:t>lastnosti pravimo </a:t>
            </a:r>
            <a:r>
              <a:rPr lang="sl-SI" sz="700" b="1" dirty="0">
                <a:latin typeface="Arial" pitchFamily="34" charset="0"/>
                <a:ea typeface="Malgun Gothic" pitchFamily="34" charset="-127"/>
                <a:cs typeface="Arial" pitchFamily="34" charset="0"/>
              </a:rPr>
              <a:t>pozitivna</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definitnost</a:t>
            </a:r>
            <a:r>
              <a:rPr lang="sl-SI" sz="700" dirty="0">
                <a:latin typeface="Arial" pitchFamily="34" charset="0"/>
                <a:ea typeface="Malgun Gothic" pitchFamily="34" charset="-127"/>
                <a:cs typeface="Arial" pitchFamily="34" charset="0"/>
              </a:rPr>
              <a:t>, drugi </a:t>
            </a:r>
            <a:r>
              <a:rPr lang="sl-SI" sz="700" b="1" dirty="0" smtClean="0">
                <a:latin typeface="Arial" pitchFamily="34" charset="0"/>
                <a:ea typeface="Malgun Gothic" pitchFamily="34" charset="-127"/>
                <a:cs typeface="Arial" pitchFamily="34" charset="0"/>
              </a:rPr>
              <a:t>simetri</a:t>
            </a:r>
            <a:r>
              <a:rPr lang="sl-SI" sz="700" b="1" dirty="0">
                <a:latin typeface="Arial" pitchFamily="34" charset="0"/>
                <a:ea typeface="Malgun Gothic" pitchFamily="34" charset="-127"/>
                <a:cs typeface="Arial" pitchFamily="34" charset="0"/>
              </a:rPr>
              <a:t>č</a:t>
            </a:r>
            <a:r>
              <a:rPr lang="sl-SI" sz="700" b="1" dirty="0" smtClean="0">
                <a:latin typeface="Arial" pitchFamily="34" charset="0"/>
                <a:ea typeface="Malgun Gothic" pitchFamily="34" charset="-127"/>
                <a:cs typeface="Arial" pitchFamily="34" charset="0"/>
              </a:rPr>
              <a:t>nost</a:t>
            </a:r>
            <a:r>
              <a:rPr lang="sl-SI" sz="700" dirty="0">
                <a:latin typeface="Arial" pitchFamily="34" charset="0"/>
                <a:ea typeface="Malgun Gothic" pitchFamily="34" charset="-127"/>
                <a:cs typeface="Arial" pitchFamily="34" charset="0"/>
              </a:rPr>
              <a:t>,</a:t>
            </a:r>
          </a:p>
          <a:p>
            <a:pPr>
              <a:buSzPct val="110000"/>
            </a:pPr>
            <a:r>
              <a:rPr lang="sl-SI" sz="700" dirty="0">
                <a:latin typeface="Arial" pitchFamily="34" charset="0"/>
                <a:ea typeface="Malgun Gothic" pitchFamily="34" charset="-127"/>
                <a:cs typeface="Arial" pitchFamily="34" charset="0"/>
              </a:rPr>
              <a:t>tretji pa </a:t>
            </a:r>
            <a:r>
              <a:rPr lang="sl-SI" sz="700" b="1" dirty="0">
                <a:latin typeface="Arial" pitchFamily="34" charset="0"/>
                <a:ea typeface="Malgun Gothic" pitchFamily="34" charset="-127"/>
                <a:cs typeface="Arial" pitchFamily="34" charset="0"/>
              </a:rPr>
              <a:t>linearnost</a:t>
            </a:r>
            <a:r>
              <a:rPr lang="sl-SI" sz="700" dirty="0">
                <a:latin typeface="Arial" pitchFamily="34" charset="0"/>
                <a:ea typeface="Malgun Gothic" pitchFamily="34" charset="-127"/>
                <a:cs typeface="Arial" pitchFamily="34" charset="0"/>
              </a:rPr>
              <a:t> v </a:t>
            </a:r>
            <a:r>
              <a:rPr lang="sl-SI" sz="700" b="1" dirty="0">
                <a:latin typeface="Arial" pitchFamily="34" charset="0"/>
                <a:ea typeface="Malgun Gothic" pitchFamily="34" charset="-127"/>
                <a:cs typeface="Arial" pitchFamily="34" charset="0"/>
              </a:rPr>
              <a:t>prvem</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faktorju</a:t>
            </a:r>
          </a:p>
        </p:txBody>
      </p:sp>
      <p:sp>
        <p:nvSpPr>
          <p:cNvPr id="27" name="PoljeZBesedilom 2"/>
          <p:cNvSpPr txBox="1"/>
          <p:nvPr/>
        </p:nvSpPr>
        <p:spPr>
          <a:xfrm>
            <a:off x="210534" y="9211710"/>
            <a:ext cx="2313467" cy="461665"/>
          </a:xfrm>
          <a:prstGeom prst="rect">
            <a:avLst/>
          </a:prstGeom>
          <a:solidFill>
            <a:srgbClr val="FEEDC2"/>
          </a:solidFill>
          <a:ln w="6350">
            <a:noFill/>
          </a:ln>
        </p:spPr>
        <p:txBody>
          <a:bodyPr wrap="square" rtlCol="0">
            <a:spAutoFit/>
          </a:bodyPr>
          <a:lstStyle/>
          <a:p>
            <a:pPr>
              <a:buSzPct val="110000"/>
            </a:pPr>
            <a:r>
              <a:rPr lang="sl-SI" sz="800" b="1" dirty="0" smtClean="0">
                <a:solidFill>
                  <a:schemeClr val="accent6">
                    <a:lumMod val="50000"/>
                  </a:schemeClr>
                </a:solidFill>
                <a:latin typeface="Arial" pitchFamily="34" charset="0"/>
                <a:ea typeface="Malgun Gothic" pitchFamily="34" charset="-127"/>
                <a:cs typeface="Arial" pitchFamily="34" charset="0"/>
              </a:rPr>
              <a:t>POSLEDICA: </a:t>
            </a:r>
            <a:r>
              <a:rPr lang="sl-SI" sz="800" b="1" dirty="0" smtClean="0">
                <a:latin typeface="Arial" pitchFamily="34" charset="0"/>
                <a:ea typeface="Malgun Gothic" pitchFamily="34" charset="-127"/>
                <a:cs typeface="Arial" pitchFamily="34" charset="0"/>
              </a:rPr>
              <a:t>linearnost</a:t>
            </a:r>
            <a:r>
              <a:rPr lang="sl-SI" sz="800" dirty="0" smtClean="0">
                <a:latin typeface="Arial" pitchFamily="34" charset="0"/>
                <a:ea typeface="Malgun Gothic" pitchFamily="34" charset="-127"/>
                <a:cs typeface="Arial" pitchFamily="34" charset="0"/>
              </a:rPr>
              <a:t> v </a:t>
            </a:r>
            <a:r>
              <a:rPr lang="sl-SI" sz="800" b="1" dirty="0" smtClean="0">
                <a:latin typeface="Arial" pitchFamily="34" charset="0"/>
                <a:ea typeface="Malgun Gothic" pitchFamily="34" charset="-127"/>
                <a:cs typeface="Arial" pitchFamily="34" charset="0"/>
              </a:rPr>
              <a:t>drugem</a:t>
            </a:r>
            <a:r>
              <a:rPr lang="sl-SI" sz="800" dirty="0" smtClean="0">
                <a:latin typeface="Arial" pitchFamily="34" charset="0"/>
                <a:ea typeface="Malgun Gothic" pitchFamily="34" charset="-127"/>
                <a:cs typeface="Arial" pitchFamily="34" charset="0"/>
              </a:rPr>
              <a:t> faktorju</a:t>
            </a:r>
            <a:r>
              <a:rPr lang="sl-SI" sz="800" dirty="0" smtClean="0">
                <a:solidFill>
                  <a:schemeClr val="accent6">
                    <a:lumMod val="50000"/>
                  </a:schemeClr>
                </a:solidFill>
                <a:latin typeface="Arial" pitchFamily="34" charset="0"/>
                <a:ea typeface="Malgun Gothic" pitchFamily="34" charset="-127"/>
                <a:cs typeface="Arial" pitchFamily="34" charset="0"/>
              </a:rPr>
              <a:t> </a:t>
            </a: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b="1" dirty="0" smtClean="0">
              <a:latin typeface="Arial" pitchFamily="34" charset="0"/>
              <a:ea typeface="Malgun Gothic" pitchFamily="34" charset="-127"/>
              <a:cs typeface="Arial" pitchFamily="34" charset="0"/>
            </a:endParaRPr>
          </a:p>
        </p:txBody>
      </p:sp>
      <p:pic>
        <p:nvPicPr>
          <p:cNvPr id="1026" name="Picture 2"/>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19040" y="9440400"/>
            <a:ext cx="2073406" cy="186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 name="Group 2"/>
          <p:cNvGrpSpPr/>
          <p:nvPr/>
        </p:nvGrpSpPr>
        <p:grpSpPr>
          <a:xfrm>
            <a:off x="2059426" y="8718839"/>
            <a:ext cx="1093783" cy="461665"/>
            <a:chOff x="2047185" y="8694070"/>
            <a:chExt cx="1093783" cy="461665"/>
          </a:xfrm>
        </p:grpSpPr>
        <p:sp>
          <p:nvSpPr>
            <p:cNvPr id="29" name="PoljeZBesedilom 2"/>
            <p:cNvSpPr txBox="1"/>
            <p:nvPr/>
          </p:nvSpPr>
          <p:spPr>
            <a:xfrm>
              <a:off x="2047185" y="8694070"/>
              <a:ext cx="1093783" cy="461665"/>
            </a:xfrm>
            <a:prstGeom prst="rect">
              <a:avLst/>
            </a:prstGeom>
            <a:solidFill>
              <a:srgbClr val="FEEDC2"/>
            </a:solidFill>
            <a:ln w="6350">
              <a:noFill/>
            </a:ln>
          </p:spPr>
          <p:txBody>
            <a:bodyPr wrap="square" rtlCol="0">
              <a:spAutoFit/>
            </a:bodyPr>
            <a:lstStyle/>
            <a:p>
              <a:pPr>
                <a:buSzPct val="110000"/>
              </a:pPr>
              <a:r>
                <a:rPr lang="sl-SI" sz="800" b="1" dirty="0" smtClean="0">
                  <a:solidFill>
                    <a:schemeClr val="accent6">
                      <a:lumMod val="50000"/>
                    </a:schemeClr>
                  </a:solidFill>
                  <a:latin typeface="Arial" pitchFamily="34" charset="0"/>
                  <a:ea typeface="Malgun Gothic" pitchFamily="34" charset="-127"/>
                  <a:cs typeface="Arial" pitchFamily="34" charset="0"/>
                </a:rPr>
                <a:t>POSLEDICA: </a:t>
              </a:r>
              <a:endParaRPr lang="sl-SI" sz="800" dirty="0" smtClean="0">
                <a:solidFill>
                  <a:schemeClr val="accent6">
                    <a:lumMod val="50000"/>
                  </a:schemeClr>
                </a:solidFill>
                <a:latin typeface="Arial" pitchFamily="34" charset="0"/>
                <a:ea typeface="Malgun Gothic" pitchFamily="34" charset="-127"/>
                <a:cs typeface="Arial" pitchFamily="34" charset="0"/>
              </a:endParaRP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b="1" dirty="0" smtClean="0">
                <a:latin typeface="Arial" pitchFamily="34" charset="0"/>
                <a:ea typeface="Malgun Gothic" pitchFamily="34" charset="-127"/>
                <a:cs typeface="Arial" pitchFamily="34" charset="0"/>
              </a:endParaRPr>
            </a:p>
          </p:txBody>
        </p:sp>
        <p:pic>
          <p:nvPicPr>
            <p:cNvPr id="1027" name="Picture 3"/>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113014" y="8897479"/>
              <a:ext cx="896090" cy="159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2" name="PoljeZBesedilom 2"/>
          <p:cNvSpPr txBox="1"/>
          <p:nvPr/>
        </p:nvSpPr>
        <p:spPr>
          <a:xfrm>
            <a:off x="5589240" y="7557350"/>
            <a:ext cx="852464" cy="415498"/>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druga lastnost je </a:t>
            </a:r>
            <a:r>
              <a:rPr lang="sl-SI" sz="700" b="1" dirty="0" smtClean="0">
                <a:latin typeface="Arial" pitchFamily="34" charset="0"/>
                <a:ea typeface="Malgun Gothic" pitchFamily="34" charset="-127"/>
                <a:cs typeface="Arial" pitchFamily="34" charset="0"/>
              </a:rPr>
              <a:t>konjugirana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simetričnost</a:t>
            </a:r>
            <a:endParaRPr lang="sl-SI" sz="700" dirty="0">
              <a:latin typeface="Arial" pitchFamily="34" charset="0"/>
              <a:ea typeface="Malgun Gothic" pitchFamily="34" charset="-127"/>
              <a:cs typeface="Arial" pitchFamily="34" charset="0"/>
            </a:endParaRPr>
          </a:p>
        </p:txBody>
      </p:sp>
      <p:grpSp>
        <p:nvGrpSpPr>
          <p:cNvPr id="4" name="Group 3"/>
          <p:cNvGrpSpPr/>
          <p:nvPr/>
        </p:nvGrpSpPr>
        <p:grpSpPr>
          <a:xfrm>
            <a:off x="3203919" y="8722594"/>
            <a:ext cx="2818388" cy="461665"/>
            <a:chOff x="3274908" y="8708174"/>
            <a:chExt cx="2818388" cy="461665"/>
          </a:xfrm>
        </p:grpSpPr>
        <p:sp>
          <p:nvSpPr>
            <p:cNvPr id="33" name="PoljeZBesedilom 2"/>
            <p:cNvSpPr txBox="1"/>
            <p:nvPr/>
          </p:nvSpPr>
          <p:spPr>
            <a:xfrm>
              <a:off x="3274908" y="8708174"/>
              <a:ext cx="2818388" cy="461665"/>
            </a:xfrm>
            <a:prstGeom prst="rect">
              <a:avLst/>
            </a:prstGeom>
            <a:solidFill>
              <a:srgbClr val="FEEDC2"/>
            </a:solidFill>
            <a:ln w="6350">
              <a:noFill/>
            </a:ln>
          </p:spPr>
          <p:txBody>
            <a:bodyPr wrap="square" rtlCol="0">
              <a:spAutoFit/>
            </a:bodyPr>
            <a:lstStyle/>
            <a:p>
              <a:pPr>
                <a:buSzPct val="110000"/>
              </a:pPr>
              <a:r>
                <a:rPr lang="sl-SI" sz="800" b="1" dirty="0" smtClean="0">
                  <a:solidFill>
                    <a:schemeClr val="accent6">
                      <a:lumMod val="50000"/>
                    </a:schemeClr>
                  </a:solidFill>
                  <a:latin typeface="Arial" pitchFamily="34" charset="0"/>
                  <a:ea typeface="Malgun Gothic" pitchFamily="34" charset="-127"/>
                  <a:cs typeface="Arial" pitchFamily="34" charset="0"/>
                </a:rPr>
                <a:t>POSLEDICA: </a:t>
              </a:r>
              <a:r>
                <a:rPr lang="sl-SI" sz="800" b="1" dirty="0" smtClean="0">
                  <a:solidFill>
                    <a:srgbClr val="C00000"/>
                  </a:solidFill>
                  <a:latin typeface="Arial" pitchFamily="34" charset="0"/>
                  <a:ea typeface="Malgun Gothic" pitchFamily="34" charset="-127"/>
                  <a:cs typeface="Arial" pitchFamily="34" charset="0"/>
                </a:rPr>
                <a:t>konjugirana </a:t>
              </a:r>
              <a:r>
                <a:rPr lang="sl-SI" sz="800" b="1" dirty="0" smtClean="0">
                  <a:latin typeface="Arial" pitchFamily="34" charset="0"/>
                  <a:ea typeface="Malgun Gothic" pitchFamily="34" charset="-127"/>
                  <a:cs typeface="Arial" pitchFamily="34" charset="0"/>
                </a:rPr>
                <a:t>linearnost</a:t>
              </a:r>
              <a:r>
                <a:rPr lang="sl-SI" sz="800" dirty="0" smtClean="0">
                  <a:latin typeface="Arial" pitchFamily="34" charset="0"/>
                  <a:ea typeface="Malgun Gothic" pitchFamily="34" charset="-127"/>
                  <a:cs typeface="Arial" pitchFamily="34" charset="0"/>
                </a:rPr>
                <a:t> v </a:t>
              </a:r>
              <a:r>
                <a:rPr lang="sl-SI" sz="800" b="1" dirty="0" smtClean="0">
                  <a:latin typeface="Arial" pitchFamily="34" charset="0"/>
                  <a:ea typeface="Malgun Gothic" pitchFamily="34" charset="-127"/>
                  <a:cs typeface="Arial" pitchFamily="34" charset="0"/>
                </a:rPr>
                <a:t>drugem</a:t>
              </a:r>
              <a:r>
                <a:rPr lang="sl-SI" sz="800" dirty="0" smtClean="0">
                  <a:latin typeface="Arial" pitchFamily="34" charset="0"/>
                  <a:ea typeface="Malgun Gothic" pitchFamily="34" charset="-127"/>
                  <a:cs typeface="Arial" pitchFamily="34" charset="0"/>
                </a:rPr>
                <a:t> faktorju</a:t>
              </a:r>
              <a:r>
                <a:rPr lang="sl-SI" sz="800" dirty="0" smtClean="0">
                  <a:solidFill>
                    <a:schemeClr val="accent6">
                      <a:lumMod val="50000"/>
                    </a:schemeClr>
                  </a:solidFill>
                  <a:latin typeface="Arial" pitchFamily="34" charset="0"/>
                  <a:ea typeface="Malgun Gothic" pitchFamily="34" charset="-127"/>
                  <a:cs typeface="Arial" pitchFamily="34" charset="0"/>
                </a:rPr>
                <a:t> </a:t>
              </a: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b="1" dirty="0" smtClean="0">
                <a:latin typeface="Arial" pitchFamily="34" charset="0"/>
                <a:ea typeface="Malgun Gothic" pitchFamily="34" charset="-127"/>
                <a:cs typeface="Arial" pitchFamily="34" charset="0"/>
              </a:endParaRPr>
            </a:p>
          </p:txBody>
        </p:sp>
        <p:pic>
          <p:nvPicPr>
            <p:cNvPr id="1028" name="Picture 4"/>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408717" y="8953427"/>
              <a:ext cx="2180523" cy="1608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6" name="PoljeZBesedilom 2"/>
          <p:cNvSpPr txBox="1"/>
          <p:nvPr/>
        </p:nvSpPr>
        <p:spPr>
          <a:xfrm>
            <a:off x="5597612" y="8017527"/>
            <a:ext cx="852464"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druga posledica velja tudi tukaj</a:t>
            </a:r>
            <a:endParaRPr lang="sl-SI" sz="700" dirty="0">
              <a:latin typeface="Arial" pitchFamily="34" charset="0"/>
              <a:ea typeface="Malgun Gothic" pitchFamily="34" charset="-127"/>
              <a:cs typeface="Arial" pitchFamily="34" charset="0"/>
            </a:endParaRPr>
          </a:p>
        </p:txBody>
      </p:sp>
      <p:grpSp>
        <p:nvGrpSpPr>
          <p:cNvPr id="7" name="Group 6"/>
          <p:cNvGrpSpPr/>
          <p:nvPr/>
        </p:nvGrpSpPr>
        <p:grpSpPr>
          <a:xfrm>
            <a:off x="2589678" y="9274133"/>
            <a:ext cx="3503617" cy="400110"/>
            <a:chOff x="2589678" y="9242487"/>
            <a:chExt cx="3503617" cy="400110"/>
          </a:xfrm>
        </p:grpSpPr>
        <p:sp>
          <p:nvSpPr>
            <p:cNvPr id="37" name="PoljeZBesedilom 2"/>
            <p:cNvSpPr txBox="1"/>
            <p:nvPr/>
          </p:nvSpPr>
          <p:spPr>
            <a:xfrm>
              <a:off x="2589678" y="9242487"/>
              <a:ext cx="3503617" cy="400110"/>
            </a:xfrm>
            <a:prstGeom prst="rect">
              <a:avLst/>
            </a:prstGeom>
            <a:solidFill>
              <a:schemeClr val="accent3">
                <a:lumMod val="60000"/>
                <a:lumOff val="40000"/>
              </a:schemeClr>
            </a:solid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NORMA</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 </a:t>
              </a:r>
              <a:r>
                <a:rPr lang="pl-PL" sz="800" b="1" dirty="0">
                  <a:latin typeface="Arial" pitchFamily="34" charset="0"/>
                  <a:ea typeface="Malgun Gothic" pitchFamily="34" charset="-127"/>
                  <a:cs typeface="Arial" pitchFamily="34" charset="0"/>
                </a:rPr>
                <a:t>realen</a:t>
              </a:r>
              <a:r>
                <a:rPr lang="pl-PL" sz="800" dirty="0">
                  <a:latin typeface="Arial" pitchFamily="34" charset="0"/>
                  <a:ea typeface="Malgun Gothic" pitchFamily="34" charset="-127"/>
                  <a:cs typeface="Arial" pitchFamily="34" charset="0"/>
                </a:rPr>
                <a:t> ali </a:t>
              </a:r>
              <a:r>
                <a:rPr lang="pl-PL" sz="800" b="1" dirty="0">
                  <a:latin typeface="Arial" pitchFamily="34" charset="0"/>
                  <a:ea typeface="Malgun Gothic" pitchFamily="34" charset="-127"/>
                  <a:cs typeface="Arial" pitchFamily="34" charset="0"/>
                </a:rPr>
                <a:t>kompleksen</a:t>
              </a:r>
              <a:r>
                <a:rPr lang="pl-PL" sz="800" dirty="0">
                  <a:latin typeface="Arial" pitchFamily="34" charset="0"/>
                  <a:ea typeface="Malgun Gothic" pitchFamily="34" charset="-127"/>
                  <a:cs typeface="Arial" pitchFamily="34" charset="0"/>
                </a:rPr>
                <a:t> vektorski prostor s </a:t>
              </a:r>
              <a:r>
                <a:rPr lang="pl-PL" sz="800" b="1" dirty="0">
                  <a:latin typeface="Arial" pitchFamily="34" charset="0"/>
                  <a:ea typeface="Malgun Gothic" pitchFamily="34" charset="-127"/>
                  <a:cs typeface="Arial" pitchFamily="34" charset="0"/>
                </a:rPr>
                <a:t>skalarnim</a:t>
              </a:r>
              <a:r>
                <a:rPr lang="pl-PL" sz="8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produktom</a:t>
              </a:r>
            </a:p>
          </p:txBody>
        </p:sp>
        <p:pic>
          <p:nvPicPr>
            <p:cNvPr id="1029" name="Picture 5"/>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193435" y="9274133"/>
              <a:ext cx="779847" cy="172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171293577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PoljeZBesedilom 2"/>
          <p:cNvSpPr txBox="1"/>
          <p:nvPr/>
        </p:nvSpPr>
        <p:spPr>
          <a:xfrm>
            <a:off x="3492997" y="1276532"/>
            <a:ext cx="3024336"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grpSp>
        <p:nvGrpSpPr>
          <p:cNvPr id="5" name="Group 4"/>
          <p:cNvGrpSpPr/>
          <p:nvPr/>
        </p:nvGrpSpPr>
        <p:grpSpPr>
          <a:xfrm>
            <a:off x="260649" y="272480"/>
            <a:ext cx="2448271" cy="584166"/>
            <a:chOff x="260649" y="272480"/>
            <a:chExt cx="2520280" cy="584166"/>
          </a:xfrm>
        </p:grpSpPr>
        <p:sp>
          <p:nvSpPr>
            <p:cNvPr id="3" name="PoljeZBesedilom 2"/>
            <p:cNvSpPr txBox="1"/>
            <p:nvPr/>
          </p:nvSpPr>
          <p:spPr>
            <a:xfrm>
              <a:off x="260649" y="272480"/>
              <a:ext cx="2520280" cy="523220"/>
            </a:xfrm>
            <a:prstGeom prst="rect">
              <a:avLst/>
            </a:prstGeom>
            <a:solidFill>
              <a:schemeClr val="accent3">
                <a:lumMod val="60000"/>
                <a:lumOff val="40000"/>
              </a:schemeClr>
            </a:solid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CAUCHY SCHWARTZOVA NEENAKOST</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vektorski prostor s skalarnim </a:t>
              </a:r>
              <a:r>
                <a:rPr lang="pl-PL" sz="800" dirty="0" smtClean="0">
                  <a:latin typeface="Arial" pitchFamily="34" charset="0"/>
                  <a:ea typeface="Malgun Gothic" pitchFamily="34" charset="-127"/>
                  <a:cs typeface="Arial" pitchFamily="34" charset="0"/>
                </a:rPr>
                <a:t>produktom</a:t>
              </a: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2656" y="647229"/>
              <a:ext cx="1069932" cy="2094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6" name="Group 5"/>
          <p:cNvGrpSpPr/>
          <p:nvPr/>
        </p:nvGrpSpPr>
        <p:grpSpPr>
          <a:xfrm>
            <a:off x="145619" y="980180"/>
            <a:ext cx="3323269" cy="2046714"/>
            <a:chOff x="2842035" y="272480"/>
            <a:chExt cx="3323269" cy="2046714"/>
          </a:xfrm>
        </p:grpSpPr>
        <p:sp>
          <p:nvSpPr>
            <p:cNvPr id="8" name="PoljeZBesedilom 2"/>
            <p:cNvSpPr txBox="1"/>
            <p:nvPr/>
          </p:nvSpPr>
          <p:spPr>
            <a:xfrm>
              <a:off x="2924944" y="272480"/>
              <a:ext cx="3024336" cy="204671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r>
                <a:rPr lang="sl-SI" sz="800" b="1" dirty="0" smtClean="0">
                  <a:solidFill>
                    <a:srgbClr val="9A7E08"/>
                  </a:solidFill>
                  <a:latin typeface="Arial" pitchFamily="34" charset="0"/>
                  <a:ea typeface="Malgun Gothic" pitchFamily="34" charset="-127"/>
                  <a:cs typeface="Arial" pitchFamily="34" charset="0"/>
                </a:rPr>
                <a:t> </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3075"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4062" r="-14062"/>
            <a:stretch/>
          </p:blipFill>
          <p:spPr bwMode="auto">
            <a:xfrm>
              <a:off x="2996951" y="501576"/>
              <a:ext cx="2952329" cy="1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96952" y="719785"/>
              <a:ext cx="2845986" cy="151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42035" y="937373"/>
              <a:ext cx="3262160" cy="182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996951" y="1208584"/>
              <a:ext cx="2012834" cy="1851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002012" y="1473160"/>
              <a:ext cx="2083172" cy="1625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002012" y="1712640"/>
              <a:ext cx="2007773" cy="1706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085184" y="1705737"/>
              <a:ext cx="1080120" cy="1844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002012" y="1973659"/>
              <a:ext cx="2952329" cy="24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1" name="Group 10"/>
          <p:cNvGrpSpPr/>
          <p:nvPr/>
        </p:nvGrpSpPr>
        <p:grpSpPr>
          <a:xfrm>
            <a:off x="2698130" y="234905"/>
            <a:ext cx="1220252" cy="630942"/>
            <a:chOff x="2928828" y="244106"/>
            <a:chExt cx="1220252" cy="630942"/>
          </a:xfrm>
        </p:grpSpPr>
        <p:sp>
          <p:nvSpPr>
            <p:cNvPr id="21" name="PoljeZBesedilom 2"/>
            <p:cNvSpPr txBox="1"/>
            <p:nvPr/>
          </p:nvSpPr>
          <p:spPr>
            <a:xfrm>
              <a:off x="2928828" y="244106"/>
              <a:ext cx="1220252" cy="630942"/>
            </a:xfrm>
            <a:prstGeom prst="rect">
              <a:avLst/>
            </a:prstGeom>
            <a:solidFill>
              <a:schemeClr val="accent3">
                <a:lumMod val="60000"/>
                <a:lumOff val="40000"/>
              </a:schemeClr>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endParaRPr lang="pl-PL"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p:txBody>
        </p:sp>
        <p:pic>
          <p:nvPicPr>
            <p:cNvPr id="3083"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952904" y="272480"/>
              <a:ext cx="438525" cy="167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4"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952904" y="469574"/>
              <a:ext cx="807519" cy="165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5"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2952904" y="669058"/>
              <a:ext cx="1139577" cy="165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3086"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538986" y="1449345"/>
            <a:ext cx="2914350" cy="10153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7"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805985" y="126076"/>
            <a:ext cx="2711348" cy="442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8"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980108" y="659857"/>
            <a:ext cx="2592288" cy="537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2" name="Group 11"/>
          <p:cNvGrpSpPr/>
          <p:nvPr/>
        </p:nvGrpSpPr>
        <p:grpSpPr>
          <a:xfrm>
            <a:off x="3445721" y="2505683"/>
            <a:ext cx="3319363" cy="3678693"/>
            <a:chOff x="941301" y="3965030"/>
            <a:chExt cx="3319363" cy="3678693"/>
          </a:xfrm>
        </p:grpSpPr>
        <p:sp>
          <p:nvSpPr>
            <p:cNvPr id="40" name="PoljeZBesedilom 2"/>
            <p:cNvSpPr txBox="1"/>
            <p:nvPr/>
          </p:nvSpPr>
          <p:spPr>
            <a:xfrm>
              <a:off x="941301" y="4088904"/>
              <a:ext cx="3096344" cy="3554819"/>
            </a:xfrm>
            <a:prstGeom prst="rect">
              <a:avLst/>
            </a:prstGeom>
            <a:solidFill>
              <a:srgbClr val="FDFBB3"/>
            </a:solidFill>
            <a:ln w="6350">
              <a:solidFill>
                <a:schemeClr val="tx1"/>
              </a:solidFill>
            </a:ln>
          </p:spPr>
          <p:txBody>
            <a:bodyPr wrap="square" rtlCol="0">
              <a:spAutoFit/>
            </a:bodyPr>
            <a:lstStyle/>
            <a:p>
              <a:pPr>
                <a:buSzPct val="110000"/>
              </a:pPr>
              <a:r>
                <a:rPr lang="sl-SI" sz="800" b="1" dirty="0" smtClean="0">
                  <a:solidFill>
                    <a:srgbClr val="9A7E08"/>
                  </a:solidFill>
                  <a:latin typeface="Arial" pitchFamily="34" charset="0"/>
                  <a:ea typeface="Malgun Gothic" pitchFamily="34" charset="-127"/>
                  <a:cs typeface="Arial" pitchFamily="34" charset="0"/>
                </a:rPr>
                <a:t>              DOKAZ</a:t>
              </a:r>
            </a:p>
            <a:p>
              <a:pPr>
                <a:buSzPct val="110000"/>
              </a:pPr>
              <a:r>
                <a:rPr lang="sl-SI" sz="700" dirty="0" smtClean="0">
                  <a:latin typeface="Arial" pitchFamily="34" charset="0"/>
                  <a:ea typeface="Malgun Gothic" pitchFamily="34" charset="-127"/>
                  <a:cs typeface="Arial" pitchFamily="34" charset="0"/>
                </a:rPr>
                <a:t>v </a:t>
              </a:r>
              <a:r>
                <a:rPr lang="sl-SI" sz="700" b="1" dirty="0" smtClean="0">
                  <a:latin typeface="Arial" pitchFamily="34" charset="0"/>
                  <a:ea typeface="Malgun Gothic" pitchFamily="34" charset="-127"/>
                  <a:cs typeface="Arial" pitchFamily="34" charset="0"/>
                </a:rPr>
                <a:t>realnem</a:t>
              </a:r>
              <a:r>
                <a:rPr lang="sl-SI" sz="700" dirty="0" smtClean="0">
                  <a:latin typeface="Arial" pitchFamily="34" charset="0"/>
                  <a:ea typeface="Malgun Gothic" pitchFamily="34" charset="-127"/>
                  <a:cs typeface="Arial" pitchFamily="34" charset="0"/>
                </a:rPr>
                <a:t> primeru velja:</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v </a:t>
              </a:r>
              <a:r>
                <a:rPr lang="sl-SI" sz="700" b="1" dirty="0" smtClean="0">
                  <a:latin typeface="Arial" pitchFamily="34" charset="0"/>
                  <a:ea typeface="Malgun Gothic" pitchFamily="34" charset="-127"/>
                  <a:cs typeface="Arial" pitchFamily="34" charset="0"/>
                </a:rPr>
                <a:t>kompleksnem </a:t>
              </a:r>
              <a:r>
                <a:rPr lang="sl-SI" sz="700" dirty="0" smtClean="0">
                  <a:latin typeface="Arial" pitchFamily="34" charset="0"/>
                  <a:ea typeface="Malgun Gothic" pitchFamily="34" charset="-127"/>
                  <a:cs typeface="Arial" pitchFamily="34" charset="0"/>
                </a:rPr>
                <a:t>primeru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3089" name="Picture 17"/>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003929" y="4402968"/>
              <a:ext cx="2972071" cy="1431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0" name="Picture 18"/>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174962" y="3965030"/>
              <a:ext cx="2058310" cy="330155"/>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2" name="Picture 20"/>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1052397" y="6033796"/>
              <a:ext cx="2593875" cy="15678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3" name="Picture 21"/>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2147571" y="5720545"/>
              <a:ext cx="2113093" cy="332711"/>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8" name="PoljeZBesedilom 2"/>
          <p:cNvSpPr txBox="1"/>
          <p:nvPr/>
        </p:nvSpPr>
        <p:spPr>
          <a:xfrm>
            <a:off x="225822" y="3104430"/>
            <a:ext cx="3146374" cy="1261884"/>
          </a:xfrm>
          <a:prstGeom prst="rect">
            <a:avLst/>
          </a:prstGeom>
          <a:solidFill>
            <a:schemeClr val="accent3">
              <a:lumMod val="60000"/>
              <a:lumOff val="40000"/>
            </a:schemeClr>
          </a:solid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ORTOGONALNE BAZE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kot med vektorjema v </a:t>
            </a:r>
            <a:r>
              <a:rPr lang="pl-PL" sz="800" b="1" dirty="0" smtClean="0">
                <a:latin typeface="Arial" pitchFamily="34" charset="0"/>
                <a:ea typeface="Malgun Gothic" pitchFamily="34" charset="-127"/>
                <a:cs typeface="Arial" pitchFamily="34" charset="0"/>
              </a:rPr>
              <a:t>R</a:t>
            </a:r>
            <a:r>
              <a:rPr lang="pl-PL" sz="1050" b="1" baseline="30000" dirty="0" smtClean="0">
                <a:latin typeface="Arial" pitchFamily="34" charset="0"/>
                <a:ea typeface="Malgun Gothic" pitchFamily="34" charset="-127"/>
                <a:cs typeface="Arial" pitchFamily="34" charset="0"/>
              </a:rPr>
              <a:t>n</a:t>
            </a:r>
            <a:r>
              <a:rPr lang="pl-PL" sz="800" dirty="0" smtClean="0">
                <a:latin typeface="Arial" pitchFamily="34" charset="0"/>
                <a:ea typeface="Malgun Gothic" pitchFamily="34" charset="-127"/>
                <a:cs typeface="Arial" pitchFamily="34" charset="0"/>
              </a:rPr>
              <a:t> je </a:t>
            </a:r>
            <a:r>
              <a:rPr lang="pl-PL" sz="800" b="1" dirty="0" smtClean="0">
                <a:latin typeface="Arial" pitchFamily="34" charset="0"/>
                <a:ea typeface="Malgun Gothic" pitchFamily="34" charset="-127"/>
                <a:cs typeface="Arial" pitchFamily="34" charset="0"/>
              </a:rPr>
              <a:t>pravi</a:t>
            </a:r>
            <a:r>
              <a:rPr lang="pl-PL" sz="800" dirty="0" smtClean="0">
                <a:latin typeface="Arial" pitchFamily="34" charset="0"/>
                <a:ea typeface="Malgun Gothic" pitchFamily="34" charset="-127"/>
                <a:cs typeface="Arial" pitchFamily="34" charset="0"/>
              </a:rPr>
              <a:t> natanko tedaj ko </a:t>
            </a:r>
            <a:r>
              <a:rPr lang="pl-PL" sz="800" b="1" dirty="0" smtClean="0">
                <a:latin typeface="Arial" pitchFamily="34" charset="0"/>
                <a:ea typeface="Malgun Gothic" pitchFamily="34" charset="-127"/>
                <a:cs typeface="Arial" pitchFamily="34" charset="0"/>
              </a:rPr>
              <a:t>standardni</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skalarni</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produkt</a:t>
            </a:r>
            <a:r>
              <a:rPr lang="pl-PL" sz="800" dirty="0" smtClean="0">
                <a:latin typeface="Arial" pitchFamily="34" charset="0"/>
                <a:ea typeface="Malgun Gothic" pitchFamily="34" charset="-127"/>
                <a:cs typeface="Arial" pitchFamily="34" charset="0"/>
              </a:rPr>
              <a:t> enak </a:t>
            </a:r>
            <a:r>
              <a:rPr lang="pl-PL" sz="800" b="1" dirty="0" smtClean="0">
                <a:latin typeface="Arial" pitchFamily="34" charset="0"/>
                <a:ea typeface="Malgun Gothic" pitchFamily="34" charset="-127"/>
                <a:cs typeface="Arial" pitchFamily="34" charset="0"/>
              </a:rPr>
              <a:t>nič</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tako definiramo pravokotnost tudi drugje </a:t>
            </a: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ničelni</a:t>
            </a:r>
            <a:r>
              <a:rPr lang="pl-PL" sz="800" dirty="0" smtClean="0">
                <a:latin typeface="Arial" pitchFamily="34" charset="0"/>
                <a:ea typeface="Malgun Gothic" pitchFamily="34" charset="-127"/>
                <a:cs typeface="Arial" pitchFamily="34" charset="0"/>
              </a:rPr>
              <a:t> vektor pravokoten na </a:t>
            </a:r>
            <a:r>
              <a:rPr lang="pl-PL" sz="800" b="1" dirty="0" smtClean="0">
                <a:latin typeface="Arial" pitchFamily="34" charset="0"/>
                <a:ea typeface="Malgun Gothic" pitchFamily="34" charset="-127"/>
                <a:cs typeface="Arial" pitchFamily="34" charset="0"/>
              </a:rPr>
              <a:t>vse</a:t>
            </a: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ničelni</a:t>
            </a:r>
            <a:r>
              <a:rPr lang="pl-PL" sz="800" dirty="0" smtClean="0">
                <a:latin typeface="Arial" pitchFamily="34" charset="0"/>
                <a:ea typeface="Malgun Gothic" pitchFamily="34" charset="-127"/>
                <a:cs typeface="Arial" pitchFamily="34" charset="0"/>
              </a:rPr>
              <a:t> vektor </a:t>
            </a:r>
            <a:r>
              <a:rPr lang="pl-PL" sz="800" b="1" dirty="0" smtClean="0">
                <a:latin typeface="Arial" pitchFamily="34" charset="0"/>
                <a:ea typeface="Malgun Gothic" pitchFamily="34" charset="-127"/>
                <a:cs typeface="Arial" pitchFamily="34" charset="0"/>
              </a:rPr>
              <a:t>ni</a:t>
            </a:r>
            <a:r>
              <a:rPr lang="pl-PL" sz="800" dirty="0" smtClean="0">
                <a:latin typeface="Arial" pitchFamily="34" charset="0"/>
                <a:ea typeface="Malgun Gothic" pitchFamily="34" charset="-127"/>
                <a:cs typeface="Arial" pitchFamily="34" charset="0"/>
              </a:rPr>
              <a:t> pravokoten sam </a:t>
            </a:r>
            <a:r>
              <a:rPr lang="pl-PL" sz="800" b="1" dirty="0" smtClean="0">
                <a:latin typeface="Arial" pitchFamily="34" charset="0"/>
                <a:ea typeface="Malgun Gothic" pitchFamily="34" charset="-127"/>
                <a:cs typeface="Arial" pitchFamily="34" charset="0"/>
              </a:rPr>
              <a:t>nase</a:t>
            </a: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množica</a:t>
            </a:r>
            <a:r>
              <a:rPr lang="pl-PL" sz="800" dirty="0" smtClean="0">
                <a:latin typeface="Arial" pitchFamily="34" charset="0"/>
                <a:ea typeface="Malgun Gothic" pitchFamily="34" charset="-127"/>
                <a:cs typeface="Arial" pitchFamily="34" charset="0"/>
              </a:rPr>
              <a:t> je </a:t>
            </a:r>
            <a:r>
              <a:rPr lang="pl-PL" sz="800" b="1" dirty="0" smtClean="0">
                <a:latin typeface="Arial" pitchFamily="34" charset="0"/>
                <a:ea typeface="Malgun Gothic" pitchFamily="34" charset="-127"/>
                <a:cs typeface="Arial" pitchFamily="34" charset="0"/>
              </a:rPr>
              <a:t>ortogonalna</a:t>
            </a:r>
            <a:r>
              <a:rPr lang="pl-PL" sz="800" dirty="0" smtClean="0">
                <a:latin typeface="Arial" pitchFamily="34" charset="0"/>
                <a:ea typeface="Malgun Gothic" pitchFamily="34" charset="-127"/>
                <a:cs typeface="Arial" pitchFamily="34" charset="0"/>
              </a:rPr>
              <a:t> če ne vsebuje ničelnega vektorja in so vektorji </a:t>
            </a:r>
            <a:r>
              <a:rPr lang="pl-PL" sz="800" b="1" dirty="0" smtClean="0">
                <a:latin typeface="Arial" pitchFamily="34" charset="0"/>
                <a:ea typeface="Malgun Gothic" pitchFamily="34" charset="-127"/>
                <a:cs typeface="Arial" pitchFamily="34" charset="0"/>
              </a:rPr>
              <a:t>paroma</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pravokotni</a:t>
            </a: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ortogonalna</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množica</a:t>
            </a:r>
            <a:r>
              <a:rPr lang="pl-PL" sz="800" dirty="0" smtClean="0">
                <a:latin typeface="Arial" pitchFamily="34" charset="0"/>
                <a:ea typeface="Malgun Gothic" pitchFamily="34" charset="-127"/>
                <a:cs typeface="Arial" pitchFamily="34" charset="0"/>
              </a:rPr>
              <a:t> v </a:t>
            </a: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ki je </a:t>
            </a:r>
            <a:r>
              <a:rPr lang="pl-PL" sz="800" b="1" dirty="0" smtClean="0">
                <a:latin typeface="Arial" pitchFamily="34" charset="0"/>
                <a:ea typeface="Malgun Gothic" pitchFamily="34" charset="-127"/>
                <a:cs typeface="Arial" pitchFamily="34" charset="0"/>
              </a:rPr>
              <a:t>ogrodje</a:t>
            </a:r>
            <a:r>
              <a:rPr lang="pl-PL" sz="800" dirty="0" smtClean="0">
                <a:latin typeface="Arial" pitchFamily="34" charset="0"/>
                <a:ea typeface="Malgun Gothic" pitchFamily="34" charset="-127"/>
                <a:cs typeface="Arial" pitchFamily="34" charset="0"/>
              </a:rPr>
              <a:t> je </a:t>
            </a:r>
            <a:r>
              <a:rPr lang="pl-PL" sz="800" b="1" dirty="0" smtClean="0">
                <a:latin typeface="Arial" pitchFamily="34" charset="0"/>
                <a:ea typeface="Malgun Gothic" pitchFamily="34" charset="-127"/>
                <a:cs typeface="Arial" pitchFamily="34" charset="0"/>
              </a:rPr>
              <a:t>ortogonalna</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baza</a:t>
            </a:r>
          </a:p>
        </p:txBody>
      </p:sp>
      <p:sp>
        <p:nvSpPr>
          <p:cNvPr id="50" name="PoljeZBesedilom 2"/>
          <p:cNvSpPr txBox="1"/>
          <p:nvPr/>
        </p:nvSpPr>
        <p:spPr>
          <a:xfrm>
            <a:off x="239987" y="4466727"/>
            <a:ext cx="3041597" cy="21544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a:t>
            </a:r>
            <a:r>
              <a:rPr lang="sl-SI" sz="800" dirty="0" smtClean="0">
                <a:solidFill>
                  <a:srgbClr val="1C230F"/>
                </a:solidFill>
                <a:latin typeface="Arial" pitchFamily="34" charset="0"/>
                <a:ea typeface="Malgun Gothic" pitchFamily="34" charset="-127"/>
                <a:cs typeface="Arial" pitchFamily="34" charset="0"/>
              </a:rPr>
              <a:t>saka ortogonalna množica je </a:t>
            </a:r>
            <a:r>
              <a:rPr lang="sl-SI" sz="800" b="1" dirty="0" smtClean="0">
                <a:solidFill>
                  <a:srgbClr val="1C230F"/>
                </a:solidFill>
                <a:latin typeface="Arial" pitchFamily="34" charset="0"/>
                <a:ea typeface="Malgun Gothic" pitchFamily="34" charset="-127"/>
                <a:cs typeface="Arial" pitchFamily="34" charset="0"/>
              </a:rPr>
              <a:t>linearno</a:t>
            </a:r>
            <a:r>
              <a:rPr lang="sl-SI" sz="800" dirty="0" smtClean="0">
                <a:solidFill>
                  <a:srgbClr val="1C230F"/>
                </a:solidFill>
                <a:latin typeface="Arial" pitchFamily="34" charset="0"/>
                <a:ea typeface="Malgun Gothic" pitchFamily="34" charset="-127"/>
                <a:cs typeface="Arial" pitchFamily="34" charset="0"/>
              </a:rPr>
              <a:t> </a:t>
            </a:r>
            <a:r>
              <a:rPr lang="sl-SI" sz="800" b="1" dirty="0" smtClean="0">
                <a:solidFill>
                  <a:srgbClr val="1C230F"/>
                </a:solidFill>
                <a:latin typeface="Arial" pitchFamily="34" charset="0"/>
                <a:ea typeface="Malgun Gothic" pitchFamily="34" charset="-127"/>
                <a:cs typeface="Arial" pitchFamily="34" charset="0"/>
              </a:rPr>
              <a:t>neodvisna </a:t>
            </a:r>
            <a:endParaRPr lang="pl-PL" sz="1100" b="1" baseline="-25000" dirty="0">
              <a:solidFill>
                <a:srgbClr val="1C230F"/>
              </a:solidFill>
              <a:latin typeface="Arial" pitchFamily="34" charset="0"/>
              <a:ea typeface="Malgun Gothic" pitchFamily="34" charset="-127"/>
              <a:cs typeface="Arial" pitchFamily="34" charset="0"/>
            </a:endParaRPr>
          </a:p>
        </p:txBody>
      </p:sp>
      <p:grpSp>
        <p:nvGrpSpPr>
          <p:cNvPr id="13" name="Group 12"/>
          <p:cNvGrpSpPr/>
          <p:nvPr/>
        </p:nvGrpSpPr>
        <p:grpSpPr>
          <a:xfrm>
            <a:off x="225822" y="4808984"/>
            <a:ext cx="3146374" cy="1046440"/>
            <a:chOff x="225822" y="4808984"/>
            <a:chExt cx="3146374" cy="1046440"/>
          </a:xfrm>
        </p:grpSpPr>
        <p:sp>
          <p:nvSpPr>
            <p:cNvPr id="52" name="PoljeZBesedilom 2"/>
            <p:cNvSpPr txBox="1"/>
            <p:nvPr/>
          </p:nvSpPr>
          <p:spPr>
            <a:xfrm>
              <a:off x="225822" y="4808984"/>
              <a:ext cx="3146374" cy="1046440"/>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3094" name="Picture 22"/>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273014" y="4998356"/>
              <a:ext cx="3053672" cy="720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3" name="PoljeZBesedilom 2"/>
          <p:cNvSpPr txBox="1"/>
          <p:nvPr/>
        </p:nvSpPr>
        <p:spPr>
          <a:xfrm>
            <a:off x="228903" y="5961111"/>
            <a:ext cx="3029022" cy="769441"/>
          </a:xfrm>
          <a:prstGeom prst="rect">
            <a:avLst/>
          </a:prstGeom>
          <a:solidFill>
            <a:schemeClr val="accent3">
              <a:lumMod val="60000"/>
              <a:lumOff val="40000"/>
            </a:schemeClr>
          </a:solidFill>
          <a:ln w="6350">
            <a:noFill/>
          </a:ln>
        </p:spPr>
        <p:txBody>
          <a:bodyPr wrap="square" rtlCol="0">
            <a:spAutoFit/>
          </a:bodyPr>
          <a:lstStyle/>
          <a:p>
            <a:pPr>
              <a:buSzPct val="110000"/>
            </a:pPr>
            <a:r>
              <a:rPr lang="sl-SI" sz="900" b="1" dirty="0" smtClean="0">
                <a:solidFill>
                  <a:srgbClr val="1C230F"/>
                </a:solidFill>
                <a:latin typeface="Arial" pitchFamily="34" charset="0"/>
                <a:ea typeface="Malgun Gothic" pitchFamily="34" charset="-127"/>
                <a:cs typeface="Arial" pitchFamily="34" charset="0"/>
              </a:rPr>
              <a:t>ORTONORMIRANE BAZE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vektorji z </a:t>
            </a:r>
            <a:r>
              <a:rPr lang="pl-PL" sz="800" b="1" dirty="0" smtClean="0">
                <a:latin typeface="Arial" pitchFamily="34" charset="0"/>
                <a:ea typeface="Malgun Gothic" pitchFamily="34" charset="-127"/>
                <a:cs typeface="Arial" pitchFamily="34" charset="0"/>
              </a:rPr>
              <a:t>normo 1 </a:t>
            </a:r>
            <a:r>
              <a:rPr lang="pl-PL" sz="800" dirty="0" smtClean="0">
                <a:latin typeface="Arial" pitchFamily="34" charset="0"/>
                <a:ea typeface="Malgun Gothic" pitchFamily="34" charset="-127"/>
                <a:cs typeface="Arial" pitchFamily="34" charset="0"/>
              </a:rPr>
              <a:t>so </a:t>
            </a:r>
            <a:r>
              <a:rPr lang="pl-PL" sz="800" b="1" dirty="0" smtClean="0">
                <a:latin typeface="Arial" pitchFamily="34" charset="0"/>
                <a:ea typeface="Malgun Gothic" pitchFamily="34" charset="-127"/>
                <a:cs typeface="Arial" pitchFamily="34" charset="0"/>
              </a:rPr>
              <a:t>normirani </a:t>
            </a:r>
            <a:r>
              <a:rPr lang="pl-PL" sz="800" dirty="0" smtClean="0">
                <a:latin typeface="Arial" pitchFamily="34" charset="0"/>
                <a:ea typeface="Malgun Gothic" pitchFamily="34" charset="-127"/>
                <a:cs typeface="Arial" pitchFamily="34" charset="0"/>
              </a:rPr>
              <a:t>vektorji</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če vsi elementi v </a:t>
            </a:r>
            <a:r>
              <a:rPr lang="pl-PL" sz="800" b="1" dirty="0" smtClean="0">
                <a:latin typeface="Arial" pitchFamily="34" charset="0"/>
                <a:ea typeface="Malgun Gothic" pitchFamily="34" charset="-127"/>
                <a:cs typeface="Arial" pitchFamily="34" charset="0"/>
              </a:rPr>
              <a:t>ortogonalni množici normirani </a:t>
            </a:r>
            <a:r>
              <a:rPr lang="pl-PL" sz="800" dirty="0" smtClean="0">
                <a:latin typeface="Arial" pitchFamily="34" charset="0"/>
                <a:ea typeface="Malgun Gothic" pitchFamily="34" charset="-127"/>
                <a:cs typeface="Arial" pitchFamily="34" charset="0"/>
              </a:rPr>
              <a:t>potem je to </a:t>
            </a:r>
            <a:r>
              <a:rPr lang="pl-PL" sz="800" b="1" dirty="0" smtClean="0">
                <a:latin typeface="Arial" pitchFamily="34" charset="0"/>
                <a:ea typeface="Malgun Gothic" pitchFamily="34" charset="-127"/>
                <a:cs typeface="Arial" pitchFamily="34" charset="0"/>
              </a:rPr>
              <a:t>ortonormirana množica</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ortonormirana množica ki je baza je </a:t>
            </a:r>
            <a:r>
              <a:rPr lang="pl-PL" sz="800" b="1" dirty="0" smtClean="0">
                <a:latin typeface="Arial" pitchFamily="34" charset="0"/>
                <a:ea typeface="Malgun Gothic" pitchFamily="34" charset="-127"/>
                <a:cs typeface="Arial" pitchFamily="34" charset="0"/>
              </a:rPr>
              <a:t>ortonormirana baza</a:t>
            </a:r>
            <a:endParaRPr lang="pl-PL" sz="800" dirty="0" smtClean="0">
              <a:latin typeface="Arial" pitchFamily="34" charset="0"/>
              <a:ea typeface="Malgun Gothic" pitchFamily="34" charset="-127"/>
              <a:cs typeface="Arial" pitchFamily="34" charset="0"/>
            </a:endParaRPr>
          </a:p>
        </p:txBody>
      </p:sp>
      <p:pic>
        <p:nvPicPr>
          <p:cNvPr id="3095" name="Picture 23"/>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410704" y="5961111"/>
            <a:ext cx="1082293" cy="302035"/>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5" name="PoljeZBesedilom 2"/>
          <p:cNvSpPr txBox="1"/>
          <p:nvPr/>
        </p:nvSpPr>
        <p:spPr>
          <a:xfrm>
            <a:off x="3310786" y="6345831"/>
            <a:ext cx="1833595"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vsak element lahko </a:t>
            </a:r>
            <a:r>
              <a:rPr lang="sl-SI" sz="700" b="1" dirty="0" smtClean="0">
                <a:latin typeface="Arial" pitchFamily="34" charset="0"/>
                <a:ea typeface="Malgun Gothic" pitchFamily="34" charset="-127"/>
                <a:cs typeface="Arial" pitchFamily="34" charset="0"/>
              </a:rPr>
              <a:t>normiramo </a:t>
            </a:r>
            <a:r>
              <a:rPr lang="sl-SI" sz="700" dirty="0" smtClean="0">
                <a:latin typeface="Arial" pitchFamily="34" charset="0"/>
                <a:ea typeface="Malgun Gothic" pitchFamily="34" charset="-127"/>
                <a:cs typeface="Arial" pitchFamily="34" charset="0"/>
              </a:rPr>
              <a:t>tako da ga delimo z njegovo </a:t>
            </a:r>
            <a:r>
              <a:rPr lang="sl-SI" sz="700" b="1" dirty="0" smtClean="0">
                <a:latin typeface="Arial" pitchFamily="34" charset="0"/>
                <a:ea typeface="Malgun Gothic" pitchFamily="34" charset="-127"/>
                <a:cs typeface="Arial" pitchFamily="34" charset="0"/>
              </a:rPr>
              <a:t>normo</a:t>
            </a:r>
            <a:endParaRPr lang="sl-SI" sz="700" dirty="0">
              <a:latin typeface="Arial" pitchFamily="34" charset="0"/>
              <a:ea typeface="Malgun Gothic" pitchFamily="34" charset="-127"/>
              <a:cs typeface="Arial" pitchFamily="34" charset="0"/>
            </a:endParaRPr>
          </a:p>
        </p:txBody>
      </p:sp>
      <p:grpSp>
        <p:nvGrpSpPr>
          <p:cNvPr id="14" name="Group 13"/>
          <p:cNvGrpSpPr/>
          <p:nvPr/>
        </p:nvGrpSpPr>
        <p:grpSpPr>
          <a:xfrm>
            <a:off x="201836" y="6843216"/>
            <a:ext cx="3604150" cy="1877437"/>
            <a:chOff x="201836" y="6843216"/>
            <a:chExt cx="3604150" cy="1877437"/>
          </a:xfrm>
        </p:grpSpPr>
        <p:sp>
          <p:nvSpPr>
            <p:cNvPr id="66" name="PoljeZBesedilom 2"/>
            <p:cNvSpPr txBox="1"/>
            <p:nvPr/>
          </p:nvSpPr>
          <p:spPr>
            <a:xfrm>
              <a:off x="201836" y="6843216"/>
              <a:ext cx="3604150" cy="1877437"/>
            </a:xfrm>
            <a:prstGeom prst="rect">
              <a:avLst/>
            </a:prstGeom>
            <a:solidFill>
              <a:srgbClr val="D1F082"/>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Gram Schmidtova ortogonalizacija:</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pl-PL" sz="800" dirty="0">
                  <a:latin typeface="Arial" pitchFamily="34" charset="0"/>
                  <a:ea typeface="Malgun Gothic" pitchFamily="34" charset="-127"/>
                  <a:cs typeface="Arial" pitchFamily="34" charset="0"/>
                </a:rPr>
                <a:t>če je </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u</a:t>
              </a:r>
              <a:r>
                <a:rPr lang="pl-PL" sz="1100" b="1" baseline="-25000" dirty="0" smtClean="0">
                  <a:latin typeface="Arial" pitchFamily="34" charset="0"/>
                  <a:ea typeface="Malgun Gothic" pitchFamily="34" charset="-127"/>
                  <a:cs typeface="Arial" pitchFamily="34" charset="0"/>
                </a:rPr>
                <a:t>1</a:t>
              </a:r>
              <a:r>
                <a:rPr lang="pl-PL" sz="800" dirty="0">
                  <a:latin typeface="Arial" pitchFamily="34" charset="0"/>
                  <a:ea typeface="Malgun Gothic" pitchFamily="34" charset="-127"/>
                  <a:cs typeface="Arial" pitchFamily="34" charset="0"/>
                </a:rPr>
                <a:t>, . . . , </a:t>
              </a:r>
              <a:r>
                <a:rPr lang="pl-PL" sz="800" b="1" dirty="0" smtClean="0">
                  <a:latin typeface="Arial" pitchFamily="34" charset="0"/>
                  <a:ea typeface="Malgun Gothic" pitchFamily="34" charset="-127"/>
                  <a:cs typeface="Arial" pitchFamily="34" charset="0"/>
                </a:rPr>
                <a:t>u</a:t>
              </a:r>
              <a:r>
                <a:rPr lang="pl-PL" sz="1100" b="1" baseline="-25000" dirty="0" smtClean="0">
                  <a:latin typeface="Arial" pitchFamily="34" charset="0"/>
                  <a:ea typeface="Malgun Gothic" pitchFamily="34" charset="-127"/>
                  <a:cs typeface="Arial" pitchFamily="34" charset="0"/>
                </a:rPr>
                <a:t>n</a:t>
              </a:r>
              <a:r>
                <a:rPr lang="pl-PL" sz="1100" baseline="-25000" dirty="0" smtClean="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baza</a:t>
              </a:r>
              <a:r>
                <a:rPr lang="pl-PL" sz="800" dirty="0" smtClean="0">
                  <a:latin typeface="Arial" pitchFamily="34" charset="0"/>
                  <a:ea typeface="Malgun Gothic" pitchFamily="34" charset="-127"/>
                  <a:cs typeface="Arial" pitchFamily="34" charset="0"/>
                </a:rPr>
                <a:t> po koncu { </a:t>
              </a:r>
              <a:r>
                <a:rPr lang="pl-PL" sz="800" b="1" dirty="0" smtClean="0">
                  <a:latin typeface="Arial" pitchFamily="34" charset="0"/>
                  <a:ea typeface="Malgun Gothic" pitchFamily="34" charset="-127"/>
                  <a:cs typeface="Arial" pitchFamily="34" charset="0"/>
                </a:rPr>
                <a:t>v</a:t>
              </a:r>
              <a:r>
                <a:rPr lang="pl-PL" sz="1100" b="1" baseline="-25000" dirty="0" smtClean="0">
                  <a:latin typeface="Arial" pitchFamily="34" charset="0"/>
                  <a:ea typeface="Malgun Gothic" pitchFamily="34" charset="-127"/>
                  <a:cs typeface="Arial" pitchFamily="34" charset="0"/>
                </a:rPr>
                <a:t>1</a:t>
              </a:r>
              <a:r>
                <a:rPr lang="pl-PL" sz="800" dirty="0">
                  <a:latin typeface="Arial" pitchFamily="34" charset="0"/>
                  <a:ea typeface="Malgun Gothic" pitchFamily="34" charset="-127"/>
                  <a:cs typeface="Arial" pitchFamily="34" charset="0"/>
                </a:rPr>
                <a:t>, . . . , </a:t>
              </a:r>
              <a:r>
                <a:rPr lang="pl-PL" sz="800" b="1" dirty="0" smtClean="0">
                  <a:latin typeface="Arial" pitchFamily="34" charset="0"/>
                  <a:ea typeface="Malgun Gothic" pitchFamily="34" charset="-127"/>
                  <a:cs typeface="Arial" pitchFamily="34" charset="0"/>
                </a:rPr>
                <a:t>v</a:t>
              </a:r>
              <a:r>
                <a:rPr lang="pl-PL" sz="1100" b="1" baseline="-25000" dirty="0" smtClean="0">
                  <a:latin typeface="Arial" pitchFamily="34" charset="0"/>
                  <a:ea typeface="Malgun Gothic" pitchFamily="34" charset="-127"/>
                  <a:cs typeface="Arial" pitchFamily="34" charset="0"/>
                </a:rPr>
                <a:t>n</a:t>
              </a:r>
              <a:r>
                <a:rPr lang="pl-PL" sz="1100" baseline="-25000" dirty="0" smtClean="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ortogonalna</a:t>
              </a:r>
              <a:r>
                <a:rPr lang="pl-PL" sz="800"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baza</a:t>
              </a:r>
            </a:p>
            <a:p>
              <a:pPr>
                <a:buSzPct val="110000"/>
              </a:pPr>
              <a:endParaRPr lang="pl-PL" sz="800" b="1" dirty="0" smtClean="0">
                <a:latin typeface="Arial" pitchFamily="34" charset="0"/>
                <a:ea typeface="Malgun Gothic" pitchFamily="34" charset="-127"/>
                <a:cs typeface="Arial" pitchFamily="34" charset="0"/>
              </a:endParaRPr>
            </a:p>
            <a:p>
              <a:pPr>
                <a:buSzPct val="110000"/>
              </a:pPr>
              <a:endParaRPr lang="pl-PL" sz="800" b="1" dirty="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a:p>
              <a:pPr>
                <a:buSzPct val="110000"/>
              </a:pPr>
              <a:endParaRPr lang="pl-PL" sz="800" b="1" dirty="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a:p>
              <a:pPr>
                <a:buSzPct val="110000"/>
              </a:pPr>
              <a:endParaRPr lang="pl-PL" sz="800" b="1" dirty="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a:p>
              <a:pPr>
                <a:buSzPct val="110000"/>
              </a:pPr>
              <a:endParaRPr lang="pl-PL" sz="800" b="1" dirty="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a:p>
              <a:pPr>
                <a:buSzPct val="110000"/>
              </a:pPr>
              <a:endParaRPr lang="pl-PL" sz="800" b="1" dirty="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p:txBody>
        </p:sp>
        <p:pic>
          <p:nvPicPr>
            <p:cNvPr id="3096" name="Picture 24"/>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327945" y="7240540"/>
              <a:ext cx="3339427" cy="1400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5" name="Group 14"/>
          <p:cNvGrpSpPr/>
          <p:nvPr/>
        </p:nvGrpSpPr>
        <p:grpSpPr>
          <a:xfrm>
            <a:off x="3918381" y="6753200"/>
            <a:ext cx="2810829" cy="2831544"/>
            <a:chOff x="3918381" y="6753200"/>
            <a:chExt cx="2810829" cy="2831544"/>
          </a:xfrm>
        </p:grpSpPr>
        <p:sp>
          <p:nvSpPr>
            <p:cNvPr id="70" name="PoljeZBesedilom 2"/>
            <p:cNvSpPr txBox="1"/>
            <p:nvPr/>
          </p:nvSpPr>
          <p:spPr>
            <a:xfrm>
              <a:off x="3918381" y="6753200"/>
              <a:ext cx="2810829" cy="283154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3097" name="Picture 25"/>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4018977" y="6959750"/>
              <a:ext cx="1669554" cy="3093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8" name="Picture 26"/>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4034951" y="7305466"/>
              <a:ext cx="1533191" cy="376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9" name="Picture 27"/>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4034951" y="7744109"/>
              <a:ext cx="2290343" cy="735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0" name="Picture 28"/>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4028006" y="8562541"/>
              <a:ext cx="2358046" cy="158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6" name="PoljeZBesedilom 2"/>
            <p:cNvSpPr txBox="1"/>
            <p:nvPr/>
          </p:nvSpPr>
          <p:spPr>
            <a:xfrm>
              <a:off x="5665832" y="7340058"/>
              <a:ext cx="764397"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dokazujemo z </a:t>
              </a:r>
              <a:r>
                <a:rPr lang="sl-SI" sz="700" b="1" dirty="0" smtClean="0">
                  <a:latin typeface="Arial" pitchFamily="34" charset="0"/>
                  <a:ea typeface="Malgun Gothic" pitchFamily="34" charset="-127"/>
                  <a:cs typeface="Arial" pitchFamily="34" charset="0"/>
                </a:rPr>
                <a:t>indukcijo</a:t>
              </a:r>
              <a:endParaRPr lang="sl-SI" sz="700" b="1" dirty="0">
                <a:latin typeface="Arial" pitchFamily="34" charset="0"/>
                <a:ea typeface="Malgun Gothic" pitchFamily="34" charset="-127"/>
                <a:cs typeface="Arial" pitchFamily="34" charset="0"/>
              </a:endParaRPr>
            </a:p>
          </p:txBody>
        </p:sp>
        <p:pic>
          <p:nvPicPr>
            <p:cNvPr id="3101" name="Picture 29"/>
            <p:cNvPicPr>
              <a:picLocks noChangeAspect="1" noChangeArrowheads="1"/>
            </p:cNvPicPr>
            <p:nvPr/>
          </p:nvPicPr>
          <p:blipFill rotWithShape="1">
            <a:blip r:embed="rId28" cstate="print">
              <a:extLst>
                <a:ext uri="{28A0092B-C50C-407E-A947-70E740481C1C}">
                  <a14:useLocalDpi xmlns:a14="http://schemas.microsoft.com/office/drawing/2010/main" val="0"/>
                </a:ext>
              </a:extLst>
            </a:blip>
            <a:srcRect t="10597"/>
            <a:stretch/>
          </p:blipFill>
          <p:spPr bwMode="auto">
            <a:xfrm>
              <a:off x="4011520" y="8720654"/>
              <a:ext cx="1556622" cy="116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2" name="Picture 30"/>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4034951" y="8869086"/>
              <a:ext cx="1914329" cy="36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3" name="Picture 31"/>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5216722" y="9102224"/>
              <a:ext cx="1355674" cy="12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4" name="Picture 32"/>
            <p:cNvPicPr>
              <a:picLocks noChangeAspect="1" noChangeArrowheads="1"/>
            </p:cNvPicPr>
            <p:nvPr/>
          </p:nvPicPr>
          <p:blipFill rotWithShape="1">
            <a:blip r:embed="rId31" cstate="print">
              <a:extLst>
                <a:ext uri="{28A0092B-C50C-407E-A947-70E740481C1C}">
                  <a14:useLocalDpi xmlns:a14="http://schemas.microsoft.com/office/drawing/2010/main" val="0"/>
                </a:ext>
              </a:extLst>
            </a:blip>
            <a:srcRect r="390"/>
            <a:stretch/>
          </p:blipFill>
          <p:spPr bwMode="auto">
            <a:xfrm>
              <a:off x="3925580" y="9345370"/>
              <a:ext cx="2796434" cy="2393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82" name="PoljeZBesedilom 2"/>
          <p:cNvSpPr txBox="1"/>
          <p:nvPr/>
        </p:nvSpPr>
        <p:spPr>
          <a:xfrm>
            <a:off x="322637" y="8880222"/>
            <a:ext cx="3170360"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vsak </a:t>
            </a:r>
            <a:r>
              <a:rPr lang="sl-SI" sz="800" b="1" dirty="0" smtClean="0">
                <a:latin typeface="Arial" pitchFamily="34" charset="0"/>
                <a:ea typeface="Malgun Gothic" pitchFamily="34" charset="-127"/>
                <a:cs typeface="Arial" pitchFamily="34" charset="0"/>
              </a:rPr>
              <a:t>končno</a:t>
            </a:r>
            <a:r>
              <a:rPr lang="sl-SI" sz="800" dirty="0" smtClean="0">
                <a:latin typeface="Arial" pitchFamily="34" charset="0"/>
                <a:ea typeface="Malgun Gothic" pitchFamily="34" charset="-127"/>
                <a:cs typeface="Arial" pitchFamily="34" charset="0"/>
              </a:rPr>
              <a:t> razsežen vektorski </a:t>
            </a:r>
            <a:r>
              <a:rPr lang="sl-SI" sz="800" b="1" dirty="0">
                <a:latin typeface="Arial" pitchFamily="34" charset="0"/>
                <a:ea typeface="Malgun Gothic" pitchFamily="34" charset="-127"/>
                <a:cs typeface="Arial" pitchFamily="34" charset="0"/>
              </a:rPr>
              <a:t>prostor</a:t>
            </a:r>
            <a:r>
              <a:rPr lang="sl-SI" sz="800" dirty="0">
                <a:latin typeface="Arial" pitchFamily="34" charset="0"/>
                <a:ea typeface="Malgun Gothic" pitchFamily="34" charset="-127"/>
                <a:cs typeface="Arial" pitchFamily="34" charset="0"/>
              </a:rPr>
              <a:t> s </a:t>
            </a:r>
            <a:r>
              <a:rPr lang="sl-SI" sz="800" b="1" dirty="0">
                <a:latin typeface="Arial" pitchFamily="34" charset="0"/>
                <a:ea typeface="Malgun Gothic" pitchFamily="34" charset="-127"/>
                <a:cs typeface="Arial" pitchFamily="34" charset="0"/>
              </a:rPr>
              <a:t>skalarnim</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produktom</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ima </a:t>
            </a:r>
            <a:r>
              <a:rPr lang="sl-SI" sz="800" b="1" dirty="0" smtClean="0">
                <a:latin typeface="Arial" pitchFamily="34" charset="0"/>
                <a:ea typeface="Malgun Gothic" pitchFamily="34" charset="-127"/>
                <a:cs typeface="Arial" pitchFamily="34" charset="0"/>
              </a:rPr>
              <a:t>ortogonalno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bazo</a:t>
            </a:r>
            <a:r>
              <a:rPr lang="sl-SI" sz="800" dirty="0" smtClean="0">
                <a:latin typeface="Arial" pitchFamily="34" charset="0"/>
                <a:ea typeface="Malgun Gothic" pitchFamily="34" charset="-127"/>
                <a:cs typeface="Arial" pitchFamily="34" charset="0"/>
              </a:rPr>
              <a:t> in vsako </a:t>
            </a:r>
            <a:r>
              <a:rPr lang="sl-SI" sz="800" b="1" dirty="0">
                <a:latin typeface="Arial" pitchFamily="34" charset="0"/>
                <a:ea typeface="Malgun Gothic" pitchFamily="34" charset="-127"/>
                <a:cs typeface="Arial" pitchFamily="34" charset="0"/>
              </a:rPr>
              <a:t>ortogonalno</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mno</a:t>
            </a:r>
            <a:r>
              <a:rPr lang="sl-SI" sz="800" b="1" dirty="0">
                <a:latin typeface="Arial" pitchFamily="34" charset="0"/>
                <a:ea typeface="Malgun Gothic" pitchFamily="34" charset="-127"/>
                <a:cs typeface="Arial" pitchFamily="34" charset="0"/>
              </a:rPr>
              <a:t>ž</a:t>
            </a:r>
            <a:r>
              <a:rPr lang="sl-SI" sz="800" b="1" dirty="0" smtClean="0">
                <a:latin typeface="Arial" pitchFamily="34" charset="0"/>
                <a:ea typeface="Malgun Gothic" pitchFamily="34" charset="-127"/>
                <a:cs typeface="Arial" pitchFamily="34" charset="0"/>
              </a:rPr>
              <a:t>ico</a:t>
            </a:r>
            <a:r>
              <a:rPr lang="sl-SI" sz="800" dirty="0" smtClean="0">
                <a:latin typeface="Arial" pitchFamily="34" charset="0"/>
                <a:ea typeface="Malgun Gothic" pitchFamily="34" charset="-127"/>
                <a:cs typeface="Arial" pitchFamily="34" charset="0"/>
              </a:rPr>
              <a:t> lahko dopolnimo do </a:t>
            </a:r>
            <a:r>
              <a:rPr lang="sl-SI" sz="800" dirty="0">
                <a:latin typeface="Arial" pitchFamily="34" charset="0"/>
                <a:ea typeface="Malgun Gothic" pitchFamily="34" charset="-127"/>
                <a:cs typeface="Arial" pitchFamily="34" charset="0"/>
              </a:rPr>
              <a:t>ortogonalne </a:t>
            </a:r>
            <a:r>
              <a:rPr lang="sl-SI" sz="800" dirty="0" smtClean="0">
                <a:latin typeface="Arial" pitchFamily="34" charset="0"/>
                <a:ea typeface="Malgun Gothic" pitchFamily="34" charset="-127"/>
                <a:cs typeface="Arial" pitchFamily="34" charset="0"/>
              </a:rPr>
              <a:t>baze</a:t>
            </a:r>
            <a:endParaRPr lang="sl-SI" sz="800" dirty="0">
              <a:latin typeface="Arial" pitchFamily="34" charset="0"/>
              <a:ea typeface="Malgun Gothic" pitchFamily="34" charset="-127"/>
              <a:cs typeface="Arial" pitchFamily="34" charset="0"/>
            </a:endParaRPr>
          </a:p>
        </p:txBody>
      </p:sp>
    </p:spTree>
    <p:extLst>
      <p:ext uri="{BB962C8B-B14F-4D97-AF65-F5344CB8AC3E}">
        <p14:creationId xmlns:p14="http://schemas.microsoft.com/office/powerpoint/2010/main" val="99956040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239960" y="6180413"/>
            <a:ext cx="3049983" cy="754053"/>
            <a:chOff x="235001" y="6033120"/>
            <a:chExt cx="3049983" cy="754053"/>
          </a:xfrm>
        </p:grpSpPr>
        <p:sp>
          <p:nvSpPr>
            <p:cNvPr id="59" name="PoljeZBesedilom 2"/>
            <p:cNvSpPr txBox="1"/>
            <p:nvPr/>
          </p:nvSpPr>
          <p:spPr>
            <a:xfrm>
              <a:off x="235001" y="6033120"/>
              <a:ext cx="3049983" cy="754053"/>
            </a:xfrm>
            <a:prstGeom prst="rect">
              <a:avLst/>
            </a:prstGeom>
            <a:solidFill>
              <a:srgbClr val="FDFBB3"/>
            </a:solidFill>
            <a:ln w="6350">
              <a:solidFill>
                <a:schemeClr val="tx1"/>
              </a:solidFill>
            </a:ln>
          </p:spPr>
          <p:txBody>
            <a:bodyPr wrap="square" rtlCol="0">
              <a:spAutoFit/>
            </a:bodyPr>
            <a:lstStyle/>
            <a:p>
              <a:pPr>
                <a:buSzPct val="110000"/>
              </a:pPr>
              <a:r>
                <a:rPr lang="sl-SI" sz="800" b="1" dirty="0">
                  <a:solidFill>
                    <a:srgbClr val="9A7E08"/>
                  </a:solidFill>
                  <a:latin typeface="Arial" pitchFamily="34" charset="0"/>
                  <a:ea typeface="Malgun Gothic" pitchFamily="34" charset="-127"/>
                  <a:cs typeface="Arial" pitchFamily="34" charset="0"/>
                </a:rPr>
                <a:t> </a:t>
              </a:r>
              <a:r>
                <a:rPr lang="sl-SI" sz="800" b="1" dirty="0" smtClean="0">
                  <a:solidFill>
                    <a:srgbClr val="9A7E08"/>
                  </a:solidFill>
                  <a:latin typeface="Arial" pitchFamily="34" charset="0"/>
                  <a:ea typeface="Malgun Gothic" pitchFamily="34" charset="-127"/>
                  <a:cs typeface="Arial" pitchFamily="34" charset="0"/>
                </a:rPr>
                <a:t>                          DOKAZ</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60" name="Picture 1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0648" y="6249144"/>
              <a:ext cx="2952328" cy="4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 name="PoljeZBesedilom 2"/>
          <p:cNvSpPr txBox="1"/>
          <p:nvPr/>
        </p:nvSpPr>
        <p:spPr>
          <a:xfrm>
            <a:off x="260648" y="272480"/>
            <a:ext cx="2736304"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r>
              <a:rPr lang="sl-SI" sz="700" dirty="0">
                <a:latin typeface="Arial" pitchFamily="34" charset="0"/>
                <a:ea typeface="Malgun Gothic" pitchFamily="34" charset="-127"/>
                <a:cs typeface="Arial" pitchFamily="34" charset="0"/>
              </a:rPr>
              <a:t>Prvi del </a:t>
            </a:r>
            <a:r>
              <a:rPr lang="sl-SI" sz="700" dirty="0" smtClean="0">
                <a:latin typeface="Arial" pitchFamily="34" charset="0"/>
                <a:ea typeface="Malgun Gothic" pitchFamily="34" charset="-127"/>
                <a:cs typeface="Arial" pitchFamily="34" charset="0"/>
              </a:rPr>
              <a:t>doka</a:t>
            </a:r>
            <a:r>
              <a:rPr lang="sl-SI" sz="700" dirty="0">
                <a:latin typeface="Arial" pitchFamily="34" charset="0"/>
                <a:ea typeface="Malgun Gothic" pitchFamily="34" charset="-127"/>
                <a:cs typeface="Arial" pitchFamily="34" charset="0"/>
              </a:rPr>
              <a:t>ž</a:t>
            </a:r>
            <a:r>
              <a:rPr lang="sl-SI" sz="700" dirty="0" smtClean="0">
                <a:latin typeface="Arial" pitchFamily="34" charset="0"/>
                <a:ea typeface="Malgun Gothic" pitchFamily="34" charset="-127"/>
                <a:cs typeface="Arial" pitchFamily="34" charset="0"/>
              </a:rPr>
              <a:t>emo </a:t>
            </a:r>
            <a:r>
              <a:rPr lang="sl-SI" sz="700" dirty="0">
                <a:latin typeface="Arial" pitchFamily="34" charset="0"/>
                <a:ea typeface="Malgun Gothic" pitchFamily="34" charset="-127"/>
                <a:cs typeface="Arial" pitchFamily="34" charset="0"/>
              </a:rPr>
              <a:t>tako, da vzamemo poljubno bazo in jo </a:t>
            </a:r>
            <a:r>
              <a:rPr lang="sl-SI" sz="700" dirty="0" smtClean="0">
                <a:latin typeface="Arial" pitchFamily="34" charset="0"/>
                <a:ea typeface="Malgun Gothic" pitchFamily="34" charset="-127"/>
                <a:cs typeface="Arial" pitchFamily="34" charset="0"/>
              </a:rPr>
              <a:t>s </a:t>
            </a:r>
            <a:r>
              <a:rPr lang="sl-SI" sz="700" b="1" dirty="0" smtClean="0">
                <a:latin typeface="Arial" pitchFamily="34" charset="0"/>
                <a:ea typeface="Malgun Gothic" pitchFamily="34" charset="-127"/>
                <a:cs typeface="Arial" pitchFamily="34" charset="0"/>
              </a:rPr>
              <a:t>Gram-Schmidtovo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ortogonalizacijo </a:t>
            </a:r>
            <a:r>
              <a:rPr lang="sl-SI" sz="700" dirty="0" smtClean="0">
                <a:latin typeface="Arial" pitchFamily="34" charset="0"/>
                <a:ea typeface="Malgun Gothic" pitchFamily="34" charset="-127"/>
                <a:cs typeface="Arial" pitchFamily="34" charset="0"/>
              </a:rPr>
              <a:t>predelamo </a:t>
            </a:r>
            <a:r>
              <a:rPr lang="sl-SI" sz="700" dirty="0">
                <a:latin typeface="Arial" pitchFamily="34" charset="0"/>
                <a:ea typeface="Malgun Gothic" pitchFamily="34" charset="-127"/>
                <a:cs typeface="Arial" pitchFamily="34" charset="0"/>
              </a:rPr>
              <a:t>v </a:t>
            </a:r>
            <a:r>
              <a:rPr lang="sl-SI" sz="700" b="1" dirty="0">
                <a:latin typeface="Arial" pitchFamily="34" charset="0"/>
                <a:ea typeface="Malgun Gothic" pitchFamily="34" charset="-127"/>
                <a:cs typeface="Arial" pitchFamily="34" charset="0"/>
              </a:rPr>
              <a:t>ortogonalno</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bazo</a:t>
            </a:r>
            <a:r>
              <a:rPr lang="sl-SI" sz="700" dirty="0" smtClean="0">
                <a:latin typeface="Arial" pitchFamily="34" charset="0"/>
                <a:ea typeface="Malgun Gothic" pitchFamily="34" charset="-127"/>
                <a:cs typeface="Arial" pitchFamily="34" charset="0"/>
              </a:rPr>
              <a:t>. Drugi del pa tako da ortogonalno </a:t>
            </a:r>
            <a:r>
              <a:rPr lang="sl-SI" sz="700" b="1" dirty="0" smtClean="0">
                <a:latin typeface="Arial" pitchFamily="34" charset="0"/>
                <a:ea typeface="Malgun Gothic" pitchFamily="34" charset="-127"/>
                <a:cs typeface="Arial" pitchFamily="34" charset="0"/>
              </a:rPr>
              <a:t>množico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dopolnimo</a:t>
            </a:r>
            <a:r>
              <a:rPr lang="sl-SI" sz="700" dirty="0" smtClean="0">
                <a:latin typeface="Arial" pitchFamily="34" charset="0"/>
                <a:ea typeface="Malgun Gothic" pitchFamily="34" charset="-127"/>
                <a:cs typeface="Arial" pitchFamily="34" charset="0"/>
              </a:rPr>
              <a:t> do običajne </a:t>
            </a:r>
            <a:r>
              <a:rPr lang="sl-SI" sz="700" b="1" dirty="0" smtClean="0">
                <a:latin typeface="Arial" pitchFamily="34" charset="0"/>
                <a:ea typeface="Malgun Gothic" pitchFamily="34" charset="-127"/>
                <a:cs typeface="Arial" pitchFamily="34" charset="0"/>
              </a:rPr>
              <a:t>baze</a:t>
            </a:r>
            <a:r>
              <a:rPr lang="sl-SI" sz="700" dirty="0" smtClean="0">
                <a:latin typeface="Arial" pitchFamily="34" charset="0"/>
                <a:ea typeface="Malgun Gothic" pitchFamily="34" charset="-127"/>
                <a:cs typeface="Arial" pitchFamily="34" charset="0"/>
              </a:rPr>
              <a:t> in potem spet </a:t>
            </a:r>
            <a:r>
              <a:rPr lang="sl-SI" sz="700" b="1" dirty="0" smtClean="0">
                <a:latin typeface="Arial" pitchFamily="34" charset="0"/>
                <a:ea typeface="Malgun Gothic" pitchFamily="34" charset="-127"/>
                <a:cs typeface="Arial" pitchFamily="34" charset="0"/>
              </a:rPr>
              <a:t>ortogonaliziramo</a:t>
            </a:r>
            <a:r>
              <a:rPr lang="sl-SI" sz="700" dirty="0" smtClean="0">
                <a:latin typeface="Arial" pitchFamily="34" charset="0"/>
                <a:ea typeface="Malgun Gothic" pitchFamily="34" charset="-127"/>
                <a:cs typeface="Arial" pitchFamily="34" charset="0"/>
              </a:rPr>
              <a:t>.</a:t>
            </a:r>
            <a:endParaRPr lang="sl-SI" sz="700" dirty="0">
              <a:latin typeface="Arial" pitchFamily="34" charset="0"/>
              <a:ea typeface="Malgun Gothic" pitchFamily="34" charset="-127"/>
              <a:cs typeface="Arial" pitchFamily="34" charset="0"/>
            </a:endParaRPr>
          </a:p>
        </p:txBody>
      </p:sp>
      <p:sp>
        <p:nvSpPr>
          <p:cNvPr id="6" name="PoljeZBesedilom 2"/>
          <p:cNvSpPr txBox="1"/>
          <p:nvPr/>
        </p:nvSpPr>
        <p:spPr>
          <a:xfrm>
            <a:off x="3107816" y="246224"/>
            <a:ext cx="1730338" cy="707886"/>
          </a:xfrm>
          <a:prstGeom prst="rect">
            <a:avLst/>
          </a:prstGeom>
          <a:solidFill>
            <a:srgbClr val="FEEDC2"/>
          </a:solidFill>
          <a:ln w="6350">
            <a:noFill/>
          </a:ln>
        </p:spPr>
        <p:txBody>
          <a:bodyPr wrap="square" rtlCol="0">
            <a:spAutoFit/>
          </a:bodyPr>
          <a:lstStyle/>
          <a:p>
            <a:pPr>
              <a:buSzPct val="110000"/>
            </a:pPr>
            <a:r>
              <a:rPr lang="sl-SI" sz="800" b="1" dirty="0" smtClean="0">
                <a:solidFill>
                  <a:schemeClr val="accent6">
                    <a:lumMod val="50000"/>
                  </a:schemeClr>
                </a:solidFill>
                <a:latin typeface="Arial" pitchFamily="34" charset="0"/>
                <a:ea typeface="Malgun Gothic" pitchFamily="34" charset="-127"/>
                <a:cs typeface="Arial" pitchFamily="34" charset="0"/>
              </a:rPr>
              <a:t>POSLEDICA: </a:t>
            </a:r>
            <a:endParaRPr lang="sl-SI" sz="800" b="1" dirty="0" smtClean="0">
              <a:latin typeface="Arial" pitchFamily="34" charset="0"/>
              <a:ea typeface="Malgun Gothic" pitchFamily="34" charset="-127"/>
              <a:cs typeface="Arial" pitchFamily="34" charset="0"/>
            </a:endParaRPr>
          </a:p>
          <a:p>
            <a:pPr>
              <a:buSzPct val="110000"/>
            </a:pPr>
            <a:r>
              <a:rPr lang="sl-SI" sz="800" dirty="0" smtClean="0">
                <a:latin typeface="Arial" pitchFamily="34" charset="0"/>
                <a:ea typeface="Malgun Gothic" pitchFamily="34" charset="-127"/>
                <a:cs typeface="Arial" pitchFamily="34" charset="0"/>
              </a:rPr>
              <a:t>vsak končno razsežen prostor ima tudi </a:t>
            </a:r>
            <a:r>
              <a:rPr lang="sl-SI" sz="800" b="1" dirty="0" smtClean="0">
                <a:latin typeface="Arial" pitchFamily="34" charset="0"/>
                <a:ea typeface="Malgun Gothic" pitchFamily="34" charset="-127"/>
                <a:cs typeface="Arial" pitchFamily="34" charset="0"/>
              </a:rPr>
              <a:t>ortonormirano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bazo</a:t>
            </a:r>
            <a:r>
              <a:rPr lang="sl-SI" sz="800" dirty="0" smtClean="0">
                <a:latin typeface="Arial" pitchFamily="34" charset="0"/>
                <a:ea typeface="Malgun Gothic" pitchFamily="34" charset="-127"/>
                <a:cs typeface="Arial" pitchFamily="34" charset="0"/>
              </a:rPr>
              <a:t> do katere lahko </a:t>
            </a:r>
            <a:r>
              <a:rPr lang="sl-SI" sz="800" b="1" dirty="0" smtClean="0">
                <a:latin typeface="Arial" pitchFamily="34" charset="0"/>
                <a:ea typeface="Malgun Gothic" pitchFamily="34" charset="-127"/>
                <a:cs typeface="Arial" pitchFamily="34" charset="0"/>
              </a:rPr>
              <a:t>dopolnimo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ortonormirano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množico</a:t>
            </a:r>
          </a:p>
        </p:txBody>
      </p:sp>
      <p:grpSp>
        <p:nvGrpSpPr>
          <p:cNvPr id="12" name="Group 11"/>
          <p:cNvGrpSpPr/>
          <p:nvPr/>
        </p:nvGrpSpPr>
        <p:grpSpPr>
          <a:xfrm>
            <a:off x="260648" y="1136576"/>
            <a:ext cx="2520280" cy="1092607"/>
            <a:chOff x="260648" y="1136576"/>
            <a:chExt cx="2520280" cy="1092607"/>
          </a:xfrm>
        </p:grpSpPr>
        <p:sp>
          <p:nvSpPr>
            <p:cNvPr id="9" name="PoljeZBesedilom 2"/>
            <p:cNvSpPr txBox="1"/>
            <p:nvPr/>
          </p:nvSpPr>
          <p:spPr>
            <a:xfrm>
              <a:off x="260648" y="1136576"/>
              <a:ext cx="2520280" cy="1092607"/>
            </a:xfrm>
            <a:prstGeom prst="rect">
              <a:avLst/>
            </a:prstGeom>
            <a:solidFill>
              <a:srgbClr val="D1F082"/>
            </a:solidFill>
            <a:ln w="6350">
              <a:noFill/>
            </a:ln>
          </p:spPr>
          <p:txBody>
            <a:bodyPr wrap="square" rtlCol="0">
              <a:spAutoFit/>
            </a:bodyPr>
            <a:lstStyle/>
            <a:p>
              <a:pPr>
                <a:buSzPct val="110000"/>
              </a:pPr>
              <a:r>
                <a:rPr lang="sl-SI" sz="900" b="1" dirty="0">
                  <a:solidFill>
                    <a:srgbClr val="C00000"/>
                  </a:solidFill>
                  <a:latin typeface="Arial" pitchFamily="34" charset="0"/>
                  <a:ea typeface="Malgun Gothic" pitchFamily="34" charset="-127"/>
                  <a:cs typeface="Arial" pitchFamily="34" charset="0"/>
                </a:rPr>
                <a:t>Fourierov </a:t>
              </a:r>
              <a:r>
                <a:rPr lang="sl-SI" sz="900" b="1" dirty="0" smtClean="0">
                  <a:solidFill>
                    <a:srgbClr val="C00000"/>
                  </a:solidFill>
                  <a:latin typeface="Arial" pitchFamily="34" charset="0"/>
                  <a:ea typeface="Malgun Gothic" pitchFamily="34" charset="-127"/>
                  <a:cs typeface="Arial" pitchFamily="34" charset="0"/>
                </a:rPr>
                <a:t>razvoj:</a:t>
              </a: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 je vektorski prostor s skalarnim produktom</a:t>
              </a:r>
            </a:p>
            <a:p>
              <a:pPr marL="171450" indent="-171450">
                <a:buSzPct val="110000"/>
                <a:buFont typeface="Arial" pitchFamily="34" charset="0"/>
                <a:buChar char="→"/>
              </a:pP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v</a:t>
              </a:r>
              <a:r>
                <a:rPr lang="pl-PL" sz="1100" b="1" baseline="-25000" dirty="0">
                  <a:latin typeface="Arial" pitchFamily="34" charset="0"/>
                  <a:ea typeface="Malgun Gothic" pitchFamily="34" charset="-127"/>
                  <a:cs typeface="Arial" pitchFamily="34" charset="0"/>
                </a:rPr>
                <a:t>1</a:t>
              </a:r>
              <a:r>
                <a:rPr lang="pl-PL" sz="800" dirty="0">
                  <a:latin typeface="Arial" pitchFamily="34" charset="0"/>
                  <a:ea typeface="Malgun Gothic" pitchFamily="34" charset="-127"/>
                  <a:cs typeface="Arial" pitchFamily="34" charset="0"/>
                </a:rPr>
                <a:t>, . . . , </a:t>
              </a:r>
              <a:r>
                <a:rPr lang="pl-PL" sz="800" b="1" dirty="0">
                  <a:latin typeface="Arial" pitchFamily="34" charset="0"/>
                  <a:ea typeface="Malgun Gothic" pitchFamily="34" charset="-127"/>
                  <a:cs typeface="Arial" pitchFamily="34" charset="0"/>
                </a:rPr>
                <a:t>v</a:t>
              </a:r>
              <a:r>
                <a:rPr lang="pl-PL" sz="1100" b="1" baseline="-25000" dirty="0">
                  <a:latin typeface="Arial" pitchFamily="34" charset="0"/>
                  <a:ea typeface="Malgun Gothic" pitchFamily="34" charset="-127"/>
                  <a:cs typeface="Arial" pitchFamily="34" charset="0"/>
                </a:rPr>
                <a:t>n</a:t>
              </a:r>
              <a:r>
                <a:rPr lang="pl-PL" sz="1100" baseline="-25000" dirty="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ortogonalna</a:t>
              </a:r>
              <a:r>
                <a:rPr lang="pl-PL" sz="800"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baza</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veljata spodnji formuli druga za </a:t>
              </a:r>
              <a:r>
                <a:rPr lang="pl-PL" sz="800" b="1" dirty="0" smtClean="0">
                  <a:latin typeface="Arial" pitchFamily="34" charset="0"/>
                  <a:ea typeface="Malgun Gothic" pitchFamily="34" charset="-127"/>
                  <a:cs typeface="Arial" pitchFamily="34" charset="0"/>
                </a:rPr>
                <a:t>ortonormirano </a:t>
              </a:r>
              <a:endParaRPr lang="pl-PL"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b="1" dirty="0" smtClean="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a:p>
              <a:pPr>
                <a:buSzPct val="110000"/>
              </a:pPr>
              <a:endParaRPr lang="pl-PL" sz="800" b="1" dirty="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p:txBody>
        </p:sp>
        <p:pic>
          <p:nvPicPr>
            <p:cNvPr id="40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4664" y="1725092"/>
              <a:ext cx="914226" cy="3852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12776" y="1765630"/>
              <a:ext cx="1080120" cy="266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5" name="PoljeZBesedilom 2"/>
          <p:cNvSpPr txBox="1"/>
          <p:nvPr/>
        </p:nvSpPr>
        <p:spPr>
          <a:xfrm>
            <a:off x="2636912" y="982687"/>
            <a:ext cx="1883668"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prednost </a:t>
            </a:r>
            <a:r>
              <a:rPr lang="sl-SI" sz="700" b="1" dirty="0" smtClean="0">
                <a:latin typeface="Arial" pitchFamily="34" charset="0"/>
                <a:ea typeface="Malgun Gothic" pitchFamily="34" charset="-127"/>
                <a:cs typeface="Arial" pitchFamily="34" charset="0"/>
              </a:rPr>
              <a:t>ortogonalnih</a:t>
            </a:r>
            <a:r>
              <a:rPr lang="sl-SI" sz="700" dirty="0" smtClean="0">
                <a:latin typeface="Arial" pitchFamily="34" charset="0"/>
                <a:ea typeface="Malgun Gothic" pitchFamily="34" charset="-127"/>
                <a:cs typeface="Arial" pitchFamily="34" charset="0"/>
              </a:rPr>
              <a:t> baz je tudi to da po tem razvoju zelo lahko razvijemo </a:t>
            </a:r>
            <a:r>
              <a:rPr lang="sl-SI" sz="700" b="1" dirty="0" smtClean="0">
                <a:latin typeface="Arial" pitchFamily="34" charset="0"/>
                <a:ea typeface="Malgun Gothic" pitchFamily="34" charset="-127"/>
                <a:cs typeface="Arial" pitchFamily="34" charset="0"/>
              </a:rPr>
              <a:t>normo</a:t>
            </a:r>
            <a:endParaRPr lang="sl-SI" sz="700" b="1" dirty="0">
              <a:latin typeface="Arial" pitchFamily="34" charset="0"/>
              <a:ea typeface="Malgun Gothic" pitchFamily="34" charset="-127"/>
              <a:cs typeface="Arial" pitchFamily="34" charset="0"/>
            </a:endParaRPr>
          </a:p>
        </p:txBody>
      </p:sp>
      <p:grpSp>
        <p:nvGrpSpPr>
          <p:cNvPr id="13" name="Group 12"/>
          <p:cNvGrpSpPr/>
          <p:nvPr/>
        </p:nvGrpSpPr>
        <p:grpSpPr>
          <a:xfrm>
            <a:off x="2852936" y="1367409"/>
            <a:ext cx="3096344" cy="861774"/>
            <a:chOff x="2852936" y="1359713"/>
            <a:chExt cx="3096344" cy="861774"/>
          </a:xfrm>
        </p:grpSpPr>
        <p:sp>
          <p:nvSpPr>
            <p:cNvPr id="16" name="PoljeZBesedilom 2"/>
            <p:cNvSpPr txBox="1"/>
            <p:nvPr/>
          </p:nvSpPr>
          <p:spPr>
            <a:xfrm>
              <a:off x="2852936" y="1359713"/>
              <a:ext cx="3096344" cy="86177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410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02632" y="1543002"/>
              <a:ext cx="2996952" cy="6541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4" name="Group 13"/>
          <p:cNvGrpSpPr/>
          <p:nvPr/>
        </p:nvGrpSpPr>
        <p:grpSpPr>
          <a:xfrm>
            <a:off x="260648" y="2375903"/>
            <a:ext cx="2592288" cy="1092607"/>
            <a:chOff x="260648" y="2375903"/>
            <a:chExt cx="2592288" cy="1092607"/>
          </a:xfrm>
        </p:grpSpPr>
        <p:sp>
          <p:nvSpPr>
            <p:cNvPr id="20" name="PoljeZBesedilom 2"/>
            <p:cNvSpPr txBox="1"/>
            <p:nvPr/>
          </p:nvSpPr>
          <p:spPr>
            <a:xfrm>
              <a:off x="260648" y="2375903"/>
              <a:ext cx="2592288" cy="1092607"/>
            </a:xfrm>
            <a:prstGeom prst="rect">
              <a:avLst/>
            </a:prstGeom>
            <a:solidFill>
              <a:srgbClr val="EAF67C"/>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Parsevalova identiteta:</a:t>
              </a:r>
              <a:endParaRPr lang="sl-SI" sz="300" b="1" dirty="0" smtClean="0">
                <a:solidFill>
                  <a:srgbClr val="283214"/>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 je vektorski prostor s skalarnim produktom</a:t>
              </a:r>
            </a:p>
            <a:p>
              <a:pPr marL="171450" indent="-171450">
                <a:buSzPct val="110000"/>
                <a:buFont typeface="Arial" pitchFamily="34" charset="0"/>
                <a:buChar char="→"/>
              </a:pP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v</a:t>
              </a:r>
              <a:r>
                <a:rPr lang="pl-PL" sz="1100" b="1" baseline="-25000" dirty="0">
                  <a:latin typeface="Arial" pitchFamily="34" charset="0"/>
                  <a:ea typeface="Malgun Gothic" pitchFamily="34" charset="-127"/>
                  <a:cs typeface="Arial" pitchFamily="34" charset="0"/>
                </a:rPr>
                <a:t>1</a:t>
              </a:r>
              <a:r>
                <a:rPr lang="pl-PL" sz="800" dirty="0">
                  <a:latin typeface="Arial" pitchFamily="34" charset="0"/>
                  <a:ea typeface="Malgun Gothic" pitchFamily="34" charset="-127"/>
                  <a:cs typeface="Arial" pitchFamily="34" charset="0"/>
                </a:rPr>
                <a:t>, . . . , </a:t>
              </a:r>
              <a:r>
                <a:rPr lang="pl-PL" sz="800" b="1" dirty="0">
                  <a:latin typeface="Arial" pitchFamily="34" charset="0"/>
                  <a:ea typeface="Malgun Gothic" pitchFamily="34" charset="-127"/>
                  <a:cs typeface="Arial" pitchFamily="34" charset="0"/>
                </a:rPr>
                <a:t>v</a:t>
              </a:r>
              <a:r>
                <a:rPr lang="pl-PL" sz="1100" b="1" baseline="-25000" dirty="0">
                  <a:latin typeface="Arial" pitchFamily="34" charset="0"/>
                  <a:ea typeface="Malgun Gothic" pitchFamily="34" charset="-127"/>
                  <a:cs typeface="Arial" pitchFamily="34" charset="0"/>
                </a:rPr>
                <a:t>n</a:t>
              </a:r>
              <a:r>
                <a:rPr lang="pl-PL" sz="1100" baseline="-25000" dirty="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ortogonalna</a:t>
              </a:r>
              <a:r>
                <a:rPr lang="pl-PL" sz="800"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baza</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veljata spodnji formuli druga za </a:t>
              </a:r>
              <a:r>
                <a:rPr lang="pl-PL" sz="800" b="1" dirty="0" smtClean="0">
                  <a:latin typeface="Arial" pitchFamily="34" charset="0"/>
                  <a:ea typeface="Malgun Gothic" pitchFamily="34" charset="-127"/>
                  <a:cs typeface="Arial" pitchFamily="34" charset="0"/>
                </a:rPr>
                <a:t>ortonormirano </a:t>
              </a:r>
              <a:endParaRPr lang="pl-PL"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b="1" dirty="0" smtClean="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a:p>
              <a:pPr>
                <a:buSzPct val="110000"/>
              </a:pPr>
              <a:endParaRPr lang="pl-PL" sz="800" b="1" dirty="0">
                <a:latin typeface="Arial" pitchFamily="34" charset="0"/>
                <a:ea typeface="Malgun Gothic" pitchFamily="34" charset="-127"/>
                <a:cs typeface="Arial" pitchFamily="34" charset="0"/>
              </a:endParaRPr>
            </a:p>
            <a:p>
              <a:pPr>
                <a:buSzPct val="110000"/>
              </a:pPr>
              <a:endParaRPr lang="pl-PL" sz="800" b="1" dirty="0" smtClean="0">
                <a:latin typeface="Arial" pitchFamily="34" charset="0"/>
                <a:ea typeface="Malgun Gothic" pitchFamily="34" charset="-127"/>
                <a:cs typeface="Arial" pitchFamily="34" charset="0"/>
              </a:endParaRPr>
            </a:p>
          </p:txBody>
        </p:sp>
        <p:pic>
          <p:nvPicPr>
            <p:cNvPr id="4101"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41849" y="2988868"/>
              <a:ext cx="1039855" cy="406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453394" y="3071453"/>
              <a:ext cx="1283022" cy="241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7" name="PoljeZBesedilom 2"/>
          <p:cNvSpPr txBox="1"/>
          <p:nvPr/>
        </p:nvSpPr>
        <p:spPr>
          <a:xfrm>
            <a:off x="4941168" y="174424"/>
            <a:ext cx="1669262" cy="1092607"/>
          </a:xfrm>
          <a:prstGeom prst="rect">
            <a:avLst/>
          </a:prstGeom>
          <a:solidFill>
            <a:srgbClr val="F8EF7A"/>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Ortogonalna projekcija</a:t>
            </a:r>
            <a:endParaRPr lang="sl-SI" sz="300" b="1" dirty="0" smtClean="0">
              <a:solidFill>
                <a:srgbClr val="283214"/>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je vektorski </a:t>
            </a:r>
            <a:r>
              <a:rPr lang="pl-PL" sz="800" b="1" dirty="0" smtClean="0">
                <a:latin typeface="Arial" pitchFamily="34" charset="0"/>
                <a:ea typeface="Malgun Gothic" pitchFamily="34" charset="-127"/>
                <a:cs typeface="Arial" pitchFamily="34" charset="0"/>
              </a:rPr>
              <a:t>prostor</a:t>
            </a:r>
            <a:r>
              <a:rPr lang="pl-PL" sz="800" dirty="0" smtClean="0">
                <a:latin typeface="Arial" pitchFamily="34" charset="0"/>
                <a:ea typeface="Malgun Gothic" pitchFamily="34" charset="-127"/>
                <a:cs typeface="Arial" pitchFamily="34" charset="0"/>
              </a:rPr>
              <a:t> s skalarnim produktom</a:t>
            </a: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W</a:t>
            </a:r>
            <a:r>
              <a:rPr lang="pl-PL" sz="800" dirty="0" smtClean="0">
                <a:latin typeface="Arial" pitchFamily="34" charset="0"/>
                <a:ea typeface="Malgun Gothic" pitchFamily="34" charset="-127"/>
                <a:cs typeface="Arial" pitchFamily="34" charset="0"/>
              </a:rPr>
              <a:t> vektorski </a:t>
            </a:r>
            <a:r>
              <a:rPr lang="pl-PL" sz="800" b="1" dirty="0" smtClean="0">
                <a:latin typeface="Arial" pitchFamily="34" charset="0"/>
                <a:ea typeface="Malgun Gothic" pitchFamily="34" charset="-127"/>
                <a:cs typeface="Arial" pitchFamily="34" charset="0"/>
              </a:rPr>
              <a:t>podprostor</a:t>
            </a:r>
            <a:endParaRPr lang="pl-PL"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vektor </a:t>
            </a: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pripada </a:t>
            </a:r>
            <a:r>
              <a:rPr lang="pl-PL"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vektorju iz </a:t>
            </a:r>
            <a:r>
              <a:rPr lang="pl-PL" sz="800" b="1" dirty="0" smtClean="0">
                <a:latin typeface="Arial" pitchFamily="34" charset="0"/>
                <a:ea typeface="Malgun Gothic" pitchFamily="34" charset="-127"/>
                <a:cs typeface="Arial" pitchFamily="34" charset="0"/>
              </a:rPr>
              <a:t>W</a:t>
            </a:r>
            <a:r>
              <a:rPr lang="pl-PL" sz="800" dirty="0" smtClean="0">
                <a:latin typeface="Arial" pitchFamily="34" charset="0"/>
                <a:ea typeface="Malgun Gothic" pitchFamily="34" charset="-127"/>
                <a:cs typeface="Arial" pitchFamily="34" charset="0"/>
              </a:rPr>
              <a:t> ki je </a:t>
            </a:r>
            <a:r>
              <a:rPr lang="pl-PL" sz="800" b="1" dirty="0" smtClean="0">
                <a:latin typeface="Arial" pitchFamily="34" charset="0"/>
                <a:ea typeface="Malgun Gothic" pitchFamily="34" charset="-127"/>
                <a:cs typeface="Arial" pitchFamily="34" charset="0"/>
              </a:rPr>
              <a:t>najbljižje</a:t>
            </a:r>
            <a:r>
              <a:rPr lang="pl-PL" sz="800" dirty="0" smtClean="0">
                <a:latin typeface="Arial" pitchFamily="34" charset="0"/>
                <a:ea typeface="Malgun Gothic" pitchFamily="34" charset="-127"/>
                <a:cs typeface="Arial" pitchFamily="34" charset="0"/>
              </a:rPr>
              <a:t> v pravimo </a:t>
            </a:r>
            <a:r>
              <a:rPr lang="pl-PL" sz="800" b="1" dirty="0" smtClean="0">
                <a:latin typeface="Arial" pitchFamily="34" charset="0"/>
                <a:ea typeface="Malgun Gothic" pitchFamily="34" charset="-127"/>
                <a:cs typeface="Arial" pitchFamily="34" charset="0"/>
              </a:rPr>
              <a:t>ortogonalna</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projekcija</a:t>
            </a:r>
            <a:r>
              <a:rPr lang="pl-PL" sz="800" dirty="0" smtClean="0">
                <a:latin typeface="Arial" pitchFamily="34" charset="0"/>
                <a:ea typeface="Malgun Gothic" pitchFamily="34" charset="-127"/>
                <a:cs typeface="Arial" pitchFamily="34" charset="0"/>
              </a:rPr>
              <a:t> na </a:t>
            </a:r>
            <a:r>
              <a:rPr lang="pl-PL" sz="800" b="1" dirty="0" smtClean="0">
                <a:latin typeface="Arial" pitchFamily="34" charset="0"/>
                <a:ea typeface="Malgun Gothic" pitchFamily="34" charset="-127"/>
                <a:cs typeface="Arial" pitchFamily="34" charset="0"/>
              </a:rPr>
              <a:t>W</a:t>
            </a:r>
          </a:p>
        </p:txBody>
      </p:sp>
      <p:sp>
        <p:nvSpPr>
          <p:cNvPr id="30" name="PoljeZBesedilom 2"/>
          <p:cNvSpPr txBox="1"/>
          <p:nvPr/>
        </p:nvSpPr>
        <p:spPr>
          <a:xfrm>
            <a:off x="6021288" y="1367408"/>
            <a:ext cx="648072" cy="738664"/>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razdalja</a:t>
            </a:r>
            <a:r>
              <a:rPr lang="sl-SI" sz="700" dirty="0" smtClean="0">
                <a:latin typeface="Arial" pitchFamily="34" charset="0"/>
                <a:ea typeface="Malgun Gothic" pitchFamily="34" charset="-127"/>
                <a:cs typeface="Arial" pitchFamily="34" charset="0"/>
              </a:rPr>
              <a:t> med dvema vektorjema je </a:t>
            </a:r>
            <a:r>
              <a:rPr lang="sl-SI" sz="700" b="1" dirty="0" smtClean="0">
                <a:latin typeface="Arial" pitchFamily="34" charset="0"/>
                <a:ea typeface="Malgun Gothic" pitchFamily="34" charset="-127"/>
                <a:cs typeface="Arial" pitchFamily="34" charset="0"/>
              </a:rPr>
              <a:t>norma</a:t>
            </a:r>
            <a:r>
              <a:rPr lang="sl-SI" sz="700" dirty="0" smtClean="0">
                <a:latin typeface="Arial" pitchFamily="34" charset="0"/>
                <a:ea typeface="Malgun Gothic" pitchFamily="34" charset="-127"/>
                <a:cs typeface="Arial" pitchFamily="34" charset="0"/>
              </a:rPr>
              <a:t> njune </a:t>
            </a:r>
            <a:r>
              <a:rPr lang="sl-SI" sz="700" b="1" dirty="0" smtClean="0">
                <a:latin typeface="Arial" pitchFamily="34" charset="0"/>
                <a:ea typeface="Malgun Gothic" pitchFamily="34" charset="-127"/>
                <a:cs typeface="Arial" pitchFamily="34" charset="0"/>
              </a:rPr>
              <a:t>razlike</a:t>
            </a:r>
            <a:endParaRPr lang="sl-SI" sz="700" b="1" dirty="0">
              <a:latin typeface="Arial" pitchFamily="34" charset="0"/>
              <a:ea typeface="Malgun Gothic" pitchFamily="34" charset="-127"/>
              <a:cs typeface="Arial" pitchFamily="34" charset="0"/>
            </a:endParaRPr>
          </a:p>
        </p:txBody>
      </p:sp>
      <p:pic>
        <p:nvPicPr>
          <p:cNvPr id="4103" name="Picture 7"/>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593134" y="2160698"/>
            <a:ext cx="1109110" cy="204217"/>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7" name="Group 16"/>
          <p:cNvGrpSpPr/>
          <p:nvPr/>
        </p:nvGrpSpPr>
        <p:grpSpPr>
          <a:xfrm>
            <a:off x="2970634" y="2397659"/>
            <a:ext cx="2736304" cy="830997"/>
            <a:chOff x="2970634" y="2397659"/>
            <a:chExt cx="2736304" cy="830997"/>
          </a:xfrm>
        </p:grpSpPr>
        <p:sp>
          <p:nvSpPr>
            <p:cNvPr id="32" name="PoljeZBesedilom 2"/>
            <p:cNvSpPr txBox="1"/>
            <p:nvPr/>
          </p:nvSpPr>
          <p:spPr>
            <a:xfrm>
              <a:off x="2970634" y="2397659"/>
              <a:ext cx="2736304" cy="830997"/>
            </a:xfrm>
            <a:prstGeom prst="rect">
              <a:avLst/>
            </a:prstGeom>
            <a:solidFill>
              <a:srgbClr val="F8EF7A"/>
            </a:solidFill>
            <a:ln w="6350">
              <a:noFill/>
            </a:ln>
          </p:spPr>
          <p:txBody>
            <a:bodyPr wrap="square" rtlCol="0">
              <a:spAutoFit/>
            </a:bodyPr>
            <a:lstStyle/>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w</a:t>
              </a:r>
              <a:r>
                <a:rPr lang="pl-PL" sz="1100" b="1" baseline="-25000" dirty="0" smtClean="0">
                  <a:latin typeface="Arial" pitchFamily="34" charset="0"/>
                  <a:ea typeface="Malgun Gothic" pitchFamily="34" charset="-127"/>
                  <a:cs typeface="Arial" pitchFamily="34" charset="0"/>
                </a:rPr>
                <a:t>1</a:t>
              </a:r>
              <a:r>
                <a:rPr lang="pl-PL" sz="800" dirty="0">
                  <a:latin typeface="Arial" pitchFamily="34" charset="0"/>
                  <a:ea typeface="Malgun Gothic" pitchFamily="34" charset="-127"/>
                  <a:cs typeface="Arial" pitchFamily="34" charset="0"/>
                </a:rPr>
                <a:t>, . . . , </a:t>
              </a:r>
              <a:r>
                <a:rPr lang="pl-PL" sz="800" b="1" dirty="0" smtClean="0">
                  <a:latin typeface="Arial" pitchFamily="34" charset="0"/>
                  <a:ea typeface="Malgun Gothic" pitchFamily="34" charset="-127"/>
                  <a:cs typeface="Arial" pitchFamily="34" charset="0"/>
                </a:rPr>
                <a:t>w</a:t>
              </a:r>
              <a:r>
                <a:rPr lang="pl-PL" sz="1100" b="1" baseline="-25000" dirty="0" smtClean="0">
                  <a:latin typeface="Arial" pitchFamily="34" charset="0"/>
                  <a:ea typeface="Malgun Gothic" pitchFamily="34" charset="-127"/>
                  <a:cs typeface="Arial" pitchFamily="34" charset="0"/>
                </a:rPr>
                <a:t>n</a:t>
              </a:r>
              <a:r>
                <a:rPr lang="pl-PL" sz="1100" baseline="-250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ortogonalna</a:t>
              </a:r>
              <a:r>
                <a:rPr lang="pl-PL" sz="800"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baza </a:t>
              </a:r>
              <a:r>
                <a:rPr lang="pl-PL" sz="800" dirty="0" smtClean="0">
                  <a:latin typeface="Arial" pitchFamily="34" charset="0"/>
                  <a:ea typeface="Malgun Gothic" pitchFamily="34" charset="-127"/>
                  <a:cs typeface="Arial" pitchFamily="34" charset="0"/>
                </a:rPr>
                <a:t>podprostora </a:t>
              </a:r>
              <a:r>
                <a:rPr lang="pl-PL" sz="800" b="1" dirty="0" smtClean="0">
                  <a:latin typeface="Arial" pitchFamily="34" charset="0"/>
                  <a:ea typeface="Malgun Gothic" pitchFamily="34" charset="-127"/>
                  <a:cs typeface="Arial" pitchFamily="34" charset="0"/>
                </a:rPr>
                <a:t>W</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ortogonalno projekcijo podamo z prvo formulo</a:t>
              </a:r>
            </a:p>
            <a:p>
              <a:pPr>
                <a:buSzPct val="110000"/>
              </a:pPr>
              <a:r>
                <a:rPr lang="pl-PL" sz="8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                                       oz. drugo če </a:t>
              </a:r>
              <a:r>
                <a:rPr lang="pl-PL" sz="800" b="1" dirty="0" smtClean="0">
                  <a:latin typeface="Arial" pitchFamily="34" charset="0"/>
                  <a:ea typeface="Malgun Gothic" pitchFamily="34" charset="-127"/>
                  <a:cs typeface="Arial" pitchFamily="34" charset="0"/>
                </a:rPr>
                <a:t>ortonormirana</a:t>
              </a:r>
              <a:r>
                <a:rPr lang="pl-PL" sz="800" dirty="0" smtClean="0">
                  <a:latin typeface="Arial" pitchFamily="34" charset="0"/>
                  <a:ea typeface="Malgun Gothic" pitchFamily="34" charset="-127"/>
                  <a:cs typeface="Arial" pitchFamily="34" charset="0"/>
                </a:rPr>
                <a:t>:</a:t>
              </a:r>
              <a:endParaRPr lang="pl-PL" sz="800" dirty="0">
                <a:latin typeface="Arial" pitchFamily="34" charset="0"/>
                <a:ea typeface="Malgun Gothic" pitchFamily="34" charset="-127"/>
                <a:cs typeface="Arial" pitchFamily="34" charset="0"/>
              </a:endParaRPr>
            </a:p>
            <a:p>
              <a:pPr>
                <a:buSzPct val="110000"/>
              </a:pPr>
              <a:r>
                <a:rPr lang="pl-PL" sz="800" dirty="0" smtClean="0">
                  <a:latin typeface="Arial" pitchFamily="34" charset="0"/>
                  <a:ea typeface="Malgun Gothic" pitchFamily="34" charset="-127"/>
                  <a:cs typeface="Arial" pitchFamily="34" charset="0"/>
                </a:rPr>
                <a:t>                                </a:t>
              </a:r>
              <a:endParaRPr lang="pl-PL" sz="800" dirty="0">
                <a:latin typeface="Arial" pitchFamily="34" charset="0"/>
                <a:ea typeface="Malgun Gothic" pitchFamily="34" charset="-127"/>
                <a:cs typeface="Arial" pitchFamily="34" charset="0"/>
              </a:endParaRPr>
            </a:p>
            <a:p>
              <a:pPr>
                <a:buSzPct val="110000"/>
              </a:pPr>
              <a:r>
                <a:rPr lang="pl-PL" sz="800"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p:txBody>
        </p:sp>
        <p:pic>
          <p:nvPicPr>
            <p:cNvPr id="41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107816" y="2720107"/>
              <a:ext cx="994196" cy="404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221088" y="2852360"/>
              <a:ext cx="1152128" cy="2190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1" name="PoljeZBesedilom 2"/>
          <p:cNvSpPr txBox="1"/>
          <p:nvPr/>
        </p:nvSpPr>
        <p:spPr>
          <a:xfrm>
            <a:off x="5775799" y="2761617"/>
            <a:ext cx="834631"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uporabljamo </a:t>
            </a:r>
            <a:r>
              <a:rPr lang="sl-SI" sz="700" b="1" dirty="0" smtClean="0">
                <a:latin typeface="Arial" pitchFamily="34" charset="0"/>
                <a:ea typeface="Malgun Gothic" pitchFamily="34" charset="-127"/>
                <a:cs typeface="Arial" pitchFamily="34" charset="0"/>
              </a:rPr>
              <a:t>Pitagorov</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izrek</a:t>
            </a:r>
            <a:endParaRPr lang="sl-SI" sz="700" b="1" dirty="0">
              <a:latin typeface="Arial" pitchFamily="34" charset="0"/>
              <a:ea typeface="Malgun Gothic" pitchFamily="34" charset="-127"/>
              <a:cs typeface="Arial" pitchFamily="34" charset="0"/>
            </a:endParaRPr>
          </a:p>
        </p:txBody>
      </p:sp>
      <p:sp>
        <p:nvSpPr>
          <p:cNvPr id="43" name="PoljeZBesedilom 2"/>
          <p:cNvSpPr txBox="1"/>
          <p:nvPr/>
        </p:nvSpPr>
        <p:spPr>
          <a:xfrm>
            <a:off x="237960" y="3620910"/>
            <a:ext cx="3263048" cy="846386"/>
          </a:xfrm>
          <a:prstGeom prst="rect">
            <a:avLst/>
          </a:prstGeom>
          <a:solidFill>
            <a:srgbClr val="FCD976"/>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Ortogonalni komplement:</a:t>
            </a:r>
            <a:endParaRPr lang="sl-SI" sz="300" b="1" dirty="0" smtClean="0">
              <a:solidFill>
                <a:srgbClr val="283214"/>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je vektorski prostor s skalarnim produktom in </a:t>
            </a:r>
            <a:r>
              <a:rPr lang="pl-PL" sz="800" b="1" dirty="0" smtClean="0">
                <a:latin typeface="Arial" pitchFamily="34" charset="0"/>
                <a:ea typeface="Malgun Gothic" pitchFamily="34" charset="-127"/>
                <a:cs typeface="Arial" pitchFamily="34" charset="0"/>
              </a:rPr>
              <a:t>S</a:t>
            </a:r>
            <a:r>
              <a:rPr lang="pl-PL" sz="800" dirty="0" smtClean="0">
                <a:latin typeface="Arial" pitchFamily="34" charset="0"/>
                <a:ea typeface="Malgun Gothic" pitchFamily="34" charset="-127"/>
                <a:cs typeface="Arial" pitchFamily="34" charset="0"/>
              </a:rPr>
              <a:t> podmnožica </a:t>
            </a:r>
            <a:r>
              <a:rPr lang="pl-PL"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vektor </a:t>
            </a: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ortogonalen</a:t>
            </a:r>
            <a:r>
              <a:rPr lang="pl-PL" sz="800" dirty="0" smtClean="0">
                <a:latin typeface="Arial" pitchFamily="34" charset="0"/>
                <a:ea typeface="Malgun Gothic" pitchFamily="34" charset="-127"/>
                <a:cs typeface="Arial" pitchFamily="34" charset="0"/>
              </a:rPr>
              <a:t> na množico </a:t>
            </a:r>
            <a:r>
              <a:rPr lang="pl-PL" sz="800" b="1" dirty="0" smtClean="0">
                <a:latin typeface="Arial" pitchFamily="34" charset="0"/>
                <a:ea typeface="Malgun Gothic" pitchFamily="34" charset="-127"/>
                <a:cs typeface="Arial" pitchFamily="34" charset="0"/>
              </a:rPr>
              <a:t>S</a:t>
            </a:r>
            <a:r>
              <a:rPr lang="pl-PL" sz="800" dirty="0" smtClean="0">
                <a:latin typeface="Arial" pitchFamily="34" charset="0"/>
                <a:ea typeface="Malgun Gothic" pitchFamily="34" charset="-127"/>
                <a:cs typeface="Arial" pitchFamily="34" charset="0"/>
              </a:rPr>
              <a:t> če </a:t>
            </a:r>
            <a:r>
              <a:rPr lang="pl-PL" sz="800" b="1" dirty="0" smtClean="0">
                <a:latin typeface="Arial" pitchFamily="34" charset="0"/>
                <a:ea typeface="Malgun Gothic" pitchFamily="34" charset="-127"/>
                <a:cs typeface="Arial" pitchFamily="34" charset="0"/>
              </a:rPr>
              <a:t>skalarni</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produkt</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nič</a:t>
            </a:r>
            <a:r>
              <a:rPr lang="pl-PL" sz="800" dirty="0" smtClean="0">
                <a:latin typeface="Arial" pitchFamily="34" charset="0"/>
                <a:ea typeface="Malgun Gothic" pitchFamily="34" charset="-127"/>
                <a:cs typeface="Arial" pitchFamily="34" charset="0"/>
              </a:rPr>
              <a:t> za vsak vektor </a:t>
            </a:r>
            <a:r>
              <a:rPr lang="pl-PL" sz="800" b="1" dirty="0" smtClean="0">
                <a:latin typeface="Arial" pitchFamily="34" charset="0"/>
                <a:ea typeface="Malgun Gothic" pitchFamily="34" charset="-127"/>
                <a:cs typeface="Arial" pitchFamily="34" charset="0"/>
              </a:rPr>
              <a:t>s</a:t>
            </a:r>
            <a:r>
              <a:rPr lang="pl-PL" sz="800" dirty="0" smtClean="0">
                <a:latin typeface="Arial" pitchFamily="34" charset="0"/>
                <a:ea typeface="Malgun Gothic" pitchFamily="34" charset="-127"/>
                <a:cs typeface="Arial" pitchFamily="34" charset="0"/>
              </a:rPr>
              <a:t> iz </a:t>
            </a:r>
            <a:r>
              <a:rPr lang="pl-PL" sz="800" b="1" dirty="0" smtClean="0">
                <a:latin typeface="Arial" pitchFamily="34" charset="0"/>
                <a:ea typeface="Malgun Gothic" pitchFamily="34" charset="-127"/>
                <a:cs typeface="Arial" pitchFamily="34" charset="0"/>
              </a:rPr>
              <a:t>S</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množici vseh takih vektorjev pravimo </a:t>
            </a:r>
            <a:r>
              <a:rPr lang="pl-PL" sz="800" b="1" dirty="0" smtClean="0">
                <a:latin typeface="Arial" pitchFamily="34" charset="0"/>
                <a:ea typeface="Malgun Gothic" pitchFamily="34" charset="-127"/>
                <a:cs typeface="Arial" pitchFamily="34" charset="0"/>
              </a:rPr>
              <a:t>ortogonalni</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komplement</a:t>
            </a:r>
            <a:r>
              <a:rPr lang="pl-PL" sz="800" dirty="0" smtClean="0">
                <a:latin typeface="Arial" pitchFamily="34" charset="0"/>
                <a:ea typeface="Malgun Gothic" pitchFamily="34" charset="-127"/>
                <a:cs typeface="Arial" pitchFamily="34" charset="0"/>
              </a:rPr>
              <a:t> označimo </a:t>
            </a:r>
            <a:r>
              <a:rPr lang="pl-PL" sz="800" b="1" dirty="0" smtClean="0">
                <a:latin typeface="Arial" pitchFamily="34" charset="0"/>
                <a:ea typeface="Malgun Gothic" pitchFamily="34" charset="-127"/>
                <a:cs typeface="Arial" pitchFamily="34" charset="0"/>
              </a:rPr>
              <a:t>S</a:t>
            </a:r>
            <a:r>
              <a:rPr lang="pl-PL" sz="1050" b="1" baseline="30000" dirty="0" smtClean="0">
                <a:latin typeface="Arial" pitchFamily="34" charset="0"/>
                <a:ea typeface="Malgun Gothic" pitchFamily="34" charset="-127"/>
                <a:cs typeface="Arial" pitchFamily="34" charset="0"/>
              </a:rPr>
              <a:t>⊥</a:t>
            </a:r>
          </a:p>
        </p:txBody>
      </p:sp>
      <p:sp>
        <p:nvSpPr>
          <p:cNvPr id="47" name="PoljeZBesedilom 2"/>
          <p:cNvSpPr txBox="1"/>
          <p:nvPr/>
        </p:nvSpPr>
        <p:spPr>
          <a:xfrm>
            <a:off x="239987" y="4588914"/>
            <a:ext cx="2612949" cy="21544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z</a:t>
            </a:r>
            <a:r>
              <a:rPr lang="pl-PL" sz="800" dirty="0" smtClean="0">
                <a:latin typeface="Arial" pitchFamily="34" charset="0"/>
                <a:ea typeface="Malgun Gothic" pitchFamily="34" charset="-127"/>
                <a:cs typeface="Arial" pitchFamily="34" charset="0"/>
              </a:rPr>
              <a:t>a vsak </a:t>
            </a:r>
            <a:r>
              <a:rPr lang="pl-PL" sz="800" b="1" dirty="0">
                <a:latin typeface="Arial" pitchFamily="34" charset="0"/>
                <a:ea typeface="Malgun Gothic" pitchFamily="34" charset="-127"/>
                <a:cs typeface="Arial" pitchFamily="34" charset="0"/>
              </a:rPr>
              <a:t>S</a:t>
            </a:r>
            <a:r>
              <a:rPr lang="pl-PL" sz="8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je </a:t>
            </a:r>
            <a:r>
              <a:rPr lang="pl-PL" sz="800" b="1" dirty="0" smtClean="0">
                <a:latin typeface="Arial" pitchFamily="34" charset="0"/>
                <a:ea typeface="Malgun Gothic" pitchFamily="34" charset="-127"/>
                <a:cs typeface="Arial" pitchFamily="34" charset="0"/>
              </a:rPr>
              <a:t>S</a:t>
            </a:r>
            <a:r>
              <a:rPr lang="pl-PL" sz="1050" b="1" baseline="30000" dirty="0" smtClean="0">
                <a:latin typeface="Arial" pitchFamily="34" charset="0"/>
                <a:ea typeface="Malgun Gothic" pitchFamily="34" charset="-127"/>
                <a:cs typeface="Arial" pitchFamily="34" charset="0"/>
              </a:rPr>
              <a:t>⊥</a:t>
            </a:r>
            <a:r>
              <a:rPr lang="pl-PL" sz="800" dirty="0" smtClean="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vektorski</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podprostor</a:t>
            </a:r>
            <a:r>
              <a:rPr lang="pl-PL" sz="800" dirty="0">
                <a:latin typeface="Arial" pitchFamily="34" charset="0"/>
                <a:ea typeface="Malgun Gothic" pitchFamily="34" charset="-127"/>
                <a:cs typeface="Arial" pitchFamily="34" charset="0"/>
              </a:rPr>
              <a:t> v </a:t>
            </a:r>
            <a:r>
              <a:rPr lang="pl-PL" sz="800" b="1" dirty="0">
                <a:latin typeface="Arial" pitchFamily="34" charset="0"/>
                <a:ea typeface="Malgun Gothic" pitchFamily="34" charset="-127"/>
                <a:cs typeface="Arial" pitchFamily="34" charset="0"/>
              </a:rPr>
              <a:t>V</a:t>
            </a:r>
            <a:endParaRPr lang="pl-PL" sz="1100" b="1" baseline="-25000" dirty="0">
              <a:solidFill>
                <a:srgbClr val="1C230F"/>
              </a:solidFill>
              <a:latin typeface="Arial" pitchFamily="34" charset="0"/>
              <a:ea typeface="Malgun Gothic" pitchFamily="34" charset="-127"/>
              <a:cs typeface="Arial" pitchFamily="34" charset="0"/>
            </a:endParaRPr>
          </a:p>
        </p:txBody>
      </p:sp>
      <p:grpSp>
        <p:nvGrpSpPr>
          <p:cNvPr id="23" name="Group 22"/>
          <p:cNvGrpSpPr/>
          <p:nvPr/>
        </p:nvGrpSpPr>
        <p:grpSpPr>
          <a:xfrm>
            <a:off x="260648" y="4872517"/>
            <a:ext cx="3117005" cy="754053"/>
            <a:chOff x="226064" y="5018182"/>
            <a:chExt cx="3117005" cy="754053"/>
          </a:xfrm>
        </p:grpSpPr>
        <p:sp>
          <p:nvSpPr>
            <p:cNvPr id="48" name="PoljeZBesedilom 2"/>
            <p:cNvSpPr txBox="1"/>
            <p:nvPr/>
          </p:nvSpPr>
          <p:spPr>
            <a:xfrm>
              <a:off x="226064" y="5018182"/>
              <a:ext cx="3117005"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4108" name="Picture 12"/>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84150" y="5199725"/>
              <a:ext cx="3000834" cy="4978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1" name="PoljeZBesedilom 2"/>
          <p:cNvSpPr txBox="1"/>
          <p:nvPr/>
        </p:nvSpPr>
        <p:spPr>
          <a:xfrm>
            <a:off x="341849" y="5811414"/>
            <a:ext cx="1273795" cy="21544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S</a:t>
            </a:r>
            <a:r>
              <a:rPr lang="pl-PL" sz="1050" b="1" baseline="30000" dirty="0" smtClean="0">
                <a:latin typeface="Arial" pitchFamily="34" charset="0"/>
                <a:ea typeface="Malgun Gothic" pitchFamily="34" charset="-127"/>
                <a:cs typeface="Arial" pitchFamily="34" charset="0"/>
              </a:rPr>
              <a:t>⊥</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LinS</a:t>
            </a:r>
            <a:r>
              <a:rPr lang="pl-PL" sz="800" dirty="0" smtClean="0">
                <a:latin typeface="Arial" pitchFamily="34" charset="0"/>
                <a:ea typeface="Malgun Gothic" pitchFamily="34" charset="-127"/>
                <a:cs typeface="Arial" pitchFamily="34" charset="0"/>
              </a:rPr>
              <a:t>)</a:t>
            </a:r>
            <a:r>
              <a:rPr lang="pl-PL" sz="1050" b="1" baseline="30000" dirty="0" smtClean="0">
                <a:latin typeface="Arial" pitchFamily="34" charset="0"/>
                <a:ea typeface="Malgun Gothic" pitchFamily="34" charset="-127"/>
                <a:cs typeface="Arial" pitchFamily="34" charset="0"/>
              </a:rPr>
              <a:t>⊥</a:t>
            </a:r>
            <a:endParaRPr lang="pl-PL" sz="1600" b="1" baseline="30000" dirty="0">
              <a:solidFill>
                <a:srgbClr val="1C230F"/>
              </a:solidFill>
              <a:latin typeface="Arial" pitchFamily="34" charset="0"/>
              <a:ea typeface="Malgun Gothic" pitchFamily="34" charset="-127"/>
              <a:cs typeface="Arial" pitchFamily="34" charset="0"/>
            </a:endParaRPr>
          </a:p>
        </p:txBody>
      </p:sp>
      <p:sp>
        <p:nvSpPr>
          <p:cNvPr id="57" name="PoljeZBesedilom 2"/>
          <p:cNvSpPr txBox="1"/>
          <p:nvPr/>
        </p:nvSpPr>
        <p:spPr>
          <a:xfrm>
            <a:off x="1708506" y="5626570"/>
            <a:ext cx="1618945" cy="707886"/>
          </a:xfrm>
          <a:prstGeom prst="rect">
            <a:avLst/>
          </a:prstGeom>
          <a:solidFill>
            <a:srgbClr val="FC9F6C"/>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ORTOGONALNI RAZCEP:</a:t>
            </a:r>
            <a:endParaRPr lang="pl-PL" sz="800" dirty="0" smtClean="0">
              <a:latin typeface="Arial" pitchFamily="34" charset="0"/>
              <a:ea typeface="Malgun Gothic" pitchFamily="34" charset="-127"/>
              <a:cs typeface="Arial" pitchFamily="34" charset="0"/>
            </a:endParaRPr>
          </a:p>
          <a:p>
            <a:pPr>
              <a:buSzPct val="110000"/>
            </a:pPr>
            <a:r>
              <a:rPr lang="pl-PL" sz="800" dirty="0" smtClean="0">
                <a:solidFill>
                  <a:srgbClr val="1C230F"/>
                </a:solidFill>
                <a:latin typeface="Arial" pitchFamily="34" charset="0"/>
                <a:ea typeface="Malgun Gothic" pitchFamily="34" charset="-127"/>
                <a:cs typeface="Arial" pitchFamily="34" charset="0"/>
              </a:rPr>
              <a:t>U podprostor v V potem velja:</a:t>
            </a:r>
          </a:p>
          <a:p>
            <a:pPr marL="171450" indent="-171450">
              <a:buSzPct val="110000"/>
              <a:buFont typeface="Arial" pitchFamily="34" charset="0"/>
              <a:buChar char="→"/>
            </a:pPr>
            <a:r>
              <a:rPr lang="pl-PL" sz="800" b="1" dirty="0">
                <a:solidFill>
                  <a:srgbClr val="1C230F"/>
                </a:solidFill>
                <a:latin typeface="Arial" pitchFamily="34" charset="0"/>
                <a:ea typeface="Malgun Gothic" pitchFamily="34" charset="-127"/>
                <a:cs typeface="Arial" pitchFamily="34" charset="0"/>
              </a:rPr>
              <a:t>dim</a:t>
            </a:r>
            <a:r>
              <a:rPr lang="pl-PL" sz="800" dirty="0">
                <a:solidFill>
                  <a:srgbClr val="1C230F"/>
                </a:solidFill>
                <a:latin typeface="Arial" pitchFamily="34" charset="0"/>
                <a:ea typeface="Malgun Gothic" pitchFamily="34" charset="-127"/>
                <a:cs typeface="Arial" pitchFamily="34" charset="0"/>
              </a:rPr>
              <a:t> </a:t>
            </a:r>
            <a:r>
              <a:rPr lang="pl-PL" sz="800" b="1" dirty="0" smtClean="0">
                <a:solidFill>
                  <a:srgbClr val="1C230F"/>
                </a:solidFill>
                <a:latin typeface="Arial" pitchFamily="34" charset="0"/>
                <a:ea typeface="Malgun Gothic" pitchFamily="34" charset="-127"/>
                <a:cs typeface="Arial" pitchFamily="34" charset="0"/>
              </a:rPr>
              <a:t>U</a:t>
            </a:r>
            <a:r>
              <a:rPr lang="pl-PL" sz="1100" b="1" baseline="30000" dirty="0" smtClean="0">
                <a:solidFill>
                  <a:srgbClr val="1C230F"/>
                </a:solidFill>
                <a:latin typeface="Arial" pitchFamily="34" charset="0"/>
                <a:ea typeface="Malgun Gothic" pitchFamily="34" charset="-127"/>
                <a:cs typeface="Arial" pitchFamily="34" charset="0"/>
              </a:rPr>
              <a:t>⊥</a:t>
            </a:r>
            <a:r>
              <a:rPr lang="pl-PL" sz="800" dirty="0" smtClean="0">
                <a:solidFill>
                  <a:srgbClr val="1C230F"/>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 </a:t>
            </a:r>
            <a:r>
              <a:rPr lang="pl-PL" sz="800" b="1" dirty="0">
                <a:solidFill>
                  <a:srgbClr val="1C230F"/>
                </a:solidFill>
                <a:latin typeface="Arial" pitchFamily="34" charset="0"/>
                <a:ea typeface="Malgun Gothic" pitchFamily="34" charset="-127"/>
                <a:cs typeface="Arial" pitchFamily="34" charset="0"/>
              </a:rPr>
              <a:t>dim V</a:t>
            </a:r>
            <a:r>
              <a:rPr lang="pl-PL" sz="800" dirty="0">
                <a:solidFill>
                  <a:srgbClr val="1C230F"/>
                </a:solidFill>
                <a:latin typeface="Arial" pitchFamily="34" charset="0"/>
                <a:ea typeface="Malgun Gothic" pitchFamily="34" charset="-127"/>
                <a:cs typeface="Arial" pitchFamily="34" charset="0"/>
              </a:rPr>
              <a:t> − </a:t>
            </a:r>
            <a:r>
              <a:rPr lang="pl-PL" sz="800" b="1" dirty="0">
                <a:solidFill>
                  <a:srgbClr val="1C230F"/>
                </a:solidFill>
                <a:latin typeface="Arial" pitchFamily="34" charset="0"/>
                <a:ea typeface="Malgun Gothic" pitchFamily="34" charset="-127"/>
                <a:cs typeface="Arial" pitchFamily="34" charset="0"/>
              </a:rPr>
              <a:t>dim </a:t>
            </a:r>
            <a:r>
              <a:rPr lang="pl-PL" sz="800" b="1" dirty="0" smtClean="0">
                <a:solidFill>
                  <a:srgbClr val="1C230F"/>
                </a:solidFill>
                <a:latin typeface="Arial" pitchFamily="34" charset="0"/>
                <a:ea typeface="Malgun Gothic" pitchFamily="34" charset="-127"/>
                <a:cs typeface="Arial" pitchFamily="34" charset="0"/>
              </a:rPr>
              <a:t>U</a:t>
            </a:r>
          </a:p>
          <a:p>
            <a:pPr marL="171450" indent="-171450">
              <a:buSzPct val="110000"/>
              <a:buFont typeface="Arial" pitchFamily="34" charset="0"/>
              <a:buChar char="→"/>
            </a:pPr>
            <a:r>
              <a:rPr lang="pl-PL" sz="800" dirty="0">
                <a:solidFill>
                  <a:srgbClr val="1C230F"/>
                </a:solidFill>
                <a:latin typeface="Arial" pitchFamily="34" charset="0"/>
                <a:ea typeface="Malgun Gothic" pitchFamily="34" charset="-127"/>
                <a:cs typeface="Arial" pitchFamily="34" charset="0"/>
              </a:rPr>
              <a:t>(</a:t>
            </a:r>
            <a:r>
              <a:rPr lang="pl-PL" sz="800" b="1" dirty="0" smtClean="0">
                <a:solidFill>
                  <a:srgbClr val="1C230F"/>
                </a:solidFill>
                <a:latin typeface="Arial" pitchFamily="34" charset="0"/>
                <a:ea typeface="Malgun Gothic" pitchFamily="34" charset="-127"/>
                <a:cs typeface="Arial" pitchFamily="34" charset="0"/>
              </a:rPr>
              <a:t>U</a:t>
            </a:r>
            <a:r>
              <a:rPr lang="pl-PL" sz="1100" b="1" baseline="30000" dirty="0" smtClean="0">
                <a:solidFill>
                  <a:srgbClr val="1C230F"/>
                </a:solidFill>
                <a:latin typeface="Arial" pitchFamily="34" charset="0"/>
                <a:ea typeface="Malgun Gothic" pitchFamily="34" charset="-127"/>
                <a:cs typeface="Arial" pitchFamily="34" charset="0"/>
              </a:rPr>
              <a:t>⊥</a:t>
            </a:r>
            <a:r>
              <a:rPr lang="pl-PL" sz="800" dirty="0" smtClean="0">
                <a:solidFill>
                  <a:srgbClr val="1C230F"/>
                </a:solidFill>
                <a:latin typeface="Arial" pitchFamily="34" charset="0"/>
                <a:ea typeface="Malgun Gothic" pitchFamily="34" charset="-127"/>
                <a:cs typeface="Arial" pitchFamily="34" charset="0"/>
              </a:rPr>
              <a:t>)</a:t>
            </a:r>
            <a:r>
              <a:rPr lang="pl-PL" sz="1100" b="1" baseline="30000" dirty="0" smtClean="0">
                <a:solidFill>
                  <a:srgbClr val="1C230F"/>
                </a:solidFill>
                <a:latin typeface="Arial" pitchFamily="34" charset="0"/>
                <a:ea typeface="Malgun Gothic" pitchFamily="34" charset="-127"/>
                <a:cs typeface="Arial" pitchFamily="34" charset="0"/>
              </a:rPr>
              <a:t>⊥</a:t>
            </a:r>
            <a:r>
              <a:rPr lang="pl-PL" sz="800" dirty="0" smtClean="0">
                <a:solidFill>
                  <a:srgbClr val="1C230F"/>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 </a:t>
            </a:r>
            <a:r>
              <a:rPr lang="pl-PL" sz="800" b="1" dirty="0" smtClean="0">
                <a:solidFill>
                  <a:srgbClr val="1C230F"/>
                </a:solidFill>
                <a:latin typeface="Arial" pitchFamily="34" charset="0"/>
                <a:ea typeface="Malgun Gothic" pitchFamily="34" charset="-127"/>
                <a:cs typeface="Arial" pitchFamily="34" charset="0"/>
              </a:rPr>
              <a:t>U</a:t>
            </a:r>
          </a:p>
          <a:p>
            <a:pPr marL="171450" indent="-171450">
              <a:buSzPct val="110000"/>
              <a:buFont typeface="Arial" pitchFamily="34" charset="0"/>
              <a:buChar char="→"/>
            </a:pPr>
            <a:r>
              <a:rPr lang="pl-PL" sz="800" b="1" dirty="0">
                <a:solidFill>
                  <a:srgbClr val="1C230F"/>
                </a:solidFill>
                <a:latin typeface="Arial" pitchFamily="34" charset="0"/>
                <a:ea typeface="Malgun Gothic" pitchFamily="34" charset="-127"/>
                <a:cs typeface="Arial" pitchFamily="34" charset="0"/>
              </a:rPr>
              <a:t>V </a:t>
            </a:r>
            <a:r>
              <a:rPr lang="pl-PL" sz="800" dirty="0">
                <a:solidFill>
                  <a:srgbClr val="1C230F"/>
                </a:solidFill>
                <a:latin typeface="Arial" pitchFamily="34" charset="0"/>
                <a:ea typeface="Malgun Gothic" pitchFamily="34" charset="-127"/>
                <a:cs typeface="Arial" pitchFamily="34" charset="0"/>
              </a:rPr>
              <a:t>= </a:t>
            </a:r>
            <a:r>
              <a:rPr lang="pl-PL" sz="800" b="1" dirty="0">
                <a:solidFill>
                  <a:srgbClr val="1C230F"/>
                </a:solidFill>
                <a:latin typeface="Arial" pitchFamily="34" charset="0"/>
                <a:ea typeface="Malgun Gothic" pitchFamily="34" charset="-127"/>
                <a:cs typeface="Arial" pitchFamily="34" charset="0"/>
              </a:rPr>
              <a:t>U</a:t>
            </a:r>
            <a:r>
              <a:rPr lang="pl-PL" sz="800" dirty="0">
                <a:solidFill>
                  <a:srgbClr val="1C230F"/>
                </a:solidFill>
                <a:latin typeface="Arial" pitchFamily="34" charset="0"/>
                <a:ea typeface="Malgun Gothic" pitchFamily="34" charset="-127"/>
                <a:cs typeface="Arial" pitchFamily="34" charset="0"/>
              </a:rPr>
              <a:t> ⊕ </a:t>
            </a:r>
            <a:r>
              <a:rPr lang="pl-PL" sz="800" b="1" dirty="0" smtClean="0">
                <a:solidFill>
                  <a:srgbClr val="1C230F"/>
                </a:solidFill>
                <a:latin typeface="Arial" pitchFamily="34" charset="0"/>
                <a:ea typeface="Malgun Gothic" pitchFamily="34" charset="-127"/>
                <a:cs typeface="Arial" pitchFamily="34" charset="0"/>
              </a:rPr>
              <a:t>U</a:t>
            </a:r>
            <a:r>
              <a:rPr lang="pl-PL" sz="1100" b="1" baseline="30000" dirty="0" smtClean="0">
                <a:solidFill>
                  <a:srgbClr val="1C230F"/>
                </a:solidFill>
                <a:latin typeface="Arial" pitchFamily="34" charset="0"/>
                <a:ea typeface="Malgun Gothic" pitchFamily="34" charset="-127"/>
                <a:cs typeface="Arial" pitchFamily="34" charset="0"/>
              </a:rPr>
              <a:t>⊥</a:t>
            </a:r>
            <a:endParaRPr lang="pl-PL" sz="1100" b="1" baseline="30000" dirty="0">
              <a:solidFill>
                <a:srgbClr val="1C230F"/>
              </a:solidFill>
              <a:latin typeface="Arial" pitchFamily="34" charset="0"/>
              <a:ea typeface="Malgun Gothic" pitchFamily="34" charset="-127"/>
              <a:cs typeface="Arial" pitchFamily="34" charset="0"/>
            </a:endParaRPr>
          </a:p>
        </p:txBody>
      </p:sp>
      <p:grpSp>
        <p:nvGrpSpPr>
          <p:cNvPr id="18" name="Group 17"/>
          <p:cNvGrpSpPr/>
          <p:nvPr/>
        </p:nvGrpSpPr>
        <p:grpSpPr>
          <a:xfrm>
            <a:off x="3550302" y="3183480"/>
            <a:ext cx="3096344" cy="2339102"/>
            <a:chOff x="3107816" y="3395768"/>
            <a:chExt cx="3096344" cy="2339102"/>
          </a:xfrm>
        </p:grpSpPr>
        <p:sp>
          <p:nvSpPr>
            <p:cNvPr id="37" name="PoljeZBesedilom 2"/>
            <p:cNvSpPr txBox="1"/>
            <p:nvPr/>
          </p:nvSpPr>
          <p:spPr>
            <a:xfrm>
              <a:off x="3107816" y="3395768"/>
              <a:ext cx="3096344" cy="233910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4106" name="Picture 10"/>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177069" y="3584848"/>
              <a:ext cx="2970619" cy="2039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1" name="Group 30"/>
          <p:cNvGrpSpPr/>
          <p:nvPr/>
        </p:nvGrpSpPr>
        <p:grpSpPr>
          <a:xfrm>
            <a:off x="3421876" y="5650976"/>
            <a:ext cx="3147133" cy="2677656"/>
            <a:chOff x="3421876" y="5650976"/>
            <a:chExt cx="3147133" cy="2677656"/>
          </a:xfrm>
        </p:grpSpPr>
        <p:grpSp>
          <p:nvGrpSpPr>
            <p:cNvPr id="25" name="Group 24"/>
            <p:cNvGrpSpPr/>
            <p:nvPr/>
          </p:nvGrpSpPr>
          <p:grpSpPr>
            <a:xfrm>
              <a:off x="3421876" y="5650976"/>
              <a:ext cx="3147133" cy="2677656"/>
              <a:chOff x="3378211" y="6112996"/>
              <a:chExt cx="3147133" cy="2677656"/>
            </a:xfrm>
          </p:grpSpPr>
          <p:sp>
            <p:nvSpPr>
              <p:cNvPr id="53" name="PoljeZBesedilom 2"/>
              <p:cNvSpPr txBox="1"/>
              <p:nvPr/>
            </p:nvSpPr>
            <p:spPr>
              <a:xfrm>
                <a:off x="3378211" y="6112996"/>
                <a:ext cx="3147133" cy="267765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4110" name="Picture 14"/>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434418" y="6330264"/>
                <a:ext cx="3013500" cy="10365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4111" name="Picture 15"/>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496146" y="6947161"/>
              <a:ext cx="2831237" cy="218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2" name="Picture 16"/>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501007" y="7257256"/>
              <a:ext cx="2990575" cy="943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6" name="PoljeZBesedilom 2"/>
          <p:cNvSpPr txBox="1"/>
          <p:nvPr/>
        </p:nvSpPr>
        <p:spPr>
          <a:xfrm>
            <a:off x="239988" y="7080284"/>
            <a:ext cx="2033198" cy="600164"/>
          </a:xfrm>
          <a:prstGeom prst="rect">
            <a:avLst/>
          </a:prstGeom>
          <a:solidFill>
            <a:srgbClr val="F2FC96"/>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Linearni funkcionali:</a:t>
            </a:r>
            <a:endParaRPr lang="sl-SI" sz="300" b="1" dirty="0" smtClean="0">
              <a:solidFill>
                <a:srgbClr val="283214"/>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posebni primeri </a:t>
            </a:r>
            <a:r>
              <a:rPr lang="pl-PL" sz="800" b="1" dirty="0" smtClean="0">
                <a:latin typeface="Arial" pitchFamily="34" charset="0"/>
                <a:ea typeface="Malgun Gothic" pitchFamily="34" charset="-127"/>
                <a:cs typeface="Arial" pitchFamily="34" charset="0"/>
              </a:rPr>
              <a:t>linearnih preslikav</a:t>
            </a:r>
            <a:endParaRPr lang="pl-PL" sz="1050" baseline="300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vektorski </a:t>
            </a:r>
            <a:r>
              <a:rPr lang="pl-PL" sz="800" b="1" dirty="0" smtClean="0">
                <a:latin typeface="Arial" pitchFamily="34" charset="0"/>
                <a:ea typeface="Malgun Gothic" pitchFamily="34" charset="-127"/>
                <a:cs typeface="Arial" pitchFamily="34" charset="0"/>
              </a:rPr>
              <a:t>prostor</a:t>
            </a:r>
            <a:r>
              <a:rPr lang="pl-PL" sz="800" dirty="0" smtClean="0">
                <a:latin typeface="Arial" pitchFamily="34" charset="0"/>
                <a:ea typeface="Malgun Gothic" pitchFamily="34" charset="-127"/>
                <a:cs typeface="Arial" pitchFamily="34" charset="0"/>
              </a:rPr>
              <a:t> nad </a:t>
            </a:r>
            <a:r>
              <a:rPr lang="pl-PL" sz="800" b="1" dirty="0" smtClean="0">
                <a:latin typeface="Arial" pitchFamily="34" charset="0"/>
                <a:ea typeface="Malgun Gothic" pitchFamily="34" charset="-127"/>
                <a:cs typeface="Arial" pitchFamily="34" charset="0"/>
              </a:rPr>
              <a:t>obsegom</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F</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to </a:t>
            </a:r>
            <a:r>
              <a:rPr lang="pl-PL" sz="800" b="1" dirty="0" smtClean="0">
                <a:latin typeface="Arial" pitchFamily="34" charset="0"/>
                <a:ea typeface="Malgun Gothic" pitchFamily="34" charset="-127"/>
                <a:cs typeface="Arial" pitchFamily="34" charset="0"/>
              </a:rPr>
              <a:t>preslikava</a:t>
            </a:r>
            <a:r>
              <a:rPr lang="pl-PL" sz="800" dirty="0" smtClean="0">
                <a:latin typeface="Arial" pitchFamily="34" charset="0"/>
                <a:ea typeface="Malgun Gothic" pitchFamily="34" charset="-127"/>
                <a:cs typeface="Arial" pitchFamily="34" charset="0"/>
              </a:rPr>
              <a:t> iz </a:t>
            </a:r>
            <a:r>
              <a:rPr lang="pl-PL" sz="800" b="1" dirty="0" smtClean="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 v </a:t>
            </a:r>
            <a:r>
              <a:rPr lang="pl-PL" sz="800" b="1" dirty="0" smtClean="0">
                <a:latin typeface="Arial" pitchFamily="34" charset="0"/>
                <a:ea typeface="Malgun Gothic" pitchFamily="34" charset="-127"/>
                <a:cs typeface="Arial" pitchFamily="34" charset="0"/>
              </a:rPr>
              <a:t>F</a:t>
            </a:r>
          </a:p>
        </p:txBody>
      </p:sp>
      <p:sp>
        <p:nvSpPr>
          <p:cNvPr id="67" name="PoljeZBesedilom 2"/>
          <p:cNvSpPr txBox="1"/>
          <p:nvPr/>
        </p:nvSpPr>
        <p:spPr>
          <a:xfrm>
            <a:off x="2388139" y="7143638"/>
            <a:ext cx="834631" cy="415498"/>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F</a:t>
            </a:r>
            <a:r>
              <a:rPr lang="sl-SI" sz="700" dirty="0" smtClean="0">
                <a:latin typeface="Arial" pitchFamily="34" charset="0"/>
                <a:ea typeface="Malgun Gothic" pitchFamily="34" charset="-127"/>
                <a:cs typeface="Arial" pitchFamily="34" charset="0"/>
              </a:rPr>
              <a:t> je tudi </a:t>
            </a:r>
            <a:r>
              <a:rPr lang="sl-SI" sz="700" b="1" dirty="0" smtClean="0">
                <a:latin typeface="Arial" pitchFamily="34" charset="0"/>
                <a:ea typeface="Malgun Gothic" pitchFamily="34" charset="-127"/>
                <a:cs typeface="Arial" pitchFamily="34" charset="0"/>
              </a:rPr>
              <a:t>vektorski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prostor</a:t>
            </a:r>
            <a:r>
              <a:rPr lang="sl-SI" sz="700" dirty="0" smtClean="0">
                <a:latin typeface="Arial" pitchFamily="34" charset="0"/>
                <a:ea typeface="Malgun Gothic" pitchFamily="34" charset="-127"/>
                <a:cs typeface="Arial" pitchFamily="34" charset="0"/>
              </a:rPr>
              <a:t> nad </a:t>
            </a:r>
            <a:r>
              <a:rPr lang="sl-SI" sz="700" b="1" dirty="0" smtClean="0">
                <a:latin typeface="Arial" pitchFamily="34" charset="0"/>
                <a:ea typeface="Malgun Gothic" pitchFamily="34" charset="-127"/>
                <a:cs typeface="Arial" pitchFamily="34" charset="0"/>
              </a:rPr>
              <a:t>F</a:t>
            </a:r>
            <a:endParaRPr lang="sl-SI" sz="700" b="1" dirty="0">
              <a:latin typeface="Arial" pitchFamily="34" charset="0"/>
              <a:ea typeface="Malgun Gothic" pitchFamily="34" charset="-127"/>
              <a:cs typeface="Arial" pitchFamily="34" charset="0"/>
            </a:endParaRPr>
          </a:p>
        </p:txBody>
      </p:sp>
      <p:grpSp>
        <p:nvGrpSpPr>
          <p:cNvPr id="33" name="Group 32"/>
          <p:cNvGrpSpPr/>
          <p:nvPr/>
        </p:nvGrpSpPr>
        <p:grpSpPr>
          <a:xfrm>
            <a:off x="260648" y="7728880"/>
            <a:ext cx="2033198" cy="707886"/>
            <a:chOff x="265607" y="7719478"/>
            <a:chExt cx="2033198" cy="707886"/>
          </a:xfrm>
          <a:solidFill>
            <a:srgbClr val="F2FC96"/>
          </a:solidFill>
        </p:grpSpPr>
        <p:sp>
          <p:nvSpPr>
            <p:cNvPr id="68" name="PoljeZBesedilom 2"/>
            <p:cNvSpPr txBox="1"/>
            <p:nvPr/>
          </p:nvSpPr>
          <p:spPr>
            <a:xfrm>
              <a:off x="265607" y="7719478"/>
              <a:ext cx="2033198" cy="707886"/>
            </a:xfrm>
            <a:prstGeom prst="rect">
              <a:avLst/>
            </a:prstGeom>
            <a:grpFill/>
            <a:ln w="6350">
              <a:noFill/>
            </a:ln>
          </p:spPr>
          <p:txBody>
            <a:bodyPr wrap="square" rtlCol="0">
              <a:spAutoFit/>
            </a:bodyPr>
            <a:lstStyle/>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če </a:t>
              </a:r>
              <a:r>
                <a:rPr lang="pl-PL" sz="800" b="1" dirty="0" smtClean="0">
                  <a:latin typeface="Arial" pitchFamily="34" charset="0"/>
                  <a:ea typeface="Malgun Gothic" pitchFamily="34" charset="-127"/>
                  <a:cs typeface="Arial" pitchFamily="34" charset="0"/>
                </a:rPr>
                <a:t>B</a:t>
              </a:r>
              <a:r>
                <a:rPr lang="pl-PL" sz="800" dirty="0" smtClean="0">
                  <a:latin typeface="Arial" pitchFamily="34" charset="0"/>
                  <a:ea typeface="Malgun Gothic" pitchFamily="34" charset="-127"/>
                  <a:cs typeface="Arial" pitchFamily="34" charset="0"/>
                </a:rPr>
                <a:t> = </a:t>
              </a:r>
              <a:r>
                <a:rPr lang="pl-PL" sz="800" dirty="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v</a:t>
              </a:r>
              <a:r>
                <a:rPr lang="pl-PL" sz="1100" b="1" baseline="-25000" dirty="0">
                  <a:latin typeface="Arial" pitchFamily="34" charset="0"/>
                  <a:ea typeface="Malgun Gothic" pitchFamily="34" charset="-127"/>
                  <a:cs typeface="Arial" pitchFamily="34" charset="0"/>
                </a:rPr>
                <a:t>1</a:t>
              </a:r>
              <a:r>
                <a:rPr lang="pl-PL" sz="800" dirty="0">
                  <a:latin typeface="Arial" pitchFamily="34" charset="0"/>
                  <a:ea typeface="Malgun Gothic" pitchFamily="34" charset="-127"/>
                  <a:cs typeface="Arial" pitchFamily="34" charset="0"/>
                </a:rPr>
                <a:t>, . . . , </a:t>
              </a:r>
              <a:r>
                <a:rPr lang="pl-PL" sz="800" b="1" dirty="0">
                  <a:latin typeface="Arial" pitchFamily="34" charset="0"/>
                  <a:ea typeface="Malgun Gothic" pitchFamily="34" charset="-127"/>
                  <a:cs typeface="Arial" pitchFamily="34" charset="0"/>
                </a:rPr>
                <a:t>v</a:t>
              </a:r>
              <a:r>
                <a:rPr lang="pl-PL" sz="1100" b="1" baseline="-25000" dirty="0">
                  <a:latin typeface="Arial" pitchFamily="34" charset="0"/>
                  <a:ea typeface="Malgun Gothic" pitchFamily="34" charset="-127"/>
                  <a:cs typeface="Arial" pitchFamily="34" charset="0"/>
                </a:rPr>
                <a:t>n</a:t>
              </a:r>
              <a:r>
                <a:rPr lang="pl-PL" sz="1100" baseline="-250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baza</a:t>
              </a:r>
              <a:r>
                <a:rPr lang="pl-PL" sz="800" dirty="0" smtClean="0">
                  <a:latin typeface="Arial" pitchFamily="34" charset="0"/>
                  <a:ea typeface="Malgun Gothic" pitchFamily="34" charset="-127"/>
                  <a:cs typeface="Arial" pitchFamily="34" charset="0"/>
                </a:rPr>
                <a:t> v </a:t>
              </a:r>
              <a:r>
                <a:rPr lang="pl-PL"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če </a:t>
              </a:r>
              <a:r>
                <a:rPr lang="pl-PL" sz="800" b="1" dirty="0" smtClean="0">
                  <a:latin typeface="Arial" pitchFamily="34" charset="0"/>
                  <a:ea typeface="Malgun Gothic" pitchFamily="34" charset="-127"/>
                  <a:cs typeface="Arial" pitchFamily="34" charset="0"/>
                </a:rPr>
                <a:t>S</a:t>
              </a:r>
              <a:r>
                <a:rPr lang="pl-PL" sz="800" dirty="0" smtClean="0">
                  <a:latin typeface="Arial" pitchFamily="34" charset="0"/>
                  <a:ea typeface="Malgun Gothic" pitchFamily="34" charset="-127"/>
                  <a:cs typeface="Arial" pitchFamily="34" charset="0"/>
                </a:rPr>
                <a:t> = { </a:t>
              </a:r>
              <a:r>
                <a:rPr lang="pl-PL" sz="800" b="1" dirty="0" smtClean="0">
                  <a:latin typeface="Arial" pitchFamily="34" charset="0"/>
                  <a:ea typeface="Malgun Gothic" pitchFamily="34" charset="-127"/>
                  <a:cs typeface="Arial" pitchFamily="34" charset="0"/>
                </a:rPr>
                <a:t>1</a:t>
              </a:r>
              <a:r>
                <a:rPr lang="pl-PL" sz="800" dirty="0" smtClean="0">
                  <a:latin typeface="Arial" pitchFamily="34" charset="0"/>
                  <a:ea typeface="Malgun Gothic" pitchFamily="34" charset="-127"/>
                  <a:cs typeface="Arial" pitchFamily="34" charset="0"/>
                </a:rPr>
                <a:t> } standardna </a:t>
              </a:r>
              <a:r>
                <a:rPr lang="pl-PL" sz="800" b="1" dirty="0" smtClean="0">
                  <a:latin typeface="Arial" pitchFamily="34" charset="0"/>
                  <a:ea typeface="Malgun Gothic" pitchFamily="34" charset="-127"/>
                  <a:cs typeface="Arial" pitchFamily="34" charset="0"/>
                </a:rPr>
                <a:t>baza</a:t>
              </a:r>
              <a:r>
                <a:rPr lang="pl-PL" sz="800" dirty="0" smtClean="0">
                  <a:latin typeface="Arial" pitchFamily="34" charset="0"/>
                  <a:ea typeface="Malgun Gothic" pitchFamily="34" charset="-127"/>
                  <a:cs typeface="Arial" pitchFamily="34" charset="0"/>
                </a:rPr>
                <a:t> v </a:t>
              </a:r>
              <a:r>
                <a:rPr lang="pl-PL" sz="800" b="1" dirty="0" smtClean="0">
                  <a:latin typeface="Arial" pitchFamily="34" charset="0"/>
                  <a:ea typeface="Malgun Gothic" pitchFamily="34" charset="-127"/>
                  <a:cs typeface="Arial" pitchFamily="34" charset="0"/>
                </a:rPr>
                <a:t>F</a:t>
              </a: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preslikavo predstavimo z matriko:</a:t>
              </a:r>
            </a:p>
            <a:p>
              <a:pPr marL="171450" indent="-171450">
                <a:buSzPct val="110000"/>
                <a:buFont typeface="Arial" pitchFamily="34" charset="0"/>
                <a:buChar char="→"/>
              </a:pPr>
              <a:endParaRPr lang="pl-PL"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b="1" dirty="0" smtClean="0">
                <a:latin typeface="Arial" pitchFamily="34" charset="0"/>
                <a:ea typeface="Malgun Gothic" pitchFamily="34" charset="-127"/>
                <a:cs typeface="Arial" pitchFamily="34" charset="0"/>
              </a:endParaRPr>
            </a:p>
          </p:txBody>
        </p:sp>
        <p:pic>
          <p:nvPicPr>
            <p:cNvPr id="4113" name="Picture 17"/>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74461" y="8169367"/>
              <a:ext cx="1764251" cy="191701"/>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4" name="Group 33"/>
          <p:cNvGrpSpPr/>
          <p:nvPr/>
        </p:nvGrpSpPr>
        <p:grpSpPr>
          <a:xfrm>
            <a:off x="2326735" y="7643660"/>
            <a:ext cx="1050918" cy="830997"/>
            <a:chOff x="2167017" y="7621158"/>
            <a:chExt cx="1050918" cy="830997"/>
          </a:xfrm>
        </p:grpSpPr>
        <p:sp>
          <p:nvSpPr>
            <p:cNvPr id="71" name="PoljeZBesedilom 2"/>
            <p:cNvSpPr txBox="1"/>
            <p:nvPr/>
          </p:nvSpPr>
          <p:spPr>
            <a:xfrm>
              <a:off x="2167017" y="7621158"/>
              <a:ext cx="1050918" cy="830997"/>
            </a:xfrm>
            <a:prstGeom prst="rect">
              <a:avLst/>
            </a:prstGeom>
            <a:solidFill>
              <a:srgbClr val="FC9F6C"/>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RIESZOV IZREK:</a:t>
              </a:r>
              <a:endParaRPr lang="pl-PL" sz="800" dirty="0" smtClean="0">
                <a:latin typeface="Arial" pitchFamily="34" charset="0"/>
                <a:ea typeface="Malgun Gothic" pitchFamily="34" charset="-127"/>
                <a:cs typeface="Arial" pitchFamily="34" charset="0"/>
              </a:endParaRPr>
            </a:p>
            <a:p>
              <a:pPr>
                <a:buSzPct val="110000"/>
              </a:pPr>
              <a:r>
                <a:rPr lang="el-GR" sz="800" b="1" dirty="0">
                  <a:solidFill>
                    <a:srgbClr val="1C230F"/>
                  </a:solidFill>
                  <a:latin typeface="Arial" pitchFamily="34" charset="0"/>
                  <a:ea typeface="Malgun Gothic" pitchFamily="34" charset="-127"/>
                  <a:cs typeface="Arial" pitchFamily="34" charset="0"/>
                </a:rPr>
                <a:t>φ</a:t>
              </a:r>
              <a:r>
                <a:rPr lang="el-GR" sz="800" dirty="0">
                  <a:solidFill>
                    <a:srgbClr val="1C230F"/>
                  </a:solidFill>
                  <a:latin typeface="Arial" pitchFamily="34" charset="0"/>
                  <a:ea typeface="Malgun Gothic" pitchFamily="34" charset="-127"/>
                  <a:cs typeface="Arial" pitchFamily="34" charset="0"/>
                </a:rPr>
                <a:t> </a:t>
              </a:r>
              <a:r>
                <a:rPr lang="pl-PL" sz="800" dirty="0">
                  <a:solidFill>
                    <a:srgbClr val="1C230F"/>
                  </a:solidFill>
                  <a:latin typeface="Arial" pitchFamily="34" charset="0"/>
                  <a:ea typeface="Malgun Gothic" pitchFamily="34" charset="-127"/>
                  <a:cs typeface="Arial" pitchFamily="34" charset="0"/>
                </a:rPr>
                <a:t>linearen </a:t>
              </a:r>
              <a:r>
                <a:rPr lang="pl-PL" sz="800" b="1" dirty="0" smtClean="0">
                  <a:solidFill>
                    <a:srgbClr val="1C230F"/>
                  </a:solidFill>
                  <a:latin typeface="Arial" pitchFamily="34" charset="0"/>
                  <a:ea typeface="Malgun Gothic" pitchFamily="34" charset="-127"/>
                  <a:cs typeface="Arial" pitchFamily="34" charset="0"/>
                </a:rPr>
                <a:t>funkcional </a:t>
              </a:r>
              <a:r>
                <a:rPr lang="pl-PL" sz="800" dirty="0" smtClean="0">
                  <a:solidFill>
                    <a:srgbClr val="1C230F"/>
                  </a:solidFill>
                  <a:latin typeface="Arial" pitchFamily="34" charset="0"/>
                  <a:ea typeface="Malgun Gothic" pitchFamily="34" charset="-127"/>
                  <a:cs typeface="Arial" pitchFamily="34" charset="0"/>
                </a:rPr>
                <a:t>in</a:t>
              </a:r>
              <a:r>
                <a:rPr lang="pl-PL" sz="800" b="1" dirty="0" smtClean="0">
                  <a:solidFill>
                    <a:srgbClr val="1C230F"/>
                  </a:solidFill>
                  <a:latin typeface="Arial" pitchFamily="34" charset="0"/>
                  <a:ea typeface="Malgun Gothic" pitchFamily="34" charset="-127"/>
                  <a:cs typeface="Arial" pitchFamily="34" charset="0"/>
                </a:rPr>
                <a:t> </a:t>
              </a:r>
              <a:r>
                <a:rPr lang="pl-PL" sz="800" dirty="0" smtClean="0">
                  <a:solidFill>
                    <a:srgbClr val="1C230F"/>
                  </a:solidFill>
                  <a:latin typeface="Arial" pitchFamily="34" charset="0"/>
                  <a:ea typeface="Malgun Gothic" pitchFamily="34" charset="-127"/>
                  <a:cs typeface="Arial" pitchFamily="34" charset="0"/>
                </a:rPr>
                <a:t>obstaja </a:t>
              </a:r>
              <a:r>
                <a:rPr lang="pl-PL" sz="800" b="1" dirty="0" smtClean="0">
                  <a:solidFill>
                    <a:srgbClr val="1C230F"/>
                  </a:solidFill>
                  <a:latin typeface="Arial" pitchFamily="34" charset="0"/>
                  <a:ea typeface="Malgun Gothic" pitchFamily="34" charset="-127"/>
                  <a:cs typeface="Arial" pitchFamily="34" charset="0"/>
                </a:rPr>
                <a:t>w</a:t>
              </a:r>
              <a:r>
                <a:rPr lang="pl-PL" sz="800" dirty="0" smtClean="0">
                  <a:solidFill>
                    <a:srgbClr val="1C230F"/>
                  </a:solidFill>
                  <a:latin typeface="Arial" pitchFamily="34" charset="0"/>
                  <a:ea typeface="Malgun Gothic" pitchFamily="34" charset="-127"/>
                  <a:cs typeface="Arial" pitchFamily="34" charset="0"/>
                </a:rPr>
                <a:t> da velja:</a:t>
              </a:r>
            </a:p>
            <a:p>
              <a:pPr marL="171450" indent="-171450">
                <a:buSzPct val="110000"/>
                <a:buFont typeface="Arial" pitchFamily="34" charset="0"/>
                <a:buChar char="→"/>
              </a:pPr>
              <a:endParaRPr lang="pl-PL" sz="800" dirty="0" smtClean="0">
                <a:solidFill>
                  <a:srgbClr val="1C230F"/>
                </a:solidFill>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smtClean="0">
                <a:solidFill>
                  <a:srgbClr val="1C230F"/>
                </a:solidFill>
                <a:latin typeface="Arial" pitchFamily="34" charset="0"/>
                <a:ea typeface="Malgun Gothic" pitchFamily="34" charset="-127"/>
                <a:cs typeface="Arial" pitchFamily="34" charset="0"/>
              </a:endParaRPr>
            </a:p>
          </p:txBody>
        </p:sp>
        <p:pic>
          <p:nvPicPr>
            <p:cNvPr id="4114" name="Picture 18"/>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257699" y="8161778"/>
              <a:ext cx="831607" cy="2086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5" name="Group 34"/>
          <p:cNvGrpSpPr/>
          <p:nvPr/>
        </p:nvGrpSpPr>
        <p:grpSpPr>
          <a:xfrm>
            <a:off x="251914" y="8553400"/>
            <a:ext cx="3147133" cy="1138773"/>
            <a:chOff x="3574276" y="5803376"/>
            <a:chExt cx="3147133" cy="1138773"/>
          </a:xfrm>
        </p:grpSpPr>
        <p:sp>
          <p:nvSpPr>
            <p:cNvPr id="79" name="PoljeZBesedilom 2"/>
            <p:cNvSpPr txBox="1"/>
            <p:nvPr/>
          </p:nvSpPr>
          <p:spPr>
            <a:xfrm>
              <a:off x="3574276" y="5803376"/>
              <a:ext cx="3147133" cy="113877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4116" name="Picture 20"/>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b="40543"/>
            <a:stretch/>
          </p:blipFill>
          <p:spPr bwMode="auto">
            <a:xfrm>
              <a:off x="3678485" y="5973916"/>
              <a:ext cx="2990875" cy="875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9" name="Group 38"/>
          <p:cNvGrpSpPr/>
          <p:nvPr/>
        </p:nvGrpSpPr>
        <p:grpSpPr>
          <a:xfrm>
            <a:off x="3463297" y="8519176"/>
            <a:ext cx="3147133" cy="769441"/>
            <a:chOff x="3392635" y="8562298"/>
            <a:chExt cx="3147133" cy="769441"/>
          </a:xfrm>
        </p:grpSpPr>
        <p:sp>
          <p:nvSpPr>
            <p:cNvPr id="91" name="PoljeZBesedilom 2"/>
            <p:cNvSpPr txBox="1"/>
            <p:nvPr/>
          </p:nvSpPr>
          <p:spPr>
            <a:xfrm>
              <a:off x="3392635" y="8562298"/>
              <a:ext cx="3147133" cy="769441"/>
            </a:xfrm>
            <a:prstGeom prst="rect">
              <a:avLst/>
            </a:prstGeom>
            <a:solidFill>
              <a:srgbClr val="FDFBB3"/>
            </a:solidFill>
            <a:ln w="6350">
              <a:solidFill>
                <a:schemeClr val="tx1"/>
              </a:solidFill>
            </a:ln>
          </p:spPr>
          <p:txBody>
            <a:bodyPr wrap="square" rtlCol="0">
              <a:spAutoFit/>
            </a:bodyPr>
            <a:lstStyle/>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buSzPct val="110000"/>
              </a:pPr>
              <a:endParaRPr lang="sl-SI" sz="800" b="1" dirty="0" smtClean="0">
                <a:solidFill>
                  <a:srgbClr val="9A7E08"/>
                </a:solidFill>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89" name="Picture 20"/>
            <p:cNvPicPr>
              <a:picLocks noChangeAspect="1" noChangeArrowheads="1"/>
            </p:cNvPicPr>
            <p:nvPr/>
          </p:nvPicPr>
          <p:blipFill rotWithShape="1">
            <a:blip r:embed="rId19" cstate="print">
              <a:extLst>
                <a:ext uri="{28A0092B-C50C-407E-A947-70E740481C1C}">
                  <a14:useLocalDpi xmlns:a14="http://schemas.microsoft.com/office/drawing/2010/main" val="0"/>
                </a:ext>
              </a:extLst>
            </a:blip>
            <a:srcRect t="59461" b="-854"/>
            <a:stretch/>
          </p:blipFill>
          <p:spPr bwMode="auto">
            <a:xfrm>
              <a:off x="3463180" y="8625408"/>
              <a:ext cx="2990875" cy="60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108100261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PoljeZBesedilom 2"/>
          <p:cNvSpPr txBox="1"/>
          <p:nvPr/>
        </p:nvSpPr>
        <p:spPr>
          <a:xfrm>
            <a:off x="227871" y="8105233"/>
            <a:ext cx="3309874" cy="1492716"/>
          </a:xfrm>
          <a:prstGeom prst="rect">
            <a:avLst/>
          </a:prstGeom>
          <a:solidFill>
            <a:srgbClr val="FDFBB3"/>
          </a:solidFill>
          <a:ln w="6350">
            <a:solidFill>
              <a:schemeClr val="tx1"/>
            </a:solidFill>
          </a:ln>
        </p:spPr>
        <p:txBody>
          <a:bodyPr wrap="square" rtlCol="0">
            <a:spAutoFit/>
          </a:bodyPr>
          <a:lstStyle/>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sp>
        <p:nvSpPr>
          <p:cNvPr id="2" name="PoljeZBesedilom 29"/>
          <p:cNvSpPr txBox="1"/>
          <p:nvPr/>
        </p:nvSpPr>
        <p:spPr>
          <a:xfrm>
            <a:off x="217933" y="200471"/>
            <a:ext cx="6379419" cy="307777"/>
          </a:xfrm>
          <a:prstGeom prst="rect">
            <a:avLst/>
          </a:prstGeom>
          <a:solidFill>
            <a:srgbClr val="EAF67C"/>
          </a:solidFill>
        </p:spPr>
        <p:txBody>
          <a:bodyPr wrap="square" rtlCol="0">
            <a:spAutoFit/>
          </a:bodyPr>
          <a:lstStyle/>
          <a:p>
            <a:r>
              <a:rPr lang="sl-SI" sz="1400" dirty="0" smtClean="0">
                <a:latin typeface="Cascadia Mono SemiBold" pitchFamily="49" charset="0"/>
                <a:cs typeface="Cascadia Mono SemiBold" pitchFamily="49" charset="0"/>
              </a:rPr>
              <a:t>ADJUNGIRANA PRESLIKAVA</a:t>
            </a:r>
            <a:endParaRPr lang="sl-SI" sz="1400" dirty="0">
              <a:latin typeface="Cascadia Mono SemiBold" pitchFamily="49" charset="0"/>
              <a:cs typeface="Cascadia Mono SemiBold" pitchFamily="49" charset="0"/>
            </a:endParaRPr>
          </a:p>
        </p:txBody>
      </p:sp>
      <p:grpSp>
        <p:nvGrpSpPr>
          <p:cNvPr id="5" name="Group 4"/>
          <p:cNvGrpSpPr/>
          <p:nvPr/>
        </p:nvGrpSpPr>
        <p:grpSpPr>
          <a:xfrm>
            <a:off x="217932" y="628164"/>
            <a:ext cx="2635004" cy="1077218"/>
            <a:chOff x="217932" y="628164"/>
            <a:chExt cx="2635004" cy="1077218"/>
          </a:xfrm>
        </p:grpSpPr>
        <p:sp>
          <p:nvSpPr>
            <p:cNvPr id="3" name="PoljeZBesedilom 2"/>
            <p:cNvSpPr txBox="1"/>
            <p:nvPr/>
          </p:nvSpPr>
          <p:spPr>
            <a:xfrm>
              <a:off x="217932" y="628164"/>
              <a:ext cx="2635004" cy="1077218"/>
            </a:xfrm>
            <a:prstGeom prst="rect">
              <a:avLst/>
            </a:prstGeom>
            <a:solidFill>
              <a:srgbClr val="F8EF7A"/>
            </a:solidFill>
            <a:ln w="6350">
              <a:noFill/>
            </a:ln>
          </p:spPr>
          <p:txBody>
            <a:bodyPr wrap="square" rtlCol="0">
              <a:spAutoFit/>
            </a:bodyPr>
            <a:lstStyle/>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L : </a:t>
              </a:r>
              <a:r>
                <a:rPr lang="pl-PL" sz="800" b="1" dirty="0">
                  <a:latin typeface="Arial" pitchFamily="34" charset="0"/>
                  <a:ea typeface="Malgun Gothic" pitchFamily="34" charset="-127"/>
                  <a:cs typeface="Arial" pitchFamily="34" charset="0"/>
                </a:rPr>
                <a:t>U → </a:t>
              </a:r>
              <a:r>
                <a:rPr lang="pl-PL" sz="800" b="1" dirty="0" smtClean="0">
                  <a:latin typeface="Arial" pitchFamily="34" charset="0"/>
                  <a:ea typeface="Malgun Gothic" pitchFamily="34" charset="-127"/>
                  <a:cs typeface="Arial" pitchFamily="34" charset="0"/>
                </a:rPr>
                <a:t>V linearna</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preslikava</a:t>
              </a:r>
              <a:r>
                <a:rPr lang="pl-PL" sz="800" dirty="0" smtClean="0">
                  <a:latin typeface="Arial" pitchFamily="34" charset="0"/>
                  <a:ea typeface="Malgun Gothic" pitchFamily="34" charset="-127"/>
                  <a:cs typeface="Arial" pitchFamily="34" charset="0"/>
                </a:rPr>
                <a:t> med dvema vektorskima prostoroma</a:t>
              </a:r>
            </a:p>
            <a:p>
              <a:pPr marL="171450" indent="-171450">
                <a:buSzPct val="110000"/>
                <a:buFont typeface="Arial" pitchFamily="34" charset="0"/>
                <a:buChar char="→"/>
              </a:pPr>
              <a:r>
                <a:rPr lang="pl-PL" sz="800" b="1" dirty="0" smtClean="0">
                  <a:latin typeface="Arial" pitchFamily="34" charset="0"/>
                  <a:ea typeface="Malgun Gothic" pitchFamily="34" charset="-127"/>
                  <a:cs typeface="Arial" pitchFamily="34" charset="0"/>
                </a:rPr>
                <a:t>L</a:t>
              </a:r>
              <a:r>
                <a:rPr lang="pl-PL" sz="1000" baseline="300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V → U adjungirana </a:t>
              </a:r>
              <a:r>
                <a:rPr lang="pl-PL" sz="800" dirty="0">
                  <a:latin typeface="Arial" pitchFamily="34" charset="0"/>
                  <a:ea typeface="Malgun Gothic" pitchFamily="34" charset="-127"/>
                  <a:cs typeface="Arial" pitchFamily="34" charset="0"/>
                </a:rPr>
                <a:t>linearna</a:t>
              </a:r>
              <a:r>
                <a:rPr lang="pl-PL" sz="800" b="1"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preslikava če</a:t>
              </a:r>
            </a:p>
            <a:p>
              <a:pPr marL="171450" indent="-171450">
                <a:buSzPct val="110000"/>
                <a:buFont typeface="Arial" pitchFamily="34" charset="0"/>
                <a:buChar char="→"/>
              </a:pPr>
              <a:endParaRPr lang="pl-PL"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pl-PL"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dirty="0" smtClean="0">
                  <a:latin typeface="Arial" pitchFamily="34" charset="0"/>
                  <a:ea typeface="Malgun Gothic" pitchFamily="34" charset="-127"/>
                  <a:cs typeface="Arial" pitchFamily="34" charset="0"/>
                </a:rPr>
                <a:t>vsaka linearna preslikava </a:t>
              </a:r>
            </a:p>
            <a:p>
              <a:pPr>
                <a:buSzPct val="110000"/>
              </a:pPr>
              <a:r>
                <a:rPr lang="pl-PL" sz="800" dirty="0" smtClean="0">
                  <a:latin typeface="Arial" pitchFamily="34" charset="0"/>
                  <a:ea typeface="Malgun Gothic" pitchFamily="34" charset="-127"/>
                  <a:cs typeface="Arial" pitchFamily="34" charset="0"/>
                </a:rPr>
                <a:t>      med končnima prostoroma</a:t>
              </a:r>
            </a:p>
            <a:p>
              <a:pPr>
                <a:buSzPct val="110000"/>
              </a:pPr>
              <a:r>
                <a:rPr lang="pl-PL" sz="8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     ima </a:t>
              </a:r>
              <a:r>
                <a:rPr lang="pl-PL" sz="800" b="1" dirty="0" smtClean="0">
                  <a:latin typeface="Arial" pitchFamily="34" charset="0"/>
                  <a:ea typeface="Malgun Gothic" pitchFamily="34" charset="-127"/>
                  <a:cs typeface="Arial" pitchFamily="34" charset="0"/>
                </a:rPr>
                <a:t>natanko</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eno</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adjungirano</a:t>
              </a:r>
              <a:r>
                <a:rPr lang="pl-PL" sz="800" dirty="0" smtClean="0">
                  <a:latin typeface="Arial" pitchFamily="34" charset="0"/>
                  <a:ea typeface="Malgun Gothic" pitchFamily="34" charset="-127"/>
                  <a:cs typeface="Arial" pitchFamily="34" charset="0"/>
                </a:rPr>
                <a:t> linearno preslikvo </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4090" y="1057462"/>
              <a:ext cx="1152128" cy="1715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 name="PoljeZBesedilom 2"/>
          <p:cNvSpPr txBox="1"/>
          <p:nvPr/>
        </p:nvSpPr>
        <p:spPr>
          <a:xfrm>
            <a:off x="1772692" y="1057461"/>
            <a:ext cx="1256010" cy="430887"/>
          </a:xfrm>
          <a:prstGeom prst="rect">
            <a:avLst/>
          </a:prstGeom>
          <a:solidFill>
            <a:schemeClr val="bg1"/>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u</a:t>
            </a:r>
            <a:r>
              <a:rPr lang="sl-SI" sz="1000" b="1" baseline="-25000" dirty="0" smtClean="0">
                <a:latin typeface="Arial" pitchFamily="34" charset="0"/>
                <a:ea typeface="Malgun Gothic" pitchFamily="34" charset="-127"/>
                <a:cs typeface="Arial" pitchFamily="34" charset="0"/>
              </a:rPr>
              <a:t>1</a:t>
            </a:r>
            <a:r>
              <a:rPr lang="sl-SI" sz="700" b="1" dirty="0" smtClean="0">
                <a:latin typeface="Arial" pitchFamily="34" charset="0"/>
                <a:ea typeface="Malgun Gothic" pitchFamily="34" charset="-127"/>
                <a:cs typeface="Arial" pitchFamily="34" charset="0"/>
              </a:rPr>
              <a:t>, u</a:t>
            </a:r>
            <a:r>
              <a:rPr lang="sl-SI" sz="1000" b="1" baseline="-25000" dirty="0" smtClean="0">
                <a:latin typeface="Arial" pitchFamily="34" charset="0"/>
                <a:ea typeface="Malgun Gothic" pitchFamily="34" charset="-127"/>
                <a:cs typeface="Arial" pitchFamily="34" charset="0"/>
              </a:rPr>
              <a:t>2</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a:t>
            </a:r>
            <a:r>
              <a:rPr lang="sl-SI" sz="1000" b="1" baseline="-25000" dirty="0" smtClean="0">
                <a:latin typeface="Arial" pitchFamily="34" charset="0"/>
                <a:ea typeface="Malgun Gothic" pitchFamily="34" charset="-127"/>
                <a:cs typeface="Arial" pitchFamily="34" charset="0"/>
              </a:rPr>
              <a:t>U</a:t>
            </a:r>
            <a:r>
              <a:rPr lang="sl-SI" sz="700" b="1" baseline="-25000"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in </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a:t>
            </a:r>
            <a:r>
              <a:rPr lang="sl-SI" sz="1000" b="1" baseline="-25000" dirty="0" smtClean="0">
                <a:latin typeface="Arial" pitchFamily="34" charset="0"/>
                <a:ea typeface="Malgun Gothic" pitchFamily="34" charset="-127"/>
                <a:cs typeface="Arial" pitchFamily="34" charset="0"/>
              </a:rPr>
              <a:t>1</a:t>
            </a:r>
            <a:r>
              <a:rPr lang="sl-SI" sz="700" b="1"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a:t>
            </a:r>
            <a:r>
              <a:rPr lang="sl-SI" sz="1000" b="1" baseline="-25000" dirty="0" smtClean="0">
                <a:latin typeface="Arial" pitchFamily="34" charset="0"/>
                <a:ea typeface="Malgun Gothic" pitchFamily="34" charset="-127"/>
                <a:cs typeface="Arial" pitchFamily="34" charset="0"/>
              </a:rPr>
              <a:t>2</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a:t>
            </a:r>
            <a:r>
              <a:rPr lang="sl-SI" sz="1000" b="1" baseline="-25000" dirty="0" smtClean="0">
                <a:latin typeface="Arial" pitchFamily="34" charset="0"/>
                <a:ea typeface="Malgun Gothic" pitchFamily="34" charset="-127"/>
                <a:cs typeface="Arial" pitchFamily="34" charset="0"/>
              </a:rPr>
              <a:t>V</a:t>
            </a:r>
            <a:r>
              <a:rPr lang="sl-SI" sz="8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označimo skalarna produkta prostora </a:t>
            </a:r>
            <a:r>
              <a:rPr lang="sl-SI" sz="700" b="1" dirty="0" smtClean="0">
                <a:latin typeface="Arial" pitchFamily="34" charset="0"/>
                <a:ea typeface="Malgun Gothic" pitchFamily="34" charset="-127"/>
                <a:cs typeface="Arial" pitchFamily="34" charset="0"/>
              </a:rPr>
              <a:t>U</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V  </a:t>
            </a:r>
            <a:endParaRPr lang="sl-SI" sz="700" b="1" dirty="0">
              <a:latin typeface="Arial" pitchFamily="34" charset="0"/>
              <a:ea typeface="Malgun Gothic" pitchFamily="34" charset="-127"/>
              <a:cs typeface="Arial" pitchFamily="34" charset="0"/>
            </a:endParaRPr>
          </a:p>
        </p:txBody>
      </p:sp>
      <p:grpSp>
        <p:nvGrpSpPr>
          <p:cNvPr id="6" name="Group 5"/>
          <p:cNvGrpSpPr/>
          <p:nvPr/>
        </p:nvGrpSpPr>
        <p:grpSpPr>
          <a:xfrm>
            <a:off x="217510" y="1797177"/>
            <a:ext cx="3168352" cy="6217087"/>
            <a:chOff x="3212976" y="612756"/>
            <a:chExt cx="3168352" cy="6217087"/>
          </a:xfrm>
        </p:grpSpPr>
        <p:sp>
          <p:nvSpPr>
            <p:cNvPr id="11" name="PoljeZBesedilom 2"/>
            <p:cNvSpPr txBox="1"/>
            <p:nvPr/>
          </p:nvSpPr>
          <p:spPr>
            <a:xfrm>
              <a:off x="3212976" y="612756"/>
              <a:ext cx="3168352" cy="6217087"/>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84984" y="806998"/>
              <a:ext cx="3024336" cy="15700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72260" y="2405544"/>
              <a:ext cx="3037059" cy="2081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84984" y="4519542"/>
              <a:ext cx="3024336" cy="22479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6" name="PoljeZBesedilom 2"/>
          <p:cNvSpPr txBox="1"/>
          <p:nvPr/>
        </p:nvSpPr>
        <p:spPr>
          <a:xfrm>
            <a:off x="3140968" y="628164"/>
            <a:ext cx="3384376" cy="846386"/>
          </a:xfrm>
          <a:prstGeom prst="rect">
            <a:avLst/>
          </a:prstGeom>
          <a:solidFill>
            <a:srgbClr val="FCD976"/>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Matrika adjungirane linearne preslikave:</a:t>
            </a:r>
            <a:endParaRPr lang="sl-SI" sz="300" b="1" dirty="0">
              <a:solidFill>
                <a:srgbClr val="283214"/>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pl-PL" sz="800" b="1" dirty="0">
                <a:latin typeface="Arial" pitchFamily="34" charset="0"/>
                <a:ea typeface="Malgun Gothic" pitchFamily="34" charset="-127"/>
                <a:cs typeface="Arial" pitchFamily="34" charset="0"/>
              </a:rPr>
              <a:t>U</a:t>
            </a:r>
            <a:r>
              <a:rPr lang="pl-PL" sz="800" dirty="0">
                <a:latin typeface="Arial" pitchFamily="34" charset="0"/>
                <a:ea typeface="Malgun Gothic" pitchFamily="34" charset="-127"/>
                <a:cs typeface="Arial" pitchFamily="34" charset="0"/>
              </a:rPr>
              <a:t> in </a:t>
            </a:r>
            <a:r>
              <a:rPr lang="pl-PL" sz="800" b="1" dirty="0">
                <a:latin typeface="Arial" pitchFamily="34" charset="0"/>
                <a:ea typeface="Malgun Gothic" pitchFamily="34" charset="-127"/>
                <a:cs typeface="Arial" pitchFamily="34" charset="0"/>
              </a:rPr>
              <a:t>V</a:t>
            </a:r>
            <a:r>
              <a:rPr lang="pl-PL" sz="800" dirty="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končno razsežna </a:t>
            </a:r>
            <a:r>
              <a:rPr lang="pl-PL" sz="800" dirty="0">
                <a:latin typeface="Arial" pitchFamily="34" charset="0"/>
                <a:ea typeface="Malgun Gothic" pitchFamily="34" charset="-127"/>
                <a:cs typeface="Arial" pitchFamily="34" charset="0"/>
              </a:rPr>
              <a:t>vektorska prostora </a:t>
            </a:r>
            <a:r>
              <a:rPr lang="pl-PL" sz="800" dirty="0" smtClean="0">
                <a:latin typeface="Arial" pitchFamily="34" charset="0"/>
                <a:ea typeface="Malgun Gothic" pitchFamily="34" charset="-127"/>
                <a:cs typeface="Arial" pitchFamily="34" charset="0"/>
              </a:rPr>
              <a:t>s skalarnim produktom</a:t>
            </a:r>
          </a:p>
          <a:p>
            <a:pPr marL="171450" indent="-171450">
              <a:buSzPct val="110000"/>
              <a:buFont typeface="Arial" pitchFamily="34" charset="0"/>
              <a:buChar char="→"/>
            </a:pPr>
            <a:r>
              <a:rPr lang="pl-PL" sz="800" b="1" dirty="0">
                <a:latin typeface="Arial" pitchFamily="34" charset="0"/>
                <a:ea typeface="Malgun Gothic" pitchFamily="34" charset="-127"/>
                <a:cs typeface="Arial" pitchFamily="34" charset="0"/>
              </a:rPr>
              <a:t>B</a:t>
            </a:r>
            <a:r>
              <a:rPr lang="pl-PL" sz="800" dirty="0">
                <a:latin typeface="Arial" pitchFamily="34" charset="0"/>
                <a:ea typeface="Malgun Gothic" pitchFamily="34" charset="-127"/>
                <a:cs typeface="Arial" pitchFamily="34" charset="0"/>
              </a:rPr>
              <a:t> ortonormirana baza za </a:t>
            </a:r>
            <a:r>
              <a:rPr lang="pl-PL" sz="800" b="1" dirty="0">
                <a:latin typeface="Arial" pitchFamily="34" charset="0"/>
                <a:ea typeface="Malgun Gothic" pitchFamily="34" charset="-127"/>
                <a:cs typeface="Arial" pitchFamily="34" charset="0"/>
              </a:rPr>
              <a:t>U</a:t>
            </a:r>
            <a:r>
              <a:rPr lang="pl-PL" sz="800" dirty="0">
                <a:latin typeface="Arial" pitchFamily="34" charset="0"/>
                <a:ea typeface="Malgun Gothic" pitchFamily="34" charset="-127"/>
                <a:cs typeface="Arial" pitchFamily="34" charset="0"/>
              </a:rPr>
              <a:t> in </a:t>
            </a:r>
            <a:r>
              <a:rPr lang="pl-PL" sz="800" b="1" dirty="0">
                <a:latin typeface="Arial" pitchFamily="34" charset="0"/>
                <a:ea typeface="Malgun Gothic" pitchFamily="34" charset="-127"/>
                <a:cs typeface="Arial" pitchFamily="34" charset="0"/>
              </a:rPr>
              <a:t>C ortonormirana baza </a:t>
            </a:r>
            <a:r>
              <a:rPr lang="pl-PL" sz="800" dirty="0">
                <a:latin typeface="Arial" pitchFamily="34" charset="0"/>
                <a:ea typeface="Malgun Gothic" pitchFamily="34" charset="-127"/>
                <a:cs typeface="Arial" pitchFamily="34" charset="0"/>
              </a:rPr>
              <a:t>za</a:t>
            </a:r>
            <a:r>
              <a:rPr lang="pl-PL" sz="800" b="1" dirty="0">
                <a:latin typeface="Arial" pitchFamily="34" charset="0"/>
                <a:ea typeface="Malgun Gothic" pitchFamily="34" charset="-127"/>
                <a:cs typeface="Arial" pitchFamily="34" charset="0"/>
              </a:rPr>
              <a:t> V</a:t>
            </a:r>
          </a:p>
          <a:p>
            <a:pPr marL="171450" indent="-171450">
              <a:buSzPct val="110000"/>
              <a:buFont typeface="Arial" pitchFamily="34" charset="0"/>
              <a:buChar char="→"/>
            </a:pPr>
            <a:r>
              <a:rPr lang="pl-PL" sz="800" b="1" dirty="0">
                <a:latin typeface="Arial" pitchFamily="34" charset="0"/>
                <a:ea typeface="Malgun Gothic" pitchFamily="34" charset="-127"/>
                <a:cs typeface="Arial" pitchFamily="34" charset="0"/>
              </a:rPr>
              <a:t>L: U → V </a:t>
            </a:r>
            <a:r>
              <a:rPr lang="pl-PL" sz="800" dirty="0" smtClean="0">
                <a:latin typeface="Arial" pitchFamily="34" charset="0"/>
                <a:ea typeface="Malgun Gothic" pitchFamily="34" charset="-127"/>
                <a:cs typeface="Arial" pitchFamily="34" charset="0"/>
              </a:rPr>
              <a:t>in</a:t>
            </a:r>
            <a:r>
              <a:rPr lang="pl-PL" sz="800" b="1" dirty="0" smtClean="0">
                <a:latin typeface="Arial" pitchFamily="34" charset="0"/>
                <a:ea typeface="Malgun Gothic" pitchFamily="34" charset="-127"/>
                <a:cs typeface="Arial" pitchFamily="34" charset="0"/>
              </a:rPr>
              <a:t> L</a:t>
            </a:r>
            <a:r>
              <a:rPr lang="pl-PL" sz="1000" baseline="300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 : </a:t>
            </a:r>
            <a:r>
              <a:rPr lang="pl-PL" sz="800" b="1" dirty="0">
                <a:latin typeface="Arial" pitchFamily="34" charset="0"/>
                <a:ea typeface="Malgun Gothic" pitchFamily="34" charset="-127"/>
                <a:cs typeface="Arial" pitchFamily="34" charset="0"/>
              </a:rPr>
              <a:t>V → U </a:t>
            </a:r>
            <a:r>
              <a:rPr lang="pl-PL" sz="800" dirty="0">
                <a:latin typeface="Arial" pitchFamily="34" charset="0"/>
                <a:ea typeface="Malgun Gothic" pitchFamily="34" charset="-127"/>
                <a:cs typeface="Arial" pitchFamily="34" charset="0"/>
              </a:rPr>
              <a:t>njena</a:t>
            </a:r>
            <a:r>
              <a:rPr lang="pl-PL" sz="800" b="1"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adjungirana </a:t>
            </a:r>
            <a:r>
              <a:rPr lang="pl-PL" sz="800" dirty="0" smtClean="0">
                <a:latin typeface="Arial" pitchFamily="34" charset="0"/>
                <a:ea typeface="Malgun Gothic" pitchFamily="34" charset="-127"/>
                <a:cs typeface="Arial" pitchFamily="34" charset="0"/>
              </a:rPr>
              <a:t>linearna</a:t>
            </a:r>
            <a:r>
              <a:rPr lang="pl-PL" sz="800" b="1" dirty="0" smtClean="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preslikava</a:t>
            </a:r>
          </a:p>
          <a:p>
            <a:pPr marL="171450" indent="-171450">
              <a:buSzPct val="110000"/>
              <a:buFont typeface="Arial" pitchFamily="34" charset="0"/>
              <a:buChar char="→"/>
            </a:pPr>
            <a:r>
              <a:rPr lang="pl-PL" sz="800" dirty="0">
                <a:latin typeface="Arial" pitchFamily="34" charset="0"/>
                <a:ea typeface="Malgun Gothic" pitchFamily="34" charset="-127"/>
                <a:cs typeface="Arial" pitchFamily="34" charset="0"/>
              </a:rPr>
              <a:t>matriko </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L</a:t>
            </a:r>
            <a:r>
              <a:rPr lang="pl-PL" sz="1000" baseline="30000" dirty="0" smtClean="0">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B </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C</a:t>
            </a:r>
            <a:r>
              <a:rPr lang="pl-PL" sz="800"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dobimo </a:t>
            </a:r>
            <a:r>
              <a:rPr lang="pl-PL" sz="800" dirty="0" smtClean="0">
                <a:latin typeface="Arial" pitchFamily="34" charset="0"/>
                <a:ea typeface="Malgun Gothic" pitchFamily="34" charset="-127"/>
                <a:cs typeface="Arial" pitchFamily="34" charset="0"/>
              </a:rPr>
              <a:t>tako </a:t>
            </a:r>
            <a:r>
              <a:rPr lang="pl-PL" sz="800" dirty="0">
                <a:latin typeface="Arial" pitchFamily="34" charset="0"/>
                <a:ea typeface="Malgun Gothic" pitchFamily="34" charset="-127"/>
                <a:cs typeface="Arial" pitchFamily="34" charset="0"/>
              </a:rPr>
              <a:t>da v matriki </a:t>
            </a:r>
            <a:r>
              <a:rPr lang="pl-PL" sz="800" dirty="0" smtClean="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L </a:t>
            </a:r>
            <a:r>
              <a:rPr lang="pl-PL" sz="800" dirty="0" smtClean="0">
                <a:latin typeface="Arial" pitchFamily="34" charset="0"/>
                <a:ea typeface="Malgun Gothic" pitchFamily="34" charset="-127"/>
                <a:cs typeface="Arial" pitchFamily="34" charset="0"/>
              </a:rPr>
              <a:t>]</a:t>
            </a:r>
            <a:r>
              <a:rPr lang="pl-PL" sz="800" b="1" dirty="0" smtClean="0">
                <a:latin typeface="Arial" pitchFamily="34" charset="0"/>
                <a:ea typeface="Malgun Gothic" pitchFamily="34" charset="-127"/>
                <a:cs typeface="Arial" pitchFamily="34" charset="0"/>
              </a:rPr>
              <a:t>C</a:t>
            </a:r>
            <a:r>
              <a:rPr lang="pl-PL" sz="800" dirty="0" smtClean="0">
                <a:latin typeface="Arial" pitchFamily="34" charset="0"/>
                <a:ea typeface="Malgun Gothic" pitchFamily="34" charset="-127"/>
                <a:cs typeface="Arial" pitchFamily="34" charset="0"/>
              </a:rPr>
              <a:t> ← </a:t>
            </a:r>
            <a:r>
              <a:rPr lang="pl-PL" sz="800" b="1" dirty="0" smtClean="0">
                <a:latin typeface="Arial" pitchFamily="34" charset="0"/>
                <a:ea typeface="Malgun Gothic" pitchFamily="34" charset="-127"/>
                <a:cs typeface="Arial" pitchFamily="34" charset="0"/>
              </a:rPr>
              <a:t>B</a:t>
            </a:r>
            <a:r>
              <a:rPr lang="pl-PL" sz="800" dirty="0" smtClean="0">
                <a:latin typeface="Arial" pitchFamily="34" charset="0"/>
                <a:ea typeface="Malgun Gothic" pitchFamily="34" charset="-127"/>
                <a:cs typeface="Arial" pitchFamily="34" charset="0"/>
              </a:rPr>
              <a:t> vse elemente </a:t>
            </a:r>
            <a:r>
              <a:rPr lang="pl-PL" sz="800" b="1" dirty="0">
                <a:latin typeface="Arial" pitchFamily="34" charset="0"/>
                <a:ea typeface="Malgun Gothic" pitchFamily="34" charset="-127"/>
                <a:cs typeface="Arial" pitchFamily="34" charset="0"/>
              </a:rPr>
              <a:t>konjugiramo</a:t>
            </a:r>
            <a:r>
              <a:rPr lang="pl-PL" sz="800" dirty="0">
                <a:latin typeface="Arial" pitchFamily="34" charset="0"/>
                <a:ea typeface="Malgun Gothic" pitchFamily="34" charset="-127"/>
                <a:cs typeface="Arial" pitchFamily="34" charset="0"/>
              </a:rPr>
              <a:t> in dobljeno </a:t>
            </a:r>
            <a:r>
              <a:rPr lang="pl-PL" sz="800" dirty="0" smtClean="0">
                <a:latin typeface="Arial" pitchFamily="34" charset="0"/>
                <a:ea typeface="Malgun Gothic" pitchFamily="34" charset="-127"/>
                <a:cs typeface="Arial" pitchFamily="34" charset="0"/>
              </a:rPr>
              <a:t>matriko </a:t>
            </a:r>
            <a:r>
              <a:rPr lang="pl-PL" sz="800" b="1" dirty="0">
                <a:latin typeface="Arial" pitchFamily="34" charset="0"/>
                <a:ea typeface="Malgun Gothic" pitchFamily="34" charset="-127"/>
                <a:cs typeface="Arial" pitchFamily="34" charset="0"/>
              </a:rPr>
              <a:t>transponiramo</a:t>
            </a:r>
            <a:endParaRPr lang="pl-PL" sz="800" b="1" dirty="0" smtClean="0">
              <a:latin typeface="Arial" pitchFamily="34" charset="0"/>
              <a:ea typeface="Malgun Gothic" pitchFamily="34" charset="-127"/>
              <a:cs typeface="Arial" pitchFamily="34" charset="0"/>
            </a:endParaRPr>
          </a:p>
        </p:txBody>
      </p:sp>
      <p:pic>
        <p:nvPicPr>
          <p:cNvPr id="1038" name="Picture 1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625093" y="488504"/>
            <a:ext cx="663052" cy="229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3" name="Group 12"/>
          <p:cNvGrpSpPr/>
          <p:nvPr/>
        </p:nvGrpSpPr>
        <p:grpSpPr>
          <a:xfrm>
            <a:off x="3501008" y="1640631"/>
            <a:ext cx="3168352" cy="3954929"/>
            <a:chOff x="3501008" y="1640631"/>
            <a:chExt cx="3168352" cy="3954929"/>
          </a:xfrm>
        </p:grpSpPr>
        <p:grpSp>
          <p:nvGrpSpPr>
            <p:cNvPr id="12" name="Group 11"/>
            <p:cNvGrpSpPr/>
            <p:nvPr/>
          </p:nvGrpSpPr>
          <p:grpSpPr>
            <a:xfrm>
              <a:off x="3501008" y="1640631"/>
              <a:ext cx="3168352" cy="3954929"/>
              <a:chOff x="3501008" y="1640631"/>
              <a:chExt cx="3168352" cy="3954929"/>
            </a:xfrm>
          </p:grpSpPr>
          <p:sp>
            <p:nvSpPr>
              <p:cNvPr id="18" name="PoljeZBesedilom 2"/>
              <p:cNvSpPr txBox="1"/>
              <p:nvPr/>
            </p:nvSpPr>
            <p:spPr>
              <a:xfrm>
                <a:off x="3501008" y="1640631"/>
                <a:ext cx="3168352" cy="395492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1030"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573016" y="1856919"/>
                <a:ext cx="3024336" cy="282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573017" y="2216696"/>
                <a:ext cx="2160240" cy="566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414589" y="2864767"/>
                <a:ext cx="2182763" cy="563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r="43012"/>
              <a:stretch/>
            </p:blipFill>
            <p:spPr bwMode="auto">
              <a:xfrm>
                <a:off x="3567039" y="2877765"/>
                <a:ext cx="949349" cy="127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595464" y="3511358"/>
                <a:ext cx="2140226" cy="12225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5" name="Picture 11"/>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r="56103"/>
              <a:stretch/>
            </p:blipFill>
            <p:spPr bwMode="auto">
              <a:xfrm>
                <a:off x="5530948" y="3728864"/>
                <a:ext cx="921581" cy="116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9"/>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56989"/>
              <a:stretch/>
            </p:blipFill>
            <p:spPr bwMode="auto">
              <a:xfrm>
                <a:off x="3573017" y="3046942"/>
                <a:ext cx="716509" cy="127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11"/>
              <p:cNvPicPr>
                <a:picLocks noChangeAspect="1" noChangeArrowheads="1"/>
              </p:cNvPicPr>
              <p:nvPr/>
            </p:nvPicPr>
            <p:blipFill rotWithShape="1">
              <a:blip r:embed="rId13" cstate="print">
                <a:extLst>
                  <a:ext uri="{28A0092B-C50C-407E-A947-70E740481C1C}">
                    <a14:useLocalDpi xmlns:a14="http://schemas.microsoft.com/office/drawing/2010/main" val="0"/>
                  </a:ext>
                </a:extLst>
              </a:blip>
              <a:srcRect l="43897"/>
              <a:stretch/>
            </p:blipFill>
            <p:spPr bwMode="auto">
              <a:xfrm>
                <a:off x="5354498" y="4095566"/>
                <a:ext cx="1265674" cy="1254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6" name="Picture 12"/>
              <p:cNvPicPr>
                <a:picLocks noChangeAspect="1" noChangeArrowheads="1"/>
              </p:cNvPicPr>
              <p:nvPr/>
            </p:nvPicPr>
            <p:blipFill rotWithShape="1">
              <a:blip r:embed="rId14" cstate="print">
                <a:extLst>
                  <a:ext uri="{28A0092B-C50C-407E-A947-70E740481C1C}">
                    <a14:useLocalDpi xmlns:a14="http://schemas.microsoft.com/office/drawing/2010/main" val="0"/>
                  </a:ext>
                </a:extLst>
              </a:blip>
              <a:srcRect r="64382"/>
              <a:stretch/>
            </p:blipFill>
            <p:spPr bwMode="auto">
              <a:xfrm>
                <a:off x="5840899" y="4305218"/>
                <a:ext cx="594850" cy="158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 name="Picture 12"/>
              <p:cNvPicPr>
                <a:picLocks noChangeAspect="1" noChangeArrowheads="1"/>
              </p:cNvPicPr>
              <p:nvPr/>
            </p:nvPicPr>
            <p:blipFill rotWithShape="1">
              <a:blip r:embed="rId14" cstate="print">
                <a:extLst>
                  <a:ext uri="{28A0092B-C50C-407E-A947-70E740481C1C}">
                    <a14:useLocalDpi xmlns:a14="http://schemas.microsoft.com/office/drawing/2010/main" val="0"/>
                  </a:ext>
                </a:extLst>
              </a:blip>
              <a:srcRect l="37113" r="27588"/>
              <a:stretch/>
            </p:blipFill>
            <p:spPr bwMode="auto">
              <a:xfrm>
                <a:off x="5849701" y="4492708"/>
                <a:ext cx="683582" cy="184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2" name="Picture 12"/>
              <p:cNvPicPr>
                <a:picLocks noChangeAspect="1" noChangeArrowheads="1"/>
              </p:cNvPicPr>
              <p:nvPr/>
            </p:nvPicPr>
            <p:blipFill rotWithShape="1">
              <a:blip r:embed="rId14" cstate="print">
                <a:extLst>
                  <a:ext uri="{28A0092B-C50C-407E-A947-70E740481C1C}">
                    <a14:useLocalDpi xmlns:a14="http://schemas.microsoft.com/office/drawing/2010/main" val="0"/>
                  </a:ext>
                </a:extLst>
              </a:blip>
              <a:srcRect l="72412"/>
              <a:stretch/>
            </p:blipFill>
            <p:spPr bwMode="auto">
              <a:xfrm>
                <a:off x="5849701" y="4702163"/>
                <a:ext cx="459619" cy="158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7" name="Picture 13"/>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599234" y="4905720"/>
                <a:ext cx="2984565" cy="398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1039" name="Picture 15"/>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570809" y="5363757"/>
              <a:ext cx="3008506" cy="1334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4" name="Group 13"/>
          <p:cNvGrpSpPr/>
          <p:nvPr/>
        </p:nvGrpSpPr>
        <p:grpSpPr>
          <a:xfrm>
            <a:off x="3523789" y="5735862"/>
            <a:ext cx="1489387" cy="969496"/>
            <a:chOff x="3523789" y="5735862"/>
            <a:chExt cx="1489387" cy="969496"/>
          </a:xfrm>
        </p:grpSpPr>
        <p:sp>
          <p:nvSpPr>
            <p:cNvPr id="38" name="PoljeZBesedilom 2"/>
            <p:cNvSpPr txBox="1"/>
            <p:nvPr/>
          </p:nvSpPr>
          <p:spPr>
            <a:xfrm>
              <a:off x="3523789" y="5735862"/>
              <a:ext cx="1489387" cy="969496"/>
            </a:xfrm>
            <a:prstGeom prst="rect">
              <a:avLst/>
            </a:prstGeom>
            <a:solidFill>
              <a:srgbClr val="B9EE9C"/>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Lastnosti adjungiranja:</a:t>
              </a:r>
            </a:p>
            <a:p>
              <a:pPr>
                <a:buSzPct val="110000"/>
              </a:pPr>
              <a:endParaRPr lang="sl-SI" sz="900" b="1" dirty="0" smtClean="0">
                <a:solidFill>
                  <a:srgbClr val="C00000"/>
                </a:solidFill>
                <a:latin typeface="Arial" pitchFamily="34" charset="0"/>
                <a:ea typeface="Malgun Gothic" pitchFamily="34" charset="-127"/>
                <a:cs typeface="Arial" pitchFamily="34" charset="0"/>
              </a:endParaRPr>
            </a:p>
            <a:p>
              <a:pPr>
                <a:buSzPct val="110000"/>
              </a:pPr>
              <a:endParaRPr lang="sl-SI" sz="900" b="1" dirty="0">
                <a:solidFill>
                  <a:srgbClr val="C00000"/>
                </a:solidFill>
                <a:latin typeface="Arial" pitchFamily="34" charset="0"/>
                <a:ea typeface="Malgun Gothic" pitchFamily="34" charset="-127"/>
                <a:cs typeface="Arial" pitchFamily="34" charset="0"/>
              </a:endParaRPr>
            </a:p>
            <a:p>
              <a:pPr>
                <a:buSzPct val="110000"/>
              </a:pPr>
              <a:endParaRPr lang="sl-SI" sz="900" b="1" dirty="0" smtClean="0">
                <a:solidFill>
                  <a:srgbClr val="C00000"/>
                </a:solidFill>
                <a:latin typeface="Arial" pitchFamily="34" charset="0"/>
                <a:ea typeface="Malgun Gothic" pitchFamily="34" charset="-127"/>
                <a:cs typeface="Arial" pitchFamily="34" charset="0"/>
              </a:endParaRPr>
            </a:p>
            <a:p>
              <a:pPr>
                <a:buSzPct val="110000"/>
              </a:pPr>
              <a:endParaRPr lang="sl-SI" sz="900" b="1" dirty="0">
                <a:solidFill>
                  <a:srgbClr val="C00000"/>
                </a:solidFill>
                <a:latin typeface="Arial" pitchFamily="34" charset="0"/>
                <a:ea typeface="Malgun Gothic" pitchFamily="34" charset="-127"/>
                <a:cs typeface="Arial" pitchFamily="34" charset="0"/>
              </a:endParaRPr>
            </a:p>
            <a:p>
              <a:pPr>
                <a:buSzPct val="110000"/>
              </a:pPr>
              <a:endParaRPr lang="sl-SI" sz="900" b="1" dirty="0" smtClean="0">
                <a:solidFill>
                  <a:srgbClr val="C00000"/>
                </a:solidFill>
                <a:latin typeface="Arial" pitchFamily="34" charset="0"/>
                <a:ea typeface="Malgun Gothic" pitchFamily="34" charset="-127"/>
                <a:cs typeface="Arial" pitchFamily="34" charset="0"/>
              </a:endParaRPr>
            </a:p>
            <a:p>
              <a:pPr>
                <a:buSzPct val="110000"/>
              </a:pPr>
              <a:endParaRPr lang="sl-SI" sz="300" b="1" dirty="0">
                <a:solidFill>
                  <a:srgbClr val="283214"/>
                </a:solidFill>
                <a:latin typeface="Arial" pitchFamily="34" charset="0"/>
                <a:ea typeface="Malgun Gothic" pitchFamily="34" charset="-127"/>
                <a:cs typeface="Arial" pitchFamily="34" charset="0"/>
              </a:endParaRPr>
            </a:p>
          </p:txBody>
        </p:sp>
        <p:pic>
          <p:nvPicPr>
            <p:cNvPr id="1040" name="Picture 16"/>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590776" y="5961113"/>
              <a:ext cx="1350392" cy="6670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1" name="PoljeZBesedilom 2"/>
          <p:cNvSpPr txBox="1"/>
          <p:nvPr/>
        </p:nvSpPr>
        <p:spPr>
          <a:xfrm>
            <a:off x="5112196" y="5797417"/>
            <a:ext cx="1541586" cy="846386"/>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Iz prve </a:t>
            </a:r>
            <a:r>
              <a:rPr lang="sl-SI" sz="700" dirty="0">
                <a:latin typeface="Arial" pitchFamily="34" charset="0"/>
                <a:ea typeface="Malgun Gothic" pitchFamily="34" charset="-127"/>
                <a:cs typeface="Arial" pitchFamily="34" charset="0"/>
              </a:rPr>
              <a:t>lastnosti </a:t>
            </a:r>
            <a:r>
              <a:rPr lang="sl-SI" sz="700" dirty="0" smtClean="0">
                <a:latin typeface="Arial" pitchFamily="34" charset="0"/>
                <a:ea typeface="Malgun Gothic" pitchFamily="34" charset="-127"/>
                <a:cs typeface="Arial" pitchFamily="34" charset="0"/>
              </a:rPr>
              <a:t>sledi na </a:t>
            </a:r>
            <a:r>
              <a:rPr lang="sl-SI" sz="700" b="1" dirty="0">
                <a:latin typeface="Arial" pitchFamily="34" charset="0"/>
                <a:ea typeface="Malgun Gothic" pitchFamily="34" charset="-127"/>
                <a:cs typeface="Arial" pitchFamily="34" charset="0"/>
              </a:rPr>
              <a:t>realnih</a:t>
            </a:r>
            <a:r>
              <a:rPr lang="sl-SI" sz="700" dirty="0">
                <a:latin typeface="Arial" pitchFamily="34" charset="0"/>
                <a:ea typeface="Malgun Gothic" pitchFamily="34" charset="-127"/>
                <a:cs typeface="Arial" pitchFamily="34" charset="0"/>
              </a:rPr>
              <a:t> matrikah </a:t>
            </a:r>
            <a:r>
              <a:rPr lang="sl-SI" sz="700" b="1" dirty="0">
                <a:latin typeface="Arial" pitchFamily="34" charset="0"/>
                <a:ea typeface="Malgun Gothic" pitchFamily="34" charset="-127"/>
                <a:cs typeface="Arial" pitchFamily="34" charset="0"/>
              </a:rPr>
              <a:t>fiksne</a:t>
            </a:r>
            <a:r>
              <a:rPr lang="sl-SI" sz="700" dirty="0">
                <a:latin typeface="Arial" pitchFamily="34" charset="0"/>
                <a:ea typeface="Malgun Gothic" pitchFamily="34" charset="-127"/>
                <a:cs typeface="Arial" pitchFamily="34" charset="0"/>
              </a:rPr>
              <a:t> velikosti </a:t>
            </a:r>
            <a:r>
              <a:rPr lang="sl-SI" sz="700" dirty="0" smtClean="0">
                <a:latin typeface="Arial" pitchFamily="34" charset="0"/>
                <a:ea typeface="Malgun Gothic" pitchFamily="34" charset="-127"/>
                <a:cs typeface="Arial" pitchFamily="34" charset="0"/>
              </a:rPr>
              <a:t>adjungiranje </a:t>
            </a:r>
            <a:r>
              <a:rPr lang="sl-SI" sz="700" b="1" dirty="0" smtClean="0">
                <a:latin typeface="Arial" pitchFamily="34" charset="0"/>
                <a:ea typeface="Malgun Gothic" pitchFamily="34" charset="-127"/>
                <a:cs typeface="Arial" pitchFamily="34" charset="0"/>
              </a:rPr>
              <a:t>linearna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preslikava</a:t>
            </a:r>
            <a:r>
              <a:rPr lang="sl-SI" sz="700" dirty="0" smtClean="0">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Na </a:t>
            </a:r>
            <a:r>
              <a:rPr lang="sl-SI" sz="700" b="1" dirty="0">
                <a:latin typeface="Arial" pitchFamily="34" charset="0"/>
                <a:ea typeface="Malgun Gothic" pitchFamily="34" charset="-127"/>
                <a:cs typeface="Arial" pitchFamily="34" charset="0"/>
              </a:rPr>
              <a:t>kompleksnih</a:t>
            </a:r>
            <a:r>
              <a:rPr lang="sl-SI" sz="700" dirty="0">
                <a:latin typeface="Arial" pitchFamily="34" charset="0"/>
                <a:ea typeface="Malgun Gothic" pitchFamily="34" charset="-127"/>
                <a:cs typeface="Arial" pitchFamily="34" charset="0"/>
              </a:rPr>
              <a:t> matrikah fiksne velikosti adjungiranje</a:t>
            </a:r>
          </a:p>
          <a:p>
            <a:pPr>
              <a:buSzPct val="110000"/>
            </a:pPr>
            <a:r>
              <a:rPr lang="sl-SI" sz="700" b="1" dirty="0">
                <a:latin typeface="Arial" pitchFamily="34" charset="0"/>
                <a:ea typeface="Malgun Gothic" pitchFamily="34" charset="-127"/>
                <a:cs typeface="Arial" pitchFamily="34" charset="0"/>
              </a:rPr>
              <a:t>ni</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linearna</a:t>
            </a:r>
            <a:r>
              <a:rPr lang="sl-SI" sz="700" dirty="0">
                <a:latin typeface="Arial" pitchFamily="34" charset="0"/>
                <a:ea typeface="Malgun Gothic" pitchFamily="34" charset="-127"/>
                <a:cs typeface="Arial" pitchFamily="34" charset="0"/>
              </a:rPr>
              <a:t> ampak </a:t>
            </a:r>
            <a:r>
              <a:rPr lang="sl-SI" sz="700" b="1" dirty="0">
                <a:latin typeface="Arial" pitchFamily="34" charset="0"/>
                <a:ea typeface="Malgun Gothic" pitchFamily="34" charset="-127"/>
                <a:cs typeface="Arial" pitchFamily="34" charset="0"/>
              </a:rPr>
              <a:t>konjugirano</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linearna</a:t>
            </a:r>
            <a:r>
              <a:rPr lang="sl-SI" sz="700" dirty="0">
                <a:latin typeface="Arial" pitchFamily="34" charset="0"/>
                <a:ea typeface="Malgun Gothic" pitchFamily="34" charset="-127"/>
                <a:cs typeface="Arial" pitchFamily="34" charset="0"/>
              </a:rPr>
              <a:t> preslikava</a:t>
            </a:r>
          </a:p>
        </p:txBody>
      </p:sp>
      <p:grpSp>
        <p:nvGrpSpPr>
          <p:cNvPr id="22" name="Group 21"/>
          <p:cNvGrpSpPr/>
          <p:nvPr/>
        </p:nvGrpSpPr>
        <p:grpSpPr>
          <a:xfrm>
            <a:off x="3402830" y="6827960"/>
            <a:ext cx="3319247" cy="2769989"/>
            <a:chOff x="3402830" y="6827960"/>
            <a:chExt cx="3319247" cy="2769989"/>
          </a:xfrm>
        </p:grpSpPr>
        <p:sp>
          <p:nvSpPr>
            <p:cNvPr id="59" name="PoljeZBesedilom 2"/>
            <p:cNvSpPr txBox="1"/>
            <p:nvPr/>
          </p:nvSpPr>
          <p:spPr>
            <a:xfrm>
              <a:off x="3527806" y="6827960"/>
              <a:ext cx="3141553" cy="276998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grpSp>
          <p:nvGrpSpPr>
            <p:cNvPr id="15" name="Group 14"/>
            <p:cNvGrpSpPr/>
            <p:nvPr/>
          </p:nvGrpSpPr>
          <p:grpSpPr>
            <a:xfrm>
              <a:off x="3402830" y="7041232"/>
              <a:ext cx="3319247" cy="1538238"/>
              <a:chOff x="3402830" y="7041232"/>
              <a:chExt cx="3319247" cy="1538238"/>
            </a:xfrm>
          </p:grpSpPr>
          <p:pic>
            <p:nvPicPr>
              <p:cNvPr id="1041" name="Picture 17"/>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583558" y="7041232"/>
                <a:ext cx="2373061" cy="116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2" name="Picture 18"/>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583558" y="7192962"/>
                <a:ext cx="1885716" cy="1448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3" name="Picture 19"/>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3583558" y="7417152"/>
                <a:ext cx="1845415" cy="1122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4" name="Picture 20"/>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3583558" y="7576491"/>
                <a:ext cx="1836339" cy="1402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5" name="Picture 21"/>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3599234" y="7797189"/>
                <a:ext cx="1629966" cy="113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6" name="Picture 22"/>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3621090" y="7951957"/>
                <a:ext cx="2907943" cy="1733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7" name="Picture 23"/>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3402830" y="8185442"/>
                <a:ext cx="1994308" cy="1789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8" name="Picture 24"/>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5428973" y="8197530"/>
                <a:ext cx="1293104" cy="185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9" name="Picture 25"/>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3605139" y="8441444"/>
                <a:ext cx="2533186" cy="138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pic>
        <p:nvPicPr>
          <p:cNvPr id="1050" name="Picture 26"/>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3605529" y="8625408"/>
            <a:ext cx="2986106" cy="9039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1" name="Picture 27"/>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313652" y="8168223"/>
            <a:ext cx="1771330" cy="1858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2" name="Picture 28"/>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313652" y="8383143"/>
            <a:ext cx="2858741" cy="7907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3" name="Picture 29"/>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2160736" y="8189396"/>
            <a:ext cx="479922" cy="149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4" name="Picture 30"/>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2692939" y="8190238"/>
            <a:ext cx="140699" cy="1526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5" name="Picture 31"/>
          <p:cNvPicPr>
            <a:picLocks noChangeAspect="1" noChangeArrowheads="1"/>
          </p:cNvPicPr>
          <p:nvPr/>
        </p:nvPicPr>
        <p:blipFill>
          <a:blip r:embed="rId32" cstate="print">
            <a:extLst>
              <a:ext uri="{28A0092B-C50C-407E-A947-70E740481C1C}">
                <a14:useLocalDpi xmlns:a14="http://schemas.microsoft.com/office/drawing/2010/main" val="0"/>
              </a:ext>
            </a:extLst>
          </a:blip>
          <a:srcRect/>
          <a:stretch>
            <a:fillRect/>
          </a:stretch>
        </p:blipFill>
        <p:spPr bwMode="auto">
          <a:xfrm>
            <a:off x="316285" y="9201488"/>
            <a:ext cx="2712418" cy="3557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56" name="Picture 32"/>
          <p:cNvPicPr>
            <a:picLocks noChangeAspect="1" noChangeArrowheads="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2873896" y="9515388"/>
            <a:ext cx="797170" cy="1829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19303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260648" y="272480"/>
            <a:ext cx="3168352" cy="738664"/>
            <a:chOff x="260648" y="272480"/>
            <a:chExt cx="3168352" cy="738664"/>
          </a:xfrm>
        </p:grpSpPr>
        <p:sp>
          <p:nvSpPr>
            <p:cNvPr id="2" name="PoljeZBesedilom 2"/>
            <p:cNvSpPr txBox="1"/>
            <p:nvPr/>
          </p:nvSpPr>
          <p:spPr>
            <a:xfrm>
              <a:off x="260648" y="272480"/>
              <a:ext cx="3168352" cy="738664"/>
            </a:xfrm>
            <a:prstGeom prst="rect">
              <a:avLst/>
            </a:prstGeom>
            <a:solidFill>
              <a:srgbClr val="FDFBB3"/>
            </a:solidFill>
            <a:ln w="6350">
              <a:solidFill>
                <a:schemeClr val="tx1"/>
              </a:solidFill>
            </a:ln>
          </p:spPr>
          <p:txBody>
            <a:bodyPr wrap="square" rtlCol="0">
              <a:spAutoFit/>
            </a:bodyPr>
            <a:lstStyle/>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7958" y="305273"/>
              <a:ext cx="3096344" cy="659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 name="PoljeZBesedilom 2"/>
          <p:cNvSpPr txBox="1"/>
          <p:nvPr/>
        </p:nvSpPr>
        <p:spPr>
          <a:xfrm>
            <a:off x="260648" y="1052570"/>
            <a:ext cx="2574106" cy="353943"/>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L</a:t>
            </a:r>
            <a:r>
              <a:rPr lang="sl-SI" sz="800" dirty="0" smtClean="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900"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in sta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in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končno razsežna prostora vektorska prostora s </a:t>
            </a:r>
            <a:r>
              <a:rPr lang="sl-SI" sz="800" b="1" dirty="0">
                <a:latin typeface="Arial" pitchFamily="34" charset="0"/>
                <a:ea typeface="Malgun Gothic" pitchFamily="34" charset="-127"/>
                <a:cs typeface="Arial" pitchFamily="34" charset="0"/>
              </a:rPr>
              <a:t>skalarnim</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produktom</a:t>
            </a:r>
            <a:endParaRPr lang="pl-PL" sz="1100" b="1" baseline="-25000" dirty="0">
              <a:latin typeface="Arial" pitchFamily="34" charset="0"/>
              <a:ea typeface="Malgun Gothic" pitchFamily="34" charset="-127"/>
              <a:cs typeface="Arial" pitchFamily="34" charset="0"/>
            </a:endParaRPr>
          </a:p>
        </p:txBody>
      </p:sp>
      <p:grpSp>
        <p:nvGrpSpPr>
          <p:cNvPr id="4" name="Group 3"/>
          <p:cNvGrpSpPr/>
          <p:nvPr/>
        </p:nvGrpSpPr>
        <p:grpSpPr>
          <a:xfrm>
            <a:off x="3490838" y="272480"/>
            <a:ext cx="3183210" cy="4708981"/>
            <a:chOff x="3490838" y="272480"/>
            <a:chExt cx="3183210" cy="4708981"/>
          </a:xfrm>
        </p:grpSpPr>
        <p:sp>
          <p:nvSpPr>
            <p:cNvPr id="11" name="PoljeZBesedilom 2"/>
            <p:cNvSpPr txBox="1"/>
            <p:nvPr/>
          </p:nvSpPr>
          <p:spPr>
            <a:xfrm>
              <a:off x="3490838" y="272480"/>
              <a:ext cx="3168352" cy="470898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3076"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76538" y="459478"/>
              <a:ext cx="2996952" cy="593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03340" y="1089830"/>
              <a:ext cx="2389956" cy="384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911192" y="1099162"/>
              <a:ext cx="762856" cy="130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Picture 7"/>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550097" y="1549746"/>
              <a:ext cx="1868686" cy="1293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463176" y="1544925"/>
              <a:ext cx="829444" cy="154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9"/>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550097" y="1715272"/>
              <a:ext cx="1868686" cy="132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 name="Picture 10"/>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479844" y="1728367"/>
              <a:ext cx="812775" cy="1369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3" name="Picture 11"/>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550097" y="1903799"/>
              <a:ext cx="2975247" cy="2331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4" name="Picture 12"/>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541855" y="2176200"/>
              <a:ext cx="3066318" cy="2228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5" name="Picture 13"/>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557116" y="4440518"/>
              <a:ext cx="3038948" cy="503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6" name="PoljeZBesedilom 2"/>
          <p:cNvSpPr txBox="1"/>
          <p:nvPr/>
        </p:nvSpPr>
        <p:spPr>
          <a:xfrm>
            <a:off x="260648" y="1502123"/>
            <a:ext cx="2574106" cy="353943"/>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L</a:t>
            </a:r>
            <a:r>
              <a:rPr lang="sl-SI" sz="800" dirty="0" smtClean="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a:t>
            </a:r>
            <a:r>
              <a:rPr lang="sl-SI" sz="900"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in sta </a:t>
            </a:r>
            <a:r>
              <a:rPr lang="sl-SI" sz="800" b="1" dirty="0">
                <a:latin typeface="Arial" pitchFamily="34" charset="0"/>
                <a:ea typeface="Malgun Gothic" pitchFamily="34" charset="-127"/>
                <a:cs typeface="Arial" pitchFamily="34" charset="0"/>
              </a:rPr>
              <a:t>U</a:t>
            </a:r>
            <a:r>
              <a:rPr lang="sl-SI" sz="800" dirty="0">
                <a:latin typeface="Arial" pitchFamily="34" charset="0"/>
                <a:ea typeface="Malgun Gothic" pitchFamily="34" charset="-127"/>
                <a:cs typeface="Arial" pitchFamily="34" charset="0"/>
              </a:rPr>
              <a:t> in </a:t>
            </a:r>
            <a:r>
              <a:rPr lang="sl-SI" sz="800" b="1" dirty="0">
                <a:latin typeface="Arial" pitchFamily="34" charset="0"/>
                <a:ea typeface="Malgun Gothic" pitchFamily="34" charset="-127"/>
                <a:cs typeface="Arial" pitchFamily="34" charset="0"/>
              </a:rPr>
              <a:t>V</a:t>
            </a:r>
            <a:r>
              <a:rPr lang="sl-SI" sz="800" dirty="0">
                <a:latin typeface="Arial" pitchFamily="34" charset="0"/>
                <a:ea typeface="Malgun Gothic" pitchFamily="34" charset="-127"/>
                <a:cs typeface="Arial" pitchFamily="34" charset="0"/>
              </a:rPr>
              <a:t> končno razsežna prostora vektorska prostora s </a:t>
            </a:r>
            <a:r>
              <a:rPr lang="sl-SI" sz="800" b="1" dirty="0">
                <a:latin typeface="Arial" pitchFamily="34" charset="0"/>
                <a:ea typeface="Malgun Gothic" pitchFamily="34" charset="-127"/>
                <a:cs typeface="Arial" pitchFamily="34" charset="0"/>
              </a:rPr>
              <a:t>skalarnim</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produktom</a:t>
            </a:r>
            <a:endParaRPr lang="pl-PL" sz="1100" b="1" baseline="-25000" dirty="0">
              <a:latin typeface="Arial" pitchFamily="34" charset="0"/>
              <a:ea typeface="Malgun Gothic" pitchFamily="34" charset="-127"/>
              <a:cs typeface="Arial" pitchFamily="34" charset="0"/>
            </a:endParaRPr>
          </a:p>
        </p:txBody>
      </p:sp>
      <p:pic>
        <p:nvPicPr>
          <p:cNvPr id="3086" name="Picture 14"/>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2450079" y="1371652"/>
            <a:ext cx="1004984" cy="173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687532" y="1050211"/>
            <a:ext cx="1014363" cy="208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oup 5"/>
          <p:cNvGrpSpPr/>
          <p:nvPr/>
        </p:nvGrpSpPr>
        <p:grpSpPr>
          <a:xfrm>
            <a:off x="216613" y="1929001"/>
            <a:ext cx="3168352" cy="2200602"/>
            <a:chOff x="216613" y="1929001"/>
            <a:chExt cx="3168352" cy="2200602"/>
          </a:xfrm>
        </p:grpSpPr>
        <p:sp>
          <p:nvSpPr>
            <p:cNvPr id="29" name="PoljeZBesedilom 2"/>
            <p:cNvSpPr txBox="1"/>
            <p:nvPr/>
          </p:nvSpPr>
          <p:spPr>
            <a:xfrm>
              <a:off x="216613" y="1929001"/>
              <a:ext cx="3168352" cy="220060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3087"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60648" y="2131627"/>
              <a:ext cx="3069034" cy="4709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8"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71489" y="2649474"/>
              <a:ext cx="2797472" cy="520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9" name="Picture 17"/>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87958" y="3210398"/>
              <a:ext cx="744289" cy="1597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0" name="Picture 18"/>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7958" y="3440832"/>
              <a:ext cx="2575100" cy="1669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1" name="Picture 19"/>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1115778" y="3233373"/>
              <a:ext cx="847546" cy="1432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2" name="Picture 20"/>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2038295" y="3221885"/>
              <a:ext cx="796459" cy="136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3" name="Picture 21"/>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291208" y="3659147"/>
              <a:ext cx="3038474" cy="378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mc:AlternateContent xmlns:mc="http://schemas.openxmlformats.org/markup-compatibility/2006" xmlns:a14="http://schemas.microsoft.com/office/drawing/2010/main">
        <mc:Choice Requires="a14">
          <p:sp>
            <p:nvSpPr>
              <p:cNvPr id="39" name="PoljeZBesedilom 2"/>
              <p:cNvSpPr txBox="1"/>
              <p:nvPr/>
            </p:nvSpPr>
            <p:spPr>
              <a:xfrm>
                <a:off x="766824" y="4242510"/>
                <a:ext cx="2618141" cy="472502"/>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n</a:t>
                </a:r>
                <a:r>
                  <a:rPr lang="pl-PL" sz="800" dirty="0" smtClean="0">
                    <a:solidFill>
                      <a:schemeClr val="tx1"/>
                    </a:solidFill>
                    <a:latin typeface="Arial" pitchFamily="34" charset="0"/>
                    <a:ea typeface="Malgun Gothic" pitchFamily="34" charset="-127"/>
                    <a:cs typeface="Arial" pitchFamily="34" charset="0"/>
                  </a:rPr>
                  <a:t>aj bo </a:t>
                </a:r>
                <a:r>
                  <a:rPr lang="pl-PL" sz="800" b="1" dirty="0" smtClean="0">
                    <a:solidFill>
                      <a:schemeClr val="tx1"/>
                    </a:solidFill>
                    <a:latin typeface="Arial" pitchFamily="34" charset="0"/>
                    <a:ea typeface="Malgun Gothic" pitchFamily="34" charset="-127"/>
                    <a:cs typeface="Arial" pitchFamily="34" charset="0"/>
                  </a:rPr>
                  <a:t>A</a:t>
                </a:r>
                <a:r>
                  <a:rPr lang="pl-PL" sz="800" dirty="0" smtClean="0">
                    <a:solidFill>
                      <a:schemeClr val="tx1"/>
                    </a:solidFill>
                    <a:latin typeface="Arial" pitchFamily="34" charset="0"/>
                    <a:ea typeface="Malgun Gothic" pitchFamily="34" charset="-127"/>
                    <a:cs typeface="Arial" pitchFamily="34" charset="0"/>
                  </a:rPr>
                  <a:t> </a:t>
                </a:r>
                <a:r>
                  <a:rPr lang="pl-PL" sz="800" b="1" dirty="0" smtClean="0">
                    <a:solidFill>
                      <a:schemeClr val="tx1"/>
                    </a:solidFill>
                    <a:latin typeface="Arial" pitchFamily="34" charset="0"/>
                    <a:ea typeface="Malgun Gothic" pitchFamily="34" charset="-127"/>
                    <a:cs typeface="Arial" pitchFamily="34" charset="0"/>
                  </a:rPr>
                  <a:t>kvadratna</a:t>
                </a:r>
                <a:r>
                  <a:rPr lang="pl-PL" sz="800" dirty="0" smtClean="0">
                    <a:solidFill>
                      <a:schemeClr val="tx1"/>
                    </a:solidFill>
                    <a:latin typeface="Arial" pitchFamily="34" charset="0"/>
                    <a:ea typeface="Malgun Gothic" pitchFamily="34" charset="-127"/>
                    <a:cs typeface="Arial" pitchFamily="34" charset="0"/>
                  </a:rPr>
                  <a:t> </a:t>
                </a:r>
                <a:r>
                  <a:rPr lang="pl-PL" sz="800" b="1" dirty="0" smtClean="0">
                    <a:solidFill>
                      <a:schemeClr val="tx1"/>
                    </a:solidFill>
                    <a:latin typeface="Arial" pitchFamily="34" charset="0"/>
                    <a:ea typeface="Malgun Gothic" pitchFamily="34" charset="-127"/>
                    <a:cs typeface="Arial" pitchFamily="34" charset="0"/>
                  </a:rPr>
                  <a:t>matrika</a:t>
                </a:r>
                <a:r>
                  <a:rPr lang="pl-PL" sz="800" dirty="0" smtClean="0">
                    <a:solidFill>
                      <a:schemeClr val="tx1"/>
                    </a:solidFill>
                    <a:latin typeface="Arial" pitchFamily="34" charset="0"/>
                    <a:ea typeface="Malgun Gothic" pitchFamily="34" charset="-127"/>
                    <a:cs typeface="Arial" pitchFamily="34" charset="0"/>
                  </a:rPr>
                  <a:t> nad </a:t>
                </a:r>
                <a:r>
                  <a:rPr lang="pl-PL" sz="800" b="1" dirty="0" smtClean="0">
                    <a:solidFill>
                      <a:schemeClr val="tx1"/>
                    </a:solidFill>
                    <a:latin typeface="Arial" pitchFamily="34" charset="0"/>
                    <a:ea typeface="Malgun Gothic" pitchFamily="34" charset="-127"/>
                    <a:cs typeface="Arial" pitchFamily="34" charset="0"/>
                  </a:rPr>
                  <a:t>C</a:t>
                </a:r>
                <a:r>
                  <a:rPr lang="pl-PL" sz="800" dirty="0" smtClean="0">
                    <a:solidFill>
                      <a:schemeClr val="tx1"/>
                    </a:solidFill>
                    <a:latin typeface="Arial" pitchFamily="34" charset="0"/>
                    <a:ea typeface="Malgun Gothic" pitchFamily="34" charset="-127"/>
                    <a:cs typeface="Arial" pitchFamily="34" charset="0"/>
                  </a:rPr>
                  <a:t> in naj bo </a:t>
                </a:r>
                <a:r>
                  <a:rPr lang="pl-PL" sz="800" b="1" dirty="0" smtClean="0">
                    <a:solidFill>
                      <a:schemeClr val="tx1"/>
                    </a:solidFill>
                    <a:latin typeface="Arial" pitchFamily="34" charset="0"/>
                    <a:ea typeface="Malgun Gothic" pitchFamily="34" charset="-127"/>
                    <a:cs typeface="Arial" pitchFamily="34" charset="0"/>
                  </a:rPr>
                  <a:t>λ</a:t>
                </a:r>
                <a:r>
                  <a:rPr lang="pl-PL" sz="800" dirty="0" smtClean="0">
                    <a:solidFill>
                      <a:schemeClr val="tx1"/>
                    </a:solidFill>
                    <a:latin typeface="Arial" pitchFamily="34" charset="0"/>
                    <a:ea typeface="Malgun Gothic" pitchFamily="34" charset="-127"/>
                    <a:cs typeface="Arial" pitchFamily="34" charset="0"/>
                  </a:rPr>
                  <a:t> ∈ </a:t>
                </a:r>
                <a:r>
                  <a:rPr lang="pl-PL" sz="800" b="1" dirty="0" smtClean="0">
                    <a:solidFill>
                      <a:schemeClr val="tx1"/>
                    </a:solidFill>
                    <a:latin typeface="Arial" pitchFamily="34" charset="0"/>
                    <a:ea typeface="Malgun Gothic" pitchFamily="34" charset="-127"/>
                    <a:cs typeface="Arial" pitchFamily="34" charset="0"/>
                  </a:rPr>
                  <a:t>C</a:t>
                </a:r>
                <a:r>
                  <a:rPr lang="pl-PL" sz="800" dirty="0" smtClean="0">
                    <a:solidFill>
                      <a:schemeClr val="tx1"/>
                    </a:solidFill>
                    <a:latin typeface="Arial" pitchFamily="34" charset="0"/>
                    <a:ea typeface="Malgun Gothic" pitchFamily="34" charset="-127"/>
                    <a:cs typeface="Arial" pitchFamily="34" charset="0"/>
                  </a:rPr>
                  <a:t>. Potem je </a:t>
                </a:r>
                <a:r>
                  <a:rPr lang="pl-PL" sz="800" b="1" dirty="0" smtClean="0">
                    <a:solidFill>
                      <a:schemeClr val="tx1"/>
                    </a:solidFill>
                    <a:latin typeface="Arial" pitchFamily="34" charset="0"/>
                    <a:ea typeface="Malgun Gothic" pitchFamily="34" charset="-127"/>
                    <a:cs typeface="Arial" pitchFamily="34" charset="0"/>
                  </a:rPr>
                  <a:t>λ</a:t>
                </a:r>
                <a:r>
                  <a:rPr lang="pl-PL" sz="800" dirty="0" smtClean="0">
                    <a:solidFill>
                      <a:schemeClr val="tx1"/>
                    </a:solidFill>
                    <a:latin typeface="Arial" pitchFamily="34" charset="0"/>
                    <a:ea typeface="Malgun Gothic" pitchFamily="34" charset="-127"/>
                    <a:cs typeface="Arial" pitchFamily="34" charset="0"/>
                  </a:rPr>
                  <a:t> lastna vrednost </a:t>
                </a:r>
                <a:r>
                  <a:rPr lang="pl-PL" sz="800" dirty="0">
                    <a:solidFill>
                      <a:schemeClr val="tx1"/>
                    </a:solidFill>
                    <a:latin typeface="Arial" pitchFamily="34" charset="0"/>
                    <a:ea typeface="Malgun Gothic" pitchFamily="34" charset="-127"/>
                    <a:cs typeface="Arial" pitchFamily="34" charset="0"/>
                  </a:rPr>
                  <a:t>za </a:t>
                </a:r>
                <a:r>
                  <a:rPr lang="pl-PL" sz="800" b="1" dirty="0">
                    <a:solidFill>
                      <a:schemeClr val="tx1"/>
                    </a:solidFill>
                    <a:latin typeface="Arial" pitchFamily="34" charset="0"/>
                    <a:ea typeface="Malgun Gothic" pitchFamily="34" charset="-127"/>
                    <a:cs typeface="Arial" pitchFamily="34" charset="0"/>
                  </a:rPr>
                  <a:t>A</a:t>
                </a:r>
                <a:r>
                  <a:rPr lang="pl-PL" sz="800" dirty="0">
                    <a:solidFill>
                      <a:schemeClr val="tx1"/>
                    </a:solidFill>
                    <a:latin typeface="Arial" pitchFamily="34" charset="0"/>
                    <a:ea typeface="Malgun Gothic" pitchFamily="34" charset="-127"/>
                    <a:cs typeface="Arial" pitchFamily="34" charset="0"/>
                  </a:rPr>
                  <a:t> natanko tedaj, ko je </a:t>
                </a:r>
                <a14:m>
                  <m:oMath xmlns:m="http://schemas.openxmlformats.org/officeDocument/2006/math">
                    <m:acc>
                      <m:accPr>
                        <m:chr m:val="̅"/>
                        <m:ctrlPr>
                          <a:rPr lang="pl-PL" sz="800" i="1" dirty="0" smtClean="0">
                            <a:solidFill>
                              <a:schemeClr val="tx1"/>
                            </a:solidFill>
                            <a:latin typeface="Cambria Math"/>
                            <a:ea typeface="Malgun Gothic" pitchFamily="34" charset="-127"/>
                            <a:cs typeface="Arial" pitchFamily="34" charset="0"/>
                          </a:rPr>
                        </m:ctrlPr>
                      </m:accPr>
                      <m:e>
                        <m:r>
                          <m:rPr>
                            <m:nor/>
                          </m:rPr>
                          <a:rPr lang="pl-PL" sz="800" b="1" dirty="0">
                            <a:latin typeface="Arial" pitchFamily="34" charset="0"/>
                            <a:ea typeface="Malgun Gothic" pitchFamily="34" charset="-127"/>
                            <a:cs typeface="Arial" pitchFamily="34" charset="0"/>
                          </a:rPr>
                          <m:t>λ</m:t>
                        </m:r>
                      </m:e>
                    </m:acc>
                  </m:oMath>
                </a14:m>
                <a:r>
                  <a:rPr lang="pl-PL" sz="800" dirty="0" smtClean="0">
                    <a:solidFill>
                      <a:schemeClr val="tx1"/>
                    </a:solidFill>
                    <a:latin typeface="Arial" pitchFamily="34" charset="0"/>
                    <a:ea typeface="Malgun Gothic" pitchFamily="34" charset="-127"/>
                    <a:cs typeface="Arial" pitchFamily="34" charset="0"/>
                  </a:rPr>
                  <a:t> </a:t>
                </a:r>
                <a:r>
                  <a:rPr lang="pl-PL" sz="800" b="1" dirty="0" smtClean="0">
                    <a:solidFill>
                      <a:schemeClr val="tx1"/>
                    </a:solidFill>
                    <a:latin typeface="Arial" pitchFamily="34" charset="0"/>
                    <a:ea typeface="Malgun Gothic" pitchFamily="34" charset="-127"/>
                    <a:cs typeface="Arial" pitchFamily="34" charset="0"/>
                  </a:rPr>
                  <a:t>lastna</a:t>
                </a:r>
                <a:r>
                  <a:rPr lang="pl-PL" sz="800" dirty="0" smtClean="0">
                    <a:solidFill>
                      <a:schemeClr val="tx1"/>
                    </a:solidFill>
                    <a:latin typeface="Arial" pitchFamily="34" charset="0"/>
                    <a:ea typeface="Malgun Gothic" pitchFamily="34" charset="-127"/>
                    <a:cs typeface="Arial" pitchFamily="34" charset="0"/>
                  </a:rPr>
                  <a:t> </a:t>
                </a:r>
                <a:r>
                  <a:rPr lang="pl-PL" sz="800" b="1" dirty="0" smtClean="0">
                    <a:solidFill>
                      <a:schemeClr val="tx1"/>
                    </a:solidFill>
                    <a:latin typeface="Arial" pitchFamily="34" charset="0"/>
                    <a:ea typeface="Malgun Gothic" pitchFamily="34" charset="-127"/>
                    <a:cs typeface="Arial" pitchFamily="34" charset="0"/>
                  </a:rPr>
                  <a:t>vrednost</a:t>
                </a:r>
                <a:r>
                  <a:rPr lang="pl-PL" sz="800" dirty="0" smtClean="0">
                    <a:solidFill>
                      <a:schemeClr val="tx1"/>
                    </a:solidFill>
                    <a:latin typeface="Arial" pitchFamily="34" charset="0"/>
                    <a:ea typeface="Malgun Gothic" pitchFamily="34" charset="-127"/>
                    <a:cs typeface="Arial" pitchFamily="34" charset="0"/>
                  </a:rPr>
                  <a:t> </a:t>
                </a:r>
                <a:r>
                  <a:rPr lang="pl-PL" sz="800" dirty="0">
                    <a:solidFill>
                      <a:schemeClr val="tx1"/>
                    </a:solidFill>
                    <a:latin typeface="Arial" pitchFamily="34" charset="0"/>
                    <a:ea typeface="Malgun Gothic" pitchFamily="34" charset="-127"/>
                    <a:cs typeface="Arial" pitchFamily="34" charset="0"/>
                  </a:rPr>
                  <a:t>za </a:t>
                </a:r>
                <a:r>
                  <a:rPr lang="pl-PL" sz="800" b="1" dirty="0" smtClean="0">
                    <a:solidFill>
                      <a:schemeClr val="tx1"/>
                    </a:solidFill>
                    <a:latin typeface="Arial" pitchFamily="34" charset="0"/>
                    <a:ea typeface="Malgun Gothic" pitchFamily="34" charset="-127"/>
                    <a:cs typeface="Arial" pitchFamily="34" charset="0"/>
                  </a:rPr>
                  <a:t>A</a:t>
                </a:r>
                <a:r>
                  <a:rPr lang="pl-PL" sz="1050" baseline="30000" dirty="0" smtClean="0">
                    <a:solidFill>
                      <a:schemeClr val="tx1"/>
                    </a:solidFill>
                    <a:latin typeface="Arial" pitchFamily="34" charset="0"/>
                    <a:ea typeface="Malgun Gothic" pitchFamily="34" charset="-127"/>
                    <a:cs typeface="Arial" pitchFamily="34" charset="0"/>
                  </a:rPr>
                  <a:t>∗</a:t>
                </a:r>
                <a:endParaRPr lang="pl-PL" sz="1050" baseline="30000" dirty="0">
                  <a:solidFill>
                    <a:schemeClr val="tx1"/>
                  </a:solidFill>
                  <a:latin typeface="Arial" pitchFamily="34" charset="0"/>
                  <a:ea typeface="Malgun Gothic" pitchFamily="34" charset="-127"/>
                  <a:cs typeface="Arial" pitchFamily="34" charset="0"/>
                </a:endParaRPr>
              </a:p>
            </p:txBody>
          </p:sp>
        </mc:Choice>
        <mc:Fallback xmlns="">
          <p:sp>
            <p:nvSpPr>
              <p:cNvPr id="39" name="PoljeZBesedilom 2"/>
              <p:cNvSpPr txBox="1">
                <a:spLocks noRot="1" noChangeAspect="1" noMove="1" noResize="1" noEditPoints="1" noAdjustHandles="1" noChangeArrowheads="1" noChangeShapeType="1" noTextEdit="1"/>
              </p:cNvSpPr>
              <p:nvPr/>
            </p:nvSpPr>
            <p:spPr>
              <a:xfrm>
                <a:off x="766824" y="4242510"/>
                <a:ext cx="2618141" cy="472502"/>
              </a:xfrm>
              <a:prstGeom prst="rect">
                <a:avLst/>
              </a:prstGeom>
              <a:blipFill rotWithShape="1">
                <a:blip r:embed="rId22"/>
                <a:stretch>
                  <a:fillRect b="-1282"/>
                </a:stretch>
              </a:blipFill>
              <a:ln w="6350">
                <a:solidFill>
                  <a:schemeClr val="tx1"/>
                </a:solidFill>
              </a:ln>
            </p:spPr>
            <p:txBody>
              <a:bodyPr/>
              <a:lstStyle/>
              <a:p>
                <a:r>
                  <a:rPr lang="sl-SI">
                    <a:noFill/>
                  </a:rPr>
                  <a:t> </a:t>
                </a:r>
              </a:p>
            </p:txBody>
          </p:sp>
        </mc:Fallback>
      </mc:AlternateContent>
      <p:grpSp>
        <p:nvGrpSpPr>
          <p:cNvPr id="15" name="Group 14"/>
          <p:cNvGrpSpPr/>
          <p:nvPr/>
        </p:nvGrpSpPr>
        <p:grpSpPr>
          <a:xfrm>
            <a:off x="238449" y="4808984"/>
            <a:ext cx="3625098" cy="2939266"/>
            <a:chOff x="238449" y="4808984"/>
            <a:chExt cx="3625098" cy="2939266"/>
          </a:xfrm>
        </p:grpSpPr>
        <p:sp>
          <p:nvSpPr>
            <p:cNvPr id="41" name="PoljeZBesedilom 2"/>
            <p:cNvSpPr txBox="1"/>
            <p:nvPr/>
          </p:nvSpPr>
          <p:spPr>
            <a:xfrm>
              <a:off x="238449" y="4808984"/>
              <a:ext cx="3091233" cy="293926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3094" name="Picture 22"/>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298463" y="5019280"/>
              <a:ext cx="2971204" cy="2397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5" name="Picture 23"/>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298463" y="5324509"/>
              <a:ext cx="1817399" cy="160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6" name="Picture 24"/>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303462" y="5555982"/>
              <a:ext cx="2966205" cy="264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7" name="Picture 25"/>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300230" y="5889104"/>
              <a:ext cx="1185490" cy="123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8" name="Picture 26"/>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1515159" y="5891044"/>
              <a:ext cx="1569743" cy="1212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9" name="Picture 27"/>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310897" y="6105128"/>
              <a:ext cx="1174823" cy="110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0" name="Picture 28"/>
            <p:cNvPicPr>
              <a:picLocks noChangeAspect="1" noChangeArrowheads="1"/>
            </p:cNvPicPr>
            <p:nvPr/>
          </p:nvPicPr>
          <p:blipFill rotWithShape="1">
            <a:blip r:embed="rId29" cstate="print">
              <a:extLst>
                <a:ext uri="{28A0092B-C50C-407E-A947-70E740481C1C}">
                  <a14:useLocalDpi xmlns:a14="http://schemas.microsoft.com/office/drawing/2010/main" val="0"/>
                </a:ext>
              </a:extLst>
            </a:blip>
            <a:srcRect r="44517"/>
            <a:stretch/>
          </p:blipFill>
          <p:spPr bwMode="auto">
            <a:xfrm>
              <a:off x="1539551" y="6091750"/>
              <a:ext cx="1248099" cy="1346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6" name="Picture 28"/>
            <p:cNvPicPr>
              <a:picLocks noChangeAspect="1" noChangeArrowheads="1"/>
            </p:cNvPicPr>
            <p:nvPr/>
          </p:nvPicPr>
          <p:blipFill rotWithShape="1">
            <a:blip r:embed="rId29" cstate="print">
              <a:extLst>
                <a:ext uri="{28A0092B-C50C-407E-A947-70E740481C1C}">
                  <a14:useLocalDpi xmlns:a14="http://schemas.microsoft.com/office/drawing/2010/main" val="0"/>
                </a:ext>
              </a:extLst>
            </a:blip>
            <a:srcRect l="55484" t="-59013"/>
            <a:stretch/>
          </p:blipFill>
          <p:spPr bwMode="auto">
            <a:xfrm>
              <a:off x="330058" y="6164900"/>
              <a:ext cx="1001390" cy="214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1" name="Picture 29"/>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1406285" y="6271980"/>
              <a:ext cx="1233311" cy="86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2" name="Picture 30"/>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312911" y="6465168"/>
              <a:ext cx="2881801" cy="2758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3" name="Picture 31"/>
            <p:cNvPicPr>
              <a:picLocks noChangeAspect="1" noChangeArrowheads="1"/>
            </p:cNvPicPr>
            <p:nvPr/>
          </p:nvPicPr>
          <p:blipFill>
            <a:blip r:embed="rId32" cstate="print">
              <a:extLst>
                <a:ext uri="{28A0092B-C50C-407E-A947-70E740481C1C}">
                  <a14:useLocalDpi xmlns:a14="http://schemas.microsoft.com/office/drawing/2010/main" val="0"/>
                </a:ext>
              </a:extLst>
            </a:blip>
            <a:srcRect/>
            <a:stretch>
              <a:fillRect/>
            </a:stretch>
          </p:blipFill>
          <p:spPr bwMode="auto">
            <a:xfrm>
              <a:off x="320751" y="6825209"/>
              <a:ext cx="1642573" cy="158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4" name="Picture 32"/>
            <p:cNvPicPr>
              <a:picLocks noChangeAspect="1" noChangeArrowheads="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2022940" y="6837763"/>
              <a:ext cx="1633172" cy="146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5" name="Picture 33"/>
            <p:cNvPicPr>
              <a:picLocks noChangeAspect="1" noChangeArrowheads="1"/>
            </p:cNvPicPr>
            <p:nvPr/>
          </p:nvPicPr>
          <p:blipFill>
            <a:blip r:embed="rId34" cstate="print">
              <a:extLst>
                <a:ext uri="{28A0092B-C50C-407E-A947-70E740481C1C}">
                  <a14:useLocalDpi xmlns:a14="http://schemas.microsoft.com/office/drawing/2010/main" val="0"/>
                </a:ext>
              </a:extLst>
            </a:blip>
            <a:srcRect/>
            <a:stretch>
              <a:fillRect/>
            </a:stretch>
          </p:blipFill>
          <p:spPr bwMode="auto">
            <a:xfrm>
              <a:off x="333271" y="7024362"/>
              <a:ext cx="1401657" cy="17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6" name="Picture 34"/>
            <p:cNvPicPr>
              <a:picLocks noChangeAspect="1" noChangeArrowheads="1"/>
            </p:cNvPicPr>
            <p:nvPr/>
          </p:nvPicPr>
          <p:blipFill>
            <a:blip r:embed="rId35" cstate="print">
              <a:extLst>
                <a:ext uri="{28A0092B-C50C-407E-A947-70E740481C1C}">
                  <a14:useLocalDpi xmlns:a14="http://schemas.microsoft.com/office/drawing/2010/main" val="0"/>
                </a:ext>
              </a:extLst>
            </a:blip>
            <a:srcRect/>
            <a:stretch>
              <a:fillRect/>
            </a:stretch>
          </p:blipFill>
          <p:spPr bwMode="auto">
            <a:xfrm>
              <a:off x="1786564" y="7073672"/>
              <a:ext cx="2076983" cy="1220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7" name="Picture 35"/>
            <p:cNvPicPr>
              <a:picLocks noChangeAspect="1" noChangeArrowheads="1"/>
            </p:cNvPicPr>
            <p:nvPr/>
          </p:nvPicPr>
          <p:blipFill>
            <a:blip r:embed="rId36" cstate="print">
              <a:extLst>
                <a:ext uri="{28A0092B-C50C-407E-A947-70E740481C1C}">
                  <a14:useLocalDpi xmlns:a14="http://schemas.microsoft.com/office/drawing/2010/main" val="0"/>
                </a:ext>
              </a:extLst>
            </a:blip>
            <a:srcRect/>
            <a:stretch>
              <a:fillRect/>
            </a:stretch>
          </p:blipFill>
          <p:spPr bwMode="auto">
            <a:xfrm>
              <a:off x="342247" y="7257256"/>
              <a:ext cx="2888633" cy="360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6" name="PoljeZBesedilom 2"/>
          <p:cNvSpPr txBox="1"/>
          <p:nvPr/>
        </p:nvSpPr>
        <p:spPr>
          <a:xfrm>
            <a:off x="3459956" y="5092238"/>
            <a:ext cx="2273300" cy="353943"/>
          </a:xfrm>
          <a:prstGeom prst="rect">
            <a:avLst/>
          </a:prstGeom>
          <a:solidFill>
            <a:srgbClr val="D1F082"/>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Sebiadjugirana preslikava:</a:t>
            </a:r>
            <a:endParaRPr lang="sl-SI" sz="300" b="1" dirty="0" smtClean="0">
              <a:solidFill>
                <a:srgbClr val="283214"/>
              </a:solidFill>
              <a:latin typeface="Arial" pitchFamily="34" charset="0"/>
              <a:ea typeface="Malgun Gothic" pitchFamily="34" charset="-127"/>
              <a:cs typeface="Arial" pitchFamily="34" charset="0"/>
            </a:endParaRPr>
          </a:p>
          <a:p>
            <a:pPr>
              <a:buSzPct val="110000"/>
            </a:pPr>
            <a:r>
              <a:rPr lang="pl-PL" sz="800" b="1" dirty="0" smtClean="0">
                <a:latin typeface="Arial" pitchFamily="34" charset="0"/>
                <a:ea typeface="Malgun Gothic" pitchFamily="34" charset="-127"/>
                <a:cs typeface="Arial" pitchFamily="34" charset="0"/>
              </a:rPr>
              <a:t>L : </a:t>
            </a:r>
            <a:r>
              <a:rPr lang="pl-PL" sz="800" b="1" dirty="0">
                <a:latin typeface="Arial" pitchFamily="34" charset="0"/>
                <a:ea typeface="Malgun Gothic" pitchFamily="34" charset="-127"/>
                <a:cs typeface="Arial" pitchFamily="34" charset="0"/>
              </a:rPr>
              <a:t>V → V </a:t>
            </a:r>
            <a:r>
              <a:rPr lang="pl-PL" sz="800" dirty="0">
                <a:latin typeface="Arial" pitchFamily="34" charset="0"/>
                <a:ea typeface="Malgun Gothic" pitchFamily="34" charset="-127"/>
                <a:cs typeface="Arial" pitchFamily="34" charset="0"/>
              </a:rPr>
              <a:t>je</a:t>
            </a:r>
            <a:r>
              <a:rPr lang="pl-PL" sz="800" b="1" dirty="0">
                <a:latin typeface="Arial" pitchFamily="34" charset="0"/>
                <a:ea typeface="Malgun Gothic" pitchFamily="34" charset="-127"/>
                <a:cs typeface="Arial" pitchFamily="34" charset="0"/>
              </a:rPr>
              <a:t> </a:t>
            </a:r>
            <a:r>
              <a:rPr lang="pl-PL" sz="800" b="1" dirty="0" smtClean="0">
                <a:latin typeface="Arial" pitchFamily="34" charset="0"/>
                <a:ea typeface="Malgun Gothic" pitchFamily="34" charset="-127"/>
                <a:cs typeface="Arial" pitchFamily="34" charset="0"/>
              </a:rPr>
              <a:t>sebiadjungirana </a:t>
            </a:r>
            <a:r>
              <a:rPr lang="pl-PL" sz="800" dirty="0">
                <a:latin typeface="Arial" pitchFamily="34" charset="0"/>
                <a:ea typeface="Malgun Gothic" pitchFamily="34" charset="-127"/>
                <a:cs typeface="Arial" pitchFamily="34" charset="0"/>
              </a:rPr>
              <a:t>č</a:t>
            </a:r>
            <a:r>
              <a:rPr lang="pl-PL" sz="800" dirty="0" smtClean="0">
                <a:latin typeface="Arial" pitchFamily="34" charset="0"/>
                <a:ea typeface="Malgun Gothic" pitchFamily="34" charset="-127"/>
                <a:cs typeface="Arial" pitchFamily="34" charset="0"/>
              </a:rPr>
              <a:t>e</a:t>
            </a:r>
            <a:r>
              <a:rPr lang="pl-PL" sz="800" b="1" dirty="0" smtClean="0">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velja</a:t>
            </a:r>
            <a:r>
              <a:rPr lang="pl-PL" sz="800" b="1" dirty="0">
                <a:latin typeface="Arial" pitchFamily="34" charset="0"/>
                <a:ea typeface="Malgun Gothic" pitchFamily="34" charset="-127"/>
                <a:cs typeface="Arial" pitchFamily="34" charset="0"/>
              </a:rPr>
              <a:t> L = </a:t>
            </a:r>
            <a:r>
              <a:rPr lang="pl-PL" sz="800" b="1" dirty="0" smtClean="0">
                <a:latin typeface="Arial" pitchFamily="34" charset="0"/>
                <a:ea typeface="Malgun Gothic" pitchFamily="34" charset="-127"/>
                <a:cs typeface="Arial" pitchFamily="34" charset="0"/>
              </a:rPr>
              <a:t>L*</a:t>
            </a:r>
          </a:p>
        </p:txBody>
      </p:sp>
      <p:sp>
        <p:nvSpPr>
          <p:cNvPr id="69" name="PoljeZBesedilom 2"/>
          <p:cNvSpPr txBox="1"/>
          <p:nvPr/>
        </p:nvSpPr>
        <p:spPr>
          <a:xfrm>
            <a:off x="3455063" y="5512548"/>
            <a:ext cx="3096343" cy="307777"/>
          </a:xfrm>
          <a:prstGeom prst="rect">
            <a:avLst/>
          </a:prstGeom>
          <a:solidFill>
            <a:schemeClr val="bg1"/>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č</a:t>
            </a:r>
            <a:r>
              <a:rPr lang="sl-SI" sz="700" dirty="0" smtClean="0">
                <a:latin typeface="Arial" pitchFamily="34" charset="0"/>
                <a:ea typeface="Malgun Gothic" pitchFamily="34" charset="-127"/>
                <a:cs typeface="Arial" pitchFamily="34" charset="0"/>
              </a:rPr>
              <a:t>e </a:t>
            </a:r>
            <a:r>
              <a:rPr lang="sl-SI" sz="700" dirty="0">
                <a:latin typeface="Arial" pitchFamily="34" charset="0"/>
                <a:ea typeface="Malgun Gothic" pitchFamily="34" charset="-127"/>
                <a:cs typeface="Arial" pitchFamily="34" charset="0"/>
              </a:rPr>
              <a:t>je </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A </a:t>
            </a:r>
            <a:r>
              <a:rPr lang="sl-SI" sz="700" dirty="0">
                <a:latin typeface="Arial" pitchFamily="34" charset="0"/>
                <a:ea typeface="Malgun Gothic" pitchFamily="34" charset="-127"/>
                <a:cs typeface="Arial" pitchFamily="34" charset="0"/>
              </a:rPr>
              <a:t>matrika</a:t>
            </a:r>
            <a:r>
              <a:rPr lang="sl-SI" sz="700" b="1" dirty="0">
                <a:latin typeface="Arial" pitchFamily="34" charset="0"/>
                <a:ea typeface="Malgun Gothic" pitchFamily="34" charset="-127"/>
                <a:cs typeface="Arial" pitchFamily="34" charset="0"/>
              </a:rPr>
              <a:t> sebiadjungirane </a:t>
            </a:r>
            <a:r>
              <a:rPr lang="sl-SI" sz="700" dirty="0">
                <a:latin typeface="Arial" pitchFamily="34" charset="0"/>
                <a:ea typeface="Malgun Gothic" pitchFamily="34" charset="-127"/>
                <a:cs typeface="Arial" pitchFamily="34" charset="0"/>
              </a:rPr>
              <a:t>preslikave</a:t>
            </a:r>
            <a:r>
              <a:rPr lang="sl-SI" sz="700" b="1"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 L : </a:t>
            </a:r>
            <a:r>
              <a:rPr lang="sl-SI" sz="700" b="1" dirty="0">
                <a:latin typeface="Arial" pitchFamily="34" charset="0"/>
                <a:ea typeface="Malgun Gothic" pitchFamily="34" charset="-127"/>
                <a:cs typeface="Arial" pitchFamily="34" charset="0"/>
              </a:rPr>
              <a:t>V → V </a:t>
            </a:r>
            <a:r>
              <a:rPr lang="sl-SI" sz="700" dirty="0">
                <a:latin typeface="Arial" pitchFamily="34" charset="0"/>
                <a:ea typeface="Malgun Gothic" pitchFamily="34" charset="-127"/>
                <a:cs typeface="Arial" pitchFamily="34" charset="0"/>
              </a:rPr>
              <a:t>glede</a:t>
            </a:r>
            <a:r>
              <a:rPr lang="sl-SI" sz="700" b="1"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na</a:t>
            </a:r>
            <a:r>
              <a:rPr lang="sl-SI" sz="700" b="1" dirty="0" smtClean="0">
                <a:latin typeface="Arial" pitchFamily="34" charset="0"/>
                <a:ea typeface="Malgun Gothic" pitchFamily="34" charset="-127"/>
                <a:cs typeface="Arial" pitchFamily="34" charset="0"/>
              </a:rPr>
              <a:t> ortonormirano </a:t>
            </a:r>
            <a:r>
              <a:rPr lang="sl-SI" sz="700" dirty="0">
                <a:latin typeface="Arial" pitchFamily="34" charset="0"/>
                <a:ea typeface="Malgun Gothic" pitchFamily="34" charset="-127"/>
                <a:cs typeface="Arial" pitchFamily="34" charset="0"/>
              </a:rPr>
              <a:t>bazo</a:t>
            </a:r>
            <a:r>
              <a:rPr lang="sl-SI" sz="700" b="1" dirty="0">
                <a:latin typeface="Arial" pitchFamily="34" charset="0"/>
                <a:ea typeface="Malgun Gothic" pitchFamily="34" charset="-127"/>
                <a:cs typeface="Arial" pitchFamily="34" charset="0"/>
              </a:rPr>
              <a:t> B </a:t>
            </a:r>
            <a:r>
              <a:rPr lang="sl-SI" sz="700" dirty="0">
                <a:latin typeface="Arial" pitchFamily="34" charset="0"/>
                <a:ea typeface="Malgun Gothic" pitchFamily="34" charset="-127"/>
                <a:cs typeface="Arial" pitchFamily="34" charset="0"/>
              </a:rPr>
              <a:t>za</a:t>
            </a:r>
            <a:r>
              <a:rPr lang="sl-SI" sz="700" b="1"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  </a:t>
            </a:r>
            <a:r>
              <a:rPr lang="sl-SI" sz="700" dirty="0" smtClean="0">
                <a:latin typeface="Arial" pitchFamily="34" charset="0"/>
                <a:ea typeface="Malgun Gothic" pitchFamily="34" charset="-127"/>
                <a:cs typeface="Arial" pitchFamily="34" charset="0"/>
              </a:rPr>
              <a:t>potem </a:t>
            </a:r>
            <a:r>
              <a:rPr lang="sl-SI" sz="700" dirty="0">
                <a:latin typeface="Arial" pitchFamily="34" charset="0"/>
                <a:ea typeface="Malgun Gothic" pitchFamily="34" charset="-127"/>
                <a:cs typeface="Arial" pitchFamily="34" charset="0"/>
              </a:rPr>
              <a:t>je </a:t>
            </a:r>
            <a:r>
              <a:rPr lang="sl-SI" sz="700" b="1" dirty="0" smtClean="0">
                <a:latin typeface="Arial" pitchFamily="34" charset="0"/>
                <a:ea typeface="Malgun Gothic" pitchFamily="34" charset="-127"/>
                <a:cs typeface="Arial" pitchFamily="34" charset="0"/>
              </a:rPr>
              <a:t>A</a:t>
            </a:r>
            <a:r>
              <a:rPr lang="sl-SI" sz="900" baseline="300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L</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B </a:t>
            </a:r>
            <a:r>
              <a:rPr lang="sl-SI" sz="700" dirty="0" smtClean="0">
                <a:latin typeface="Arial" pitchFamily="34" charset="0"/>
                <a:ea typeface="Malgun Gothic" pitchFamily="34" charset="-127"/>
                <a:cs typeface="Arial" pitchFamily="34" charset="0"/>
              </a:rPr>
              <a:t>)</a:t>
            </a:r>
            <a:r>
              <a:rPr lang="sl-SI" sz="1000" baseline="300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L</a:t>
            </a:r>
            <a:r>
              <a:rPr lang="sl-SI" sz="1000" baseline="300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 </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L</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A</a:t>
            </a:r>
            <a:endParaRPr lang="sl-SI" sz="700" b="1" dirty="0">
              <a:latin typeface="Arial" pitchFamily="34" charset="0"/>
              <a:ea typeface="Malgun Gothic" pitchFamily="34" charset="-127"/>
              <a:cs typeface="Arial" pitchFamily="34" charset="0"/>
            </a:endParaRPr>
          </a:p>
        </p:txBody>
      </p:sp>
      <p:pic>
        <p:nvPicPr>
          <p:cNvPr id="73" name="Picture 2"/>
          <p:cNvPicPr>
            <a:picLocks noChangeAspect="1" noChangeArrowheads="1"/>
          </p:cNvPicPr>
          <p:nvPr/>
        </p:nvPicPr>
        <p:blipFill>
          <a:blip r:embed="rId37" cstate="print">
            <a:extLst>
              <a:ext uri="{28A0092B-C50C-407E-A947-70E740481C1C}">
                <a14:useLocalDpi xmlns:a14="http://schemas.microsoft.com/office/drawing/2010/main" val="0"/>
              </a:ext>
            </a:extLst>
          </a:blip>
          <a:srcRect/>
          <a:stretch>
            <a:fillRect/>
          </a:stretch>
        </p:blipFill>
        <p:spPr bwMode="auto">
          <a:xfrm>
            <a:off x="414090" y="1057462"/>
            <a:ext cx="1152128" cy="1715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4" name="PoljeZBesedilom 2"/>
          <p:cNvSpPr txBox="1"/>
          <p:nvPr/>
        </p:nvSpPr>
        <p:spPr>
          <a:xfrm>
            <a:off x="3422228" y="5950688"/>
            <a:ext cx="3168352" cy="477054"/>
          </a:xfrm>
          <a:prstGeom prst="rect">
            <a:avLst/>
          </a:prstGeom>
          <a:solidFill>
            <a:srgbClr val="F1C877"/>
          </a:solidFill>
          <a:ln w="6350">
            <a:noFill/>
          </a:ln>
        </p:spPr>
        <p:txBody>
          <a:bodyPr wrap="square" rtlCol="0">
            <a:spAutoFit/>
          </a:bodyPr>
          <a:lstStyle/>
          <a:p>
            <a:pPr>
              <a:buSzPct val="110000"/>
            </a:pPr>
            <a:r>
              <a:rPr lang="sl-SI" sz="900" b="1" dirty="0" smtClean="0">
                <a:solidFill>
                  <a:srgbClr val="8F152F"/>
                </a:solidFill>
                <a:latin typeface="Arial" pitchFamily="34" charset="0"/>
                <a:ea typeface="Malgun Gothic" pitchFamily="34" charset="-127"/>
                <a:cs typeface="Arial" pitchFamily="34" charset="0"/>
              </a:rPr>
              <a:t>Simetrična in Hermitska matrika:</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kompleksna</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matrika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je </a:t>
            </a:r>
            <a:r>
              <a:rPr lang="sl-SI" sz="800" dirty="0" smtClean="0">
                <a:latin typeface="Arial" pitchFamily="34" charset="0"/>
                <a:ea typeface="Malgun Gothic" pitchFamily="34" charset="-127"/>
                <a:cs typeface="Arial" pitchFamily="34" charset="0"/>
              </a:rPr>
              <a:t>hermitska če zadošča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A</a:t>
            </a:r>
            <a:r>
              <a:rPr lang="sl-SI" sz="1050" baseline="300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realnim </a:t>
            </a:r>
            <a:r>
              <a:rPr lang="sl-SI" sz="800" b="1" dirty="0" smtClean="0">
                <a:latin typeface="Arial" pitchFamily="34" charset="0"/>
                <a:ea typeface="Malgun Gothic" pitchFamily="34" charset="-127"/>
                <a:cs typeface="Arial" pitchFamily="34" charset="0"/>
              </a:rPr>
              <a:t>hermitskim</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matrikam pravimo tudi </a:t>
            </a:r>
            <a:r>
              <a:rPr lang="sl-SI" sz="800" b="1" dirty="0" smtClean="0">
                <a:latin typeface="Arial" pitchFamily="34" charset="0"/>
                <a:ea typeface="Malgun Gothic" pitchFamily="34" charset="-127"/>
                <a:cs typeface="Arial" pitchFamily="34" charset="0"/>
              </a:rPr>
              <a:t>simetri</a:t>
            </a:r>
            <a:r>
              <a:rPr lang="sl-SI" sz="800" b="1" dirty="0">
                <a:latin typeface="Arial" pitchFamily="34" charset="0"/>
                <a:ea typeface="Malgun Gothic" pitchFamily="34" charset="-127"/>
                <a:cs typeface="Arial" pitchFamily="34" charset="0"/>
              </a:rPr>
              <a:t>č</a:t>
            </a:r>
            <a:r>
              <a:rPr lang="sl-SI" sz="800" b="1" dirty="0" smtClean="0">
                <a:latin typeface="Arial" pitchFamily="34" charset="0"/>
                <a:ea typeface="Malgun Gothic" pitchFamily="34" charset="-127"/>
                <a:cs typeface="Arial" pitchFamily="34" charset="0"/>
              </a:rPr>
              <a:t>ne</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matrik</a:t>
            </a:r>
            <a:endParaRPr lang="sl-SI" sz="800" dirty="0" smtClean="0">
              <a:latin typeface="Arial" pitchFamily="34" charset="0"/>
              <a:ea typeface="Malgun Gothic" pitchFamily="34" charset="-127"/>
              <a:cs typeface="Arial" pitchFamily="34" charset="0"/>
            </a:endParaRPr>
          </a:p>
        </p:txBody>
      </p:sp>
      <p:sp>
        <p:nvSpPr>
          <p:cNvPr id="75" name="PoljeZBesedilom 2"/>
          <p:cNvSpPr txBox="1"/>
          <p:nvPr/>
        </p:nvSpPr>
        <p:spPr>
          <a:xfrm>
            <a:off x="3455063" y="6449223"/>
            <a:ext cx="2613973" cy="307777"/>
          </a:xfrm>
          <a:prstGeom prst="rect">
            <a:avLst/>
          </a:prstGeom>
          <a:solidFill>
            <a:schemeClr val="bg1"/>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z</a:t>
            </a:r>
            <a:r>
              <a:rPr lang="sl-SI" sz="700" dirty="0" smtClean="0">
                <a:latin typeface="Arial" pitchFamily="34" charset="0"/>
                <a:ea typeface="Malgun Gothic" pitchFamily="34" charset="-127"/>
                <a:cs typeface="Arial" pitchFamily="34" charset="0"/>
              </a:rPr>
              <a:t>a </a:t>
            </a:r>
            <a:r>
              <a:rPr lang="sl-SI" sz="700" dirty="0">
                <a:latin typeface="Arial" pitchFamily="34" charset="0"/>
                <a:ea typeface="Malgun Gothic" pitchFamily="34" charset="-127"/>
                <a:cs typeface="Arial" pitchFamily="34" charset="0"/>
              </a:rPr>
              <a:t>vsako matriko </a:t>
            </a:r>
            <a:r>
              <a:rPr lang="sl-SI" sz="700" b="1" dirty="0">
                <a:latin typeface="Arial" pitchFamily="34" charset="0"/>
                <a:ea typeface="Malgun Gothic" pitchFamily="34" charset="-127"/>
                <a:cs typeface="Arial" pitchFamily="34" charset="0"/>
              </a:rPr>
              <a:t>A</a:t>
            </a:r>
            <a:r>
              <a:rPr lang="sl-SI" sz="700" dirty="0">
                <a:latin typeface="Arial" pitchFamily="34" charset="0"/>
                <a:ea typeface="Malgun Gothic" pitchFamily="34" charset="-127"/>
                <a:cs typeface="Arial" pitchFamily="34" charset="0"/>
              </a:rPr>
              <a:t> sta </a:t>
            </a:r>
            <a:r>
              <a:rPr lang="sl-SI" sz="700" b="1" dirty="0" smtClean="0">
                <a:latin typeface="Arial" pitchFamily="34" charset="0"/>
                <a:ea typeface="Malgun Gothic" pitchFamily="34" charset="-127"/>
                <a:cs typeface="Arial" pitchFamily="34" charset="0"/>
              </a:rPr>
              <a:t>A</a:t>
            </a:r>
            <a:r>
              <a:rPr lang="sl-SI" sz="900" baseline="300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in </a:t>
            </a:r>
            <a:r>
              <a:rPr lang="sl-SI" sz="700" b="1" dirty="0">
                <a:latin typeface="Arial" pitchFamily="34" charset="0"/>
                <a:ea typeface="Malgun Gothic" pitchFamily="34" charset="-127"/>
                <a:cs typeface="Arial" pitchFamily="34" charset="0"/>
              </a:rPr>
              <a:t>AA</a:t>
            </a:r>
            <a:r>
              <a:rPr lang="sl-SI" sz="1000" baseline="30000" dirty="0">
                <a:latin typeface="Arial" pitchFamily="34" charset="0"/>
                <a:ea typeface="Malgun Gothic" pitchFamily="34" charset="-127"/>
                <a:cs typeface="Arial" pitchFamily="34" charset="0"/>
              </a:rPr>
              <a:t>∗</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hermitski</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matriki </a:t>
            </a:r>
            <a:r>
              <a:rPr lang="sl-SI" sz="700" dirty="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saka </a:t>
            </a:r>
            <a:r>
              <a:rPr lang="sl-SI" sz="700" dirty="0">
                <a:latin typeface="Arial" pitchFamily="34" charset="0"/>
                <a:ea typeface="Malgun Gothic" pitchFamily="34" charset="-127"/>
                <a:cs typeface="Arial" pitchFamily="34" charset="0"/>
              </a:rPr>
              <a:t>potenca </a:t>
            </a:r>
            <a:r>
              <a:rPr lang="sl-SI" sz="700" b="1" dirty="0">
                <a:latin typeface="Arial" pitchFamily="34" charset="0"/>
                <a:ea typeface="Malgun Gothic" pitchFamily="34" charset="-127"/>
                <a:cs typeface="Arial" pitchFamily="34" charset="0"/>
              </a:rPr>
              <a:t>hermitske</a:t>
            </a:r>
            <a:r>
              <a:rPr lang="sl-SI" sz="700" dirty="0">
                <a:latin typeface="Arial" pitchFamily="34" charset="0"/>
                <a:ea typeface="Malgun Gothic" pitchFamily="34" charset="-127"/>
                <a:cs typeface="Arial" pitchFamily="34" charset="0"/>
              </a:rPr>
              <a:t> matrike je spet </a:t>
            </a:r>
            <a:r>
              <a:rPr lang="sl-SI" sz="700" b="1" dirty="0">
                <a:latin typeface="Arial" pitchFamily="34" charset="0"/>
                <a:ea typeface="Malgun Gothic" pitchFamily="34" charset="-127"/>
                <a:cs typeface="Arial" pitchFamily="34" charset="0"/>
              </a:rPr>
              <a:t>hermitska</a:t>
            </a:r>
            <a:r>
              <a:rPr lang="sl-SI" sz="700" dirty="0">
                <a:latin typeface="Arial" pitchFamily="34" charset="0"/>
                <a:ea typeface="Malgun Gothic" pitchFamily="34" charset="-127"/>
                <a:cs typeface="Arial" pitchFamily="34" charset="0"/>
              </a:rPr>
              <a:t> matrik</a:t>
            </a:r>
          </a:p>
        </p:txBody>
      </p:sp>
      <p:sp>
        <p:nvSpPr>
          <p:cNvPr id="76" name="PoljeZBesedilom 2"/>
          <p:cNvSpPr txBox="1"/>
          <p:nvPr/>
        </p:nvSpPr>
        <p:spPr>
          <a:xfrm>
            <a:off x="3680959" y="6825209"/>
            <a:ext cx="2978231" cy="21544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vse </a:t>
            </a:r>
            <a:r>
              <a:rPr lang="sl-SI" sz="800" b="1" dirty="0">
                <a:latin typeface="Arial" pitchFamily="34" charset="0"/>
                <a:ea typeface="Malgun Gothic" pitchFamily="34" charset="-127"/>
                <a:cs typeface="Arial" pitchFamily="34" charset="0"/>
              </a:rPr>
              <a:t>lastne</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vrednosti</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hermitske </a:t>
            </a:r>
            <a:r>
              <a:rPr lang="sl-SI" sz="800" dirty="0">
                <a:latin typeface="Arial" pitchFamily="34" charset="0"/>
                <a:ea typeface="Malgun Gothic" pitchFamily="34" charset="-127"/>
                <a:cs typeface="Arial" pitchFamily="34" charset="0"/>
              </a:rPr>
              <a:t>matrike so </a:t>
            </a:r>
            <a:r>
              <a:rPr lang="sl-SI" sz="800" b="1" dirty="0">
                <a:latin typeface="Arial" pitchFamily="34" charset="0"/>
                <a:ea typeface="Malgun Gothic" pitchFamily="34" charset="-127"/>
                <a:cs typeface="Arial" pitchFamily="34" charset="0"/>
              </a:rPr>
              <a:t>realne </a:t>
            </a:r>
            <a:endParaRPr lang="pl-PL" sz="1050" b="1" baseline="30000" dirty="0">
              <a:latin typeface="Arial" pitchFamily="34" charset="0"/>
              <a:ea typeface="Malgun Gothic" pitchFamily="34" charset="-127"/>
              <a:cs typeface="Arial" pitchFamily="34" charset="0"/>
            </a:endParaRPr>
          </a:p>
        </p:txBody>
      </p:sp>
      <p:sp>
        <p:nvSpPr>
          <p:cNvPr id="80" name="PoljeZBesedilom 2"/>
          <p:cNvSpPr txBox="1"/>
          <p:nvPr/>
        </p:nvSpPr>
        <p:spPr>
          <a:xfrm>
            <a:off x="264695" y="7876645"/>
            <a:ext cx="3064987"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lastna</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vektorja</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hermitske</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matrike</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ki pripadata </a:t>
            </a:r>
            <a:r>
              <a:rPr lang="sl-SI" sz="800" dirty="0" smtClean="0">
                <a:latin typeface="Arial" pitchFamily="34" charset="0"/>
                <a:ea typeface="Malgun Gothic" pitchFamily="34" charset="-127"/>
                <a:cs typeface="Arial" pitchFamily="34" charset="0"/>
              </a:rPr>
              <a:t>razli</a:t>
            </a:r>
            <a:r>
              <a:rPr lang="sl-SI" sz="800" dirty="0">
                <a:latin typeface="Arial" pitchFamily="34" charset="0"/>
                <a:ea typeface="Malgun Gothic" pitchFamily="34" charset="-127"/>
                <a:cs typeface="Arial" pitchFamily="34" charset="0"/>
              </a:rPr>
              <a:t>č</a:t>
            </a:r>
            <a:r>
              <a:rPr lang="sl-SI" sz="800" dirty="0" smtClean="0">
                <a:latin typeface="Arial" pitchFamily="34" charset="0"/>
                <a:ea typeface="Malgun Gothic" pitchFamily="34" charset="-127"/>
                <a:cs typeface="Arial" pitchFamily="34" charset="0"/>
              </a:rPr>
              <a:t>nim </a:t>
            </a:r>
            <a:r>
              <a:rPr lang="sl-SI" sz="800" b="1" dirty="0" smtClean="0">
                <a:latin typeface="Arial" pitchFamily="34" charset="0"/>
                <a:ea typeface="Malgun Gothic" pitchFamily="34" charset="-127"/>
                <a:cs typeface="Arial" pitchFamily="34" charset="0"/>
              </a:rPr>
              <a:t>lastnim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vrednostim</a:t>
            </a:r>
            <a:r>
              <a:rPr lang="sl-SI" sz="800" dirty="0" smtClean="0">
                <a:latin typeface="Arial" pitchFamily="34" charset="0"/>
                <a:ea typeface="Malgun Gothic" pitchFamily="34" charset="-127"/>
                <a:cs typeface="Arial" pitchFamily="34" charset="0"/>
              </a:rPr>
              <a:t> sta </a:t>
            </a:r>
            <a:r>
              <a:rPr lang="sl-SI" sz="800" b="1" dirty="0">
                <a:latin typeface="Arial" pitchFamily="34" charset="0"/>
                <a:ea typeface="Malgun Gothic" pitchFamily="34" charset="-127"/>
                <a:cs typeface="Arial" pitchFamily="34" charset="0"/>
              </a:rPr>
              <a:t>ortogonalna</a:t>
            </a:r>
            <a:r>
              <a:rPr lang="sl-SI" sz="800" dirty="0">
                <a:latin typeface="Arial" pitchFamily="34" charset="0"/>
                <a:ea typeface="Malgun Gothic" pitchFamily="34" charset="-127"/>
                <a:cs typeface="Arial" pitchFamily="34" charset="0"/>
              </a:rPr>
              <a:t> glede na standardni </a:t>
            </a:r>
            <a:r>
              <a:rPr lang="sl-SI" sz="800" b="1" dirty="0">
                <a:latin typeface="Arial" pitchFamily="34" charset="0"/>
                <a:ea typeface="Malgun Gothic" pitchFamily="34" charset="-127"/>
                <a:cs typeface="Arial" pitchFamily="34" charset="0"/>
              </a:rPr>
              <a:t>skalarni</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produkt</a:t>
            </a:r>
            <a:endParaRPr lang="pl-PL" sz="1050" b="1" baseline="30000" dirty="0">
              <a:latin typeface="Arial" pitchFamily="34" charset="0"/>
              <a:ea typeface="Malgun Gothic" pitchFamily="34" charset="-127"/>
              <a:cs typeface="Arial" pitchFamily="34" charset="0"/>
            </a:endParaRPr>
          </a:p>
        </p:txBody>
      </p:sp>
      <p:grpSp>
        <p:nvGrpSpPr>
          <p:cNvPr id="81" name="Group 80"/>
          <p:cNvGrpSpPr/>
          <p:nvPr/>
        </p:nvGrpSpPr>
        <p:grpSpPr>
          <a:xfrm>
            <a:off x="3490838" y="7240369"/>
            <a:ext cx="3091233" cy="861774"/>
            <a:chOff x="3492103" y="7257256"/>
            <a:chExt cx="3091233" cy="861774"/>
          </a:xfrm>
        </p:grpSpPr>
        <p:sp>
          <p:nvSpPr>
            <p:cNvPr id="82" name="PoljeZBesedilom 2"/>
            <p:cNvSpPr txBox="1"/>
            <p:nvPr/>
          </p:nvSpPr>
          <p:spPr>
            <a:xfrm>
              <a:off x="3492103" y="7257256"/>
              <a:ext cx="3091233" cy="86177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83" name="Picture 36"/>
            <p:cNvPicPr>
              <a:picLocks noChangeAspect="1" noChangeArrowheads="1"/>
            </p:cNvPicPr>
            <p:nvPr/>
          </p:nvPicPr>
          <p:blipFill>
            <a:blip r:embed="rId38" cstate="print">
              <a:extLst>
                <a:ext uri="{28A0092B-C50C-407E-A947-70E740481C1C}">
                  <a14:useLocalDpi xmlns:a14="http://schemas.microsoft.com/office/drawing/2010/main" val="0"/>
                </a:ext>
              </a:extLst>
            </a:blip>
            <a:srcRect/>
            <a:stretch>
              <a:fillRect/>
            </a:stretch>
          </p:blipFill>
          <p:spPr bwMode="auto">
            <a:xfrm>
              <a:off x="3544149" y="7432189"/>
              <a:ext cx="2981195" cy="659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7" name="Group 16"/>
          <p:cNvGrpSpPr/>
          <p:nvPr/>
        </p:nvGrpSpPr>
        <p:grpSpPr>
          <a:xfrm>
            <a:off x="252841" y="8422216"/>
            <a:ext cx="3203704" cy="1292662"/>
            <a:chOff x="260648" y="8481392"/>
            <a:chExt cx="3203704" cy="1292662"/>
          </a:xfrm>
        </p:grpSpPr>
        <p:sp>
          <p:nvSpPr>
            <p:cNvPr id="77" name="PoljeZBesedilom 2"/>
            <p:cNvSpPr txBox="1"/>
            <p:nvPr/>
          </p:nvSpPr>
          <p:spPr>
            <a:xfrm>
              <a:off x="260648" y="8481392"/>
              <a:ext cx="3091233"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3109" name="Picture 37"/>
            <p:cNvPicPr>
              <a:picLocks noChangeAspect="1" noChangeArrowheads="1"/>
            </p:cNvPicPr>
            <p:nvPr/>
          </p:nvPicPr>
          <p:blipFill>
            <a:blip r:embed="rId39" cstate="print">
              <a:extLst>
                <a:ext uri="{28A0092B-C50C-407E-A947-70E740481C1C}">
                  <a14:useLocalDpi xmlns:a14="http://schemas.microsoft.com/office/drawing/2010/main" val="0"/>
                </a:ext>
              </a:extLst>
            </a:blip>
            <a:srcRect/>
            <a:stretch>
              <a:fillRect/>
            </a:stretch>
          </p:blipFill>
          <p:spPr bwMode="auto">
            <a:xfrm>
              <a:off x="352665" y="8707614"/>
              <a:ext cx="2909445" cy="253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10" name="Picture 38"/>
            <p:cNvPicPr>
              <a:picLocks noChangeAspect="1" noChangeArrowheads="1"/>
            </p:cNvPicPr>
            <p:nvPr/>
          </p:nvPicPr>
          <p:blipFill>
            <a:blip r:embed="rId40" cstate="print">
              <a:extLst>
                <a:ext uri="{28A0092B-C50C-407E-A947-70E740481C1C}">
                  <a14:useLocalDpi xmlns:a14="http://schemas.microsoft.com/office/drawing/2010/main" val="0"/>
                </a:ext>
              </a:extLst>
            </a:blip>
            <a:srcRect/>
            <a:stretch>
              <a:fillRect/>
            </a:stretch>
          </p:blipFill>
          <p:spPr bwMode="auto">
            <a:xfrm>
              <a:off x="344185" y="9010598"/>
              <a:ext cx="1210152" cy="151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11" name="Picture 39"/>
            <p:cNvPicPr>
              <a:picLocks noChangeAspect="1" noChangeArrowheads="1"/>
            </p:cNvPicPr>
            <p:nvPr/>
          </p:nvPicPr>
          <p:blipFill>
            <a:blip r:embed="rId41" cstate="print">
              <a:extLst>
                <a:ext uri="{28A0092B-C50C-407E-A947-70E740481C1C}">
                  <a14:useLocalDpi xmlns:a14="http://schemas.microsoft.com/office/drawing/2010/main" val="0"/>
                </a:ext>
              </a:extLst>
            </a:blip>
            <a:srcRect/>
            <a:stretch>
              <a:fillRect/>
            </a:stretch>
          </p:blipFill>
          <p:spPr bwMode="auto">
            <a:xfrm>
              <a:off x="1600817" y="9043028"/>
              <a:ext cx="1728865" cy="1049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12" name="Picture 40"/>
            <p:cNvPicPr>
              <a:picLocks noChangeAspect="1" noChangeArrowheads="1"/>
            </p:cNvPicPr>
            <p:nvPr/>
          </p:nvPicPr>
          <p:blipFill>
            <a:blip r:embed="rId42" cstate="print">
              <a:extLst>
                <a:ext uri="{28A0092B-C50C-407E-A947-70E740481C1C}">
                  <a14:useLocalDpi xmlns:a14="http://schemas.microsoft.com/office/drawing/2010/main" val="0"/>
                </a:ext>
              </a:extLst>
            </a:blip>
            <a:srcRect/>
            <a:stretch>
              <a:fillRect/>
            </a:stretch>
          </p:blipFill>
          <p:spPr bwMode="auto">
            <a:xfrm>
              <a:off x="333271" y="9180705"/>
              <a:ext cx="1752876" cy="3618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13" name="Picture 41"/>
            <p:cNvPicPr>
              <a:picLocks noChangeAspect="1" noChangeArrowheads="1"/>
            </p:cNvPicPr>
            <p:nvPr/>
          </p:nvPicPr>
          <p:blipFill>
            <a:blip r:embed="rId43" cstate="print">
              <a:extLst>
                <a:ext uri="{28A0092B-C50C-407E-A947-70E740481C1C}">
                  <a14:useLocalDpi xmlns:a14="http://schemas.microsoft.com/office/drawing/2010/main" val="0"/>
                </a:ext>
              </a:extLst>
            </a:blip>
            <a:srcRect/>
            <a:stretch>
              <a:fillRect/>
            </a:stretch>
          </p:blipFill>
          <p:spPr bwMode="auto">
            <a:xfrm>
              <a:off x="2093052" y="9199023"/>
              <a:ext cx="1371300" cy="122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14" name="Picture 42"/>
            <p:cNvPicPr>
              <a:picLocks noChangeAspect="1" noChangeArrowheads="1"/>
            </p:cNvPicPr>
            <p:nvPr/>
          </p:nvPicPr>
          <p:blipFill>
            <a:blip r:embed="rId44" cstate="print">
              <a:extLst>
                <a:ext uri="{28A0092B-C50C-407E-A947-70E740481C1C}">
                  <a14:useLocalDpi xmlns:a14="http://schemas.microsoft.com/office/drawing/2010/main" val="0"/>
                </a:ext>
              </a:extLst>
            </a:blip>
            <a:srcRect/>
            <a:stretch>
              <a:fillRect/>
            </a:stretch>
          </p:blipFill>
          <p:spPr bwMode="auto">
            <a:xfrm>
              <a:off x="2117605" y="9382395"/>
              <a:ext cx="1144505" cy="144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15" name="Picture 43"/>
            <p:cNvPicPr>
              <a:picLocks noChangeAspect="1" noChangeArrowheads="1"/>
            </p:cNvPicPr>
            <p:nvPr/>
          </p:nvPicPr>
          <p:blipFill>
            <a:blip r:embed="rId45" cstate="print">
              <a:extLst>
                <a:ext uri="{28A0092B-C50C-407E-A947-70E740481C1C}">
                  <a14:useLocalDpi xmlns:a14="http://schemas.microsoft.com/office/drawing/2010/main" val="0"/>
                </a:ext>
              </a:extLst>
            </a:blip>
            <a:srcRect/>
            <a:stretch>
              <a:fillRect/>
            </a:stretch>
          </p:blipFill>
          <p:spPr bwMode="auto">
            <a:xfrm>
              <a:off x="365695" y="9576333"/>
              <a:ext cx="808766" cy="16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16" name="Picture 44"/>
            <p:cNvPicPr>
              <a:picLocks noChangeAspect="1" noChangeArrowheads="1"/>
            </p:cNvPicPr>
            <p:nvPr/>
          </p:nvPicPr>
          <p:blipFill>
            <a:blip r:embed="rId46" cstate="print">
              <a:extLst>
                <a:ext uri="{28A0092B-C50C-407E-A947-70E740481C1C}">
                  <a14:useLocalDpi xmlns:a14="http://schemas.microsoft.com/office/drawing/2010/main" val="0"/>
                </a:ext>
              </a:extLst>
            </a:blip>
            <a:srcRect/>
            <a:stretch>
              <a:fillRect/>
            </a:stretch>
          </p:blipFill>
          <p:spPr bwMode="auto">
            <a:xfrm>
              <a:off x="1206877" y="9603065"/>
              <a:ext cx="449994" cy="139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00" name="PoljeZBesedilom 2"/>
          <p:cNvSpPr txBox="1"/>
          <p:nvPr/>
        </p:nvSpPr>
        <p:spPr>
          <a:xfrm>
            <a:off x="3431963" y="8230588"/>
            <a:ext cx="3242085" cy="21544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smtClean="0">
                <a:latin typeface="Arial" pitchFamily="34" charset="0"/>
                <a:ea typeface="Malgun Gothic" pitchFamily="34" charset="-127"/>
                <a:cs typeface="Arial" pitchFamily="34" charset="0"/>
              </a:rPr>
              <a:t>vsaka </a:t>
            </a:r>
            <a:r>
              <a:rPr lang="pl-PL" sz="800" b="1" dirty="0">
                <a:latin typeface="Arial" pitchFamily="34" charset="0"/>
                <a:ea typeface="Malgun Gothic" pitchFamily="34" charset="-127"/>
                <a:cs typeface="Arial" pitchFamily="34" charset="0"/>
              </a:rPr>
              <a:t>hermitska</a:t>
            </a:r>
            <a:r>
              <a:rPr lang="pl-PL" sz="800" dirty="0">
                <a:latin typeface="Arial" pitchFamily="34" charset="0"/>
                <a:ea typeface="Malgun Gothic" pitchFamily="34" charset="-127"/>
                <a:cs typeface="Arial" pitchFamily="34" charset="0"/>
              </a:rPr>
              <a:t> matrika je podobna </a:t>
            </a:r>
            <a:r>
              <a:rPr lang="pl-PL" sz="800" b="1" dirty="0">
                <a:latin typeface="Arial" pitchFamily="34" charset="0"/>
                <a:ea typeface="Malgun Gothic" pitchFamily="34" charset="-127"/>
                <a:cs typeface="Arial" pitchFamily="34" charset="0"/>
              </a:rPr>
              <a:t>diagonalni</a:t>
            </a:r>
            <a:r>
              <a:rPr lang="pl-PL" sz="800" dirty="0">
                <a:latin typeface="Arial" pitchFamily="34" charset="0"/>
                <a:ea typeface="Malgun Gothic" pitchFamily="34" charset="-127"/>
                <a:cs typeface="Arial" pitchFamily="34" charset="0"/>
              </a:rPr>
              <a:t> matriki</a:t>
            </a:r>
            <a:endParaRPr lang="pl-PL" sz="1050" b="1" baseline="30000" dirty="0">
              <a:latin typeface="Arial" pitchFamily="34" charset="0"/>
              <a:ea typeface="Malgun Gothic" pitchFamily="34" charset="-127"/>
              <a:cs typeface="Arial" pitchFamily="34" charset="0"/>
            </a:endParaRPr>
          </a:p>
        </p:txBody>
      </p:sp>
      <p:grpSp>
        <p:nvGrpSpPr>
          <p:cNvPr id="18" name="Group 17"/>
          <p:cNvGrpSpPr/>
          <p:nvPr/>
        </p:nvGrpSpPr>
        <p:grpSpPr>
          <a:xfrm>
            <a:off x="3557116" y="8533609"/>
            <a:ext cx="3091233" cy="754053"/>
            <a:chOff x="3557116" y="8533609"/>
            <a:chExt cx="3091233" cy="754053"/>
          </a:xfrm>
        </p:grpSpPr>
        <p:sp>
          <p:nvSpPr>
            <p:cNvPr id="102" name="PoljeZBesedilom 2"/>
            <p:cNvSpPr txBox="1"/>
            <p:nvPr/>
          </p:nvSpPr>
          <p:spPr>
            <a:xfrm>
              <a:off x="3557116" y="8533609"/>
              <a:ext cx="3091233"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3117" name="Picture 45"/>
            <p:cNvPicPr>
              <a:picLocks noChangeAspect="1" noChangeArrowheads="1"/>
            </p:cNvPicPr>
            <p:nvPr/>
          </p:nvPicPr>
          <p:blipFill>
            <a:blip r:embed="rId47" cstate="print">
              <a:extLst>
                <a:ext uri="{28A0092B-C50C-407E-A947-70E740481C1C}">
                  <a14:useLocalDpi xmlns:a14="http://schemas.microsoft.com/office/drawing/2010/main" val="0"/>
                </a:ext>
              </a:extLst>
            </a:blip>
            <a:srcRect/>
            <a:stretch>
              <a:fillRect/>
            </a:stretch>
          </p:blipFill>
          <p:spPr bwMode="auto">
            <a:xfrm>
              <a:off x="3628009" y="8753047"/>
              <a:ext cx="2923397" cy="495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106" name="Straight Arrow Connector 105"/>
          <p:cNvCxnSpPr/>
          <p:nvPr/>
        </p:nvCxnSpPr>
        <p:spPr>
          <a:xfrm>
            <a:off x="4962329" y="9297199"/>
            <a:ext cx="84756" cy="439916"/>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481802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257250" y="200472"/>
            <a:ext cx="2955726" cy="1277273"/>
            <a:chOff x="257250" y="200472"/>
            <a:chExt cx="2955726" cy="1277273"/>
          </a:xfrm>
        </p:grpSpPr>
        <p:sp>
          <p:nvSpPr>
            <p:cNvPr id="2" name="PoljeZBesedilom 2"/>
            <p:cNvSpPr txBox="1"/>
            <p:nvPr/>
          </p:nvSpPr>
          <p:spPr>
            <a:xfrm>
              <a:off x="257250" y="200472"/>
              <a:ext cx="2955726" cy="1277273"/>
            </a:xfrm>
            <a:prstGeom prst="rect">
              <a:avLst/>
            </a:prstGeom>
            <a:solidFill>
              <a:srgbClr val="FDFBB3"/>
            </a:solidFill>
            <a:ln w="6350">
              <a:solidFill>
                <a:schemeClr val="tx1"/>
              </a:solidFill>
            </a:ln>
          </p:spPr>
          <p:txBody>
            <a:bodyPr wrap="square" rtlCol="0">
              <a:spAutoFit/>
            </a:bodyPr>
            <a:lstStyle/>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3872" y="302821"/>
              <a:ext cx="2808312" cy="898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4960" y="1238924"/>
              <a:ext cx="864096" cy="1477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 name="PoljeZBesedilom 2"/>
          <p:cNvSpPr txBox="1"/>
          <p:nvPr/>
        </p:nvSpPr>
        <p:spPr>
          <a:xfrm>
            <a:off x="3356992" y="200472"/>
            <a:ext cx="3168352" cy="723275"/>
          </a:xfrm>
          <a:prstGeom prst="rect">
            <a:avLst/>
          </a:prstGeom>
          <a:solidFill>
            <a:srgbClr val="F1C877"/>
          </a:solidFill>
          <a:ln w="6350">
            <a:noFill/>
          </a:ln>
        </p:spPr>
        <p:txBody>
          <a:bodyPr wrap="square" rtlCol="0">
            <a:spAutoFit/>
          </a:bodyPr>
          <a:lstStyle/>
          <a:p>
            <a:pPr>
              <a:buSzPct val="110000"/>
            </a:pPr>
            <a:r>
              <a:rPr lang="sl-SI" sz="900" b="1" dirty="0" smtClean="0">
                <a:solidFill>
                  <a:srgbClr val="8F152F"/>
                </a:solidFill>
                <a:latin typeface="Arial" pitchFamily="34" charset="0"/>
                <a:ea typeface="Malgun Gothic" pitchFamily="34" charset="-127"/>
                <a:cs typeface="Arial" pitchFamily="34" charset="0"/>
              </a:rPr>
              <a:t>Unitarne in ortogonalne matrike:</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kompleksna</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matrika je </a:t>
            </a:r>
            <a:r>
              <a:rPr lang="sl-SI" sz="800" b="1" dirty="0" smtClean="0">
                <a:latin typeface="Arial" pitchFamily="34" charset="0"/>
                <a:ea typeface="Malgun Gothic" pitchFamily="34" charset="-127"/>
                <a:cs typeface="Arial" pitchFamily="34" charset="0"/>
              </a:rPr>
              <a:t>unitarna</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njeni stolpci </a:t>
            </a:r>
            <a:r>
              <a:rPr lang="sl-SI" sz="800" dirty="0" smtClean="0">
                <a:latin typeface="Arial" pitchFamily="34" charset="0"/>
                <a:ea typeface="Malgun Gothic" pitchFamily="34" charset="-127"/>
                <a:cs typeface="Arial" pitchFamily="34" charset="0"/>
              </a:rPr>
              <a:t>tvorijo </a:t>
            </a:r>
            <a:r>
              <a:rPr lang="sl-SI" sz="800" b="1" dirty="0" smtClean="0">
                <a:latin typeface="Arial" pitchFamily="34" charset="0"/>
                <a:ea typeface="Malgun Gothic" pitchFamily="34" charset="-127"/>
                <a:cs typeface="Arial" pitchFamily="34" charset="0"/>
              </a:rPr>
              <a:t>ortonormirano</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bazo za </a:t>
            </a:r>
            <a:r>
              <a:rPr lang="sl-SI" sz="800" b="1" dirty="0" smtClean="0">
                <a:latin typeface="Arial" pitchFamily="34" charset="0"/>
                <a:ea typeface="Malgun Gothic" pitchFamily="34" charset="-127"/>
                <a:cs typeface="Arial" pitchFamily="34" charset="0"/>
              </a:rPr>
              <a:t>C</a:t>
            </a:r>
            <a:r>
              <a:rPr lang="sl-SI" sz="1050" b="1" baseline="30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dirty="0">
                <a:latin typeface="Arial" pitchFamily="34" charset="0"/>
                <a:cs typeface="Arial" pitchFamily="34" charset="0"/>
              </a:rPr>
              <a:t>glede na </a:t>
            </a:r>
            <a:r>
              <a:rPr lang="sl-SI" sz="800" b="1" dirty="0">
                <a:latin typeface="Arial" pitchFamily="34" charset="0"/>
                <a:cs typeface="Arial" pitchFamily="34" charset="0"/>
              </a:rPr>
              <a:t>standardni</a:t>
            </a:r>
            <a:r>
              <a:rPr lang="sl-SI" sz="800" dirty="0">
                <a:latin typeface="Arial" pitchFamily="34" charset="0"/>
                <a:cs typeface="Arial" pitchFamily="34" charset="0"/>
              </a:rPr>
              <a:t> </a:t>
            </a:r>
            <a:r>
              <a:rPr lang="sl-SI" sz="800" b="1" dirty="0">
                <a:latin typeface="Arial" pitchFamily="34" charset="0"/>
                <a:cs typeface="Arial" pitchFamily="34" charset="0"/>
              </a:rPr>
              <a:t>skalarni</a:t>
            </a:r>
            <a:r>
              <a:rPr lang="sl-SI" sz="800" dirty="0">
                <a:latin typeface="Arial" pitchFamily="34" charset="0"/>
                <a:cs typeface="Arial" pitchFamily="34" charset="0"/>
              </a:rPr>
              <a:t> </a:t>
            </a:r>
            <a:r>
              <a:rPr lang="sl-SI" sz="800" b="1" dirty="0">
                <a:latin typeface="Arial" pitchFamily="34" charset="0"/>
                <a:cs typeface="Arial" pitchFamily="34" charset="0"/>
              </a:rPr>
              <a:t>produkt</a:t>
            </a:r>
            <a:endParaRPr lang="sl-SI" sz="800" b="1" baseline="300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realni unitarni</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matriki pravimo tudi </a:t>
            </a:r>
            <a:r>
              <a:rPr lang="sl-SI" sz="800" b="1" dirty="0">
                <a:latin typeface="Arial" pitchFamily="34" charset="0"/>
                <a:ea typeface="Malgun Gothic" pitchFamily="34" charset="-127"/>
                <a:cs typeface="Arial" pitchFamily="34" charset="0"/>
              </a:rPr>
              <a:t>ortogonalna</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matrika</a:t>
            </a:r>
          </a:p>
        </p:txBody>
      </p:sp>
      <p:sp>
        <p:nvSpPr>
          <p:cNvPr id="7" name="PoljeZBesedilom 2"/>
          <p:cNvSpPr txBox="1"/>
          <p:nvPr/>
        </p:nvSpPr>
        <p:spPr>
          <a:xfrm>
            <a:off x="3356992" y="1005029"/>
            <a:ext cx="2448272" cy="307777"/>
          </a:xfrm>
          <a:prstGeom prst="rect">
            <a:avLst/>
          </a:prstGeom>
          <a:solidFill>
            <a:schemeClr val="bg1"/>
          </a:solidFill>
          <a:ln w="6350">
            <a:solidFill>
              <a:schemeClr val="tx1"/>
            </a:solidFill>
          </a:ln>
        </p:spPr>
        <p:txBody>
          <a:bodyPr wrap="square" rtlCol="0">
            <a:spAutoFit/>
          </a:bodyPr>
          <a:lstStyle/>
          <a:p>
            <a:pPr>
              <a:buSzPct val="110000"/>
            </a:pPr>
            <a:r>
              <a:rPr lang="sl-SI" sz="700" dirty="0">
                <a:latin typeface="Arial" pitchFamily="34" charset="0"/>
                <a:ea typeface="Malgun Gothic" pitchFamily="34" charset="-127"/>
                <a:cs typeface="Arial" pitchFamily="34" charset="0"/>
              </a:rPr>
              <a:t>Za unitarno matriko </a:t>
            </a:r>
            <a:r>
              <a:rPr lang="sl-SI" sz="700" b="1" dirty="0">
                <a:latin typeface="Arial" pitchFamily="34" charset="0"/>
                <a:ea typeface="Malgun Gothic" pitchFamily="34" charset="-127"/>
                <a:cs typeface="Arial" pitchFamily="34" charset="0"/>
              </a:rPr>
              <a:t>P</a:t>
            </a:r>
            <a:r>
              <a:rPr lang="sl-SI" sz="700" dirty="0">
                <a:latin typeface="Arial" pitchFamily="34" charset="0"/>
                <a:ea typeface="Malgun Gothic" pitchFamily="34" charset="-127"/>
                <a:cs typeface="Arial" pitchFamily="34" charset="0"/>
              </a:rPr>
              <a:t> velja </a:t>
            </a:r>
            <a:r>
              <a:rPr lang="sl-SI" sz="700" b="1" dirty="0">
                <a:latin typeface="Arial" pitchFamily="34" charset="0"/>
                <a:ea typeface="Malgun Gothic" pitchFamily="34" charset="-127"/>
                <a:cs typeface="Arial" pitchFamily="34" charset="0"/>
              </a:rPr>
              <a:t>PP</a:t>
            </a:r>
            <a:r>
              <a:rPr lang="sl-SI" sz="1000" baseline="30000" dirty="0">
                <a:latin typeface="Arial" pitchFamily="34" charset="0"/>
                <a:ea typeface="Malgun Gothic" pitchFamily="34" charset="-127"/>
                <a:cs typeface="Arial" pitchFamily="34" charset="0"/>
              </a:rPr>
              <a:t>∗</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Za </a:t>
            </a:r>
            <a:r>
              <a:rPr lang="sl-SI" sz="700" b="1" dirty="0">
                <a:latin typeface="Arial" pitchFamily="34" charset="0"/>
                <a:ea typeface="Malgun Gothic" pitchFamily="34" charset="-127"/>
                <a:cs typeface="Arial" pitchFamily="34" charset="0"/>
              </a:rPr>
              <a:t>ortogonalno</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matriko </a:t>
            </a:r>
            <a:r>
              <a:rPr lang="sl-SI" sz="700" b="1" dirty="0" smtClean="0">
                <a:latin typeface="Arial" pitchFamily="34" charset="0"/>
                <a:ea typeface="Malgun Gothic" pitchFamily="34" charset="-127"/>
                <a:cs typeface="Arial" pitchFamily="34" charset="0"/>
              </a:rPr>
              <a:t>P</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velja </a:t>
            </a:r>
            <a:r>
              <a:rPr lang="sl-SI" sz="700" b="1" dirty="0" smtClean="0">
                <a:latin typeface="Arial" pitchFamily="34" charset="0"/>
                <a:ea typeface="Malgun Gothic" pitchFamily="34" charset="-127"/>
                <a:cs typeface="Arial" pitchFamily="34" charset="0"/>
              </a:rPr>
              <a:t>PP</a:t>
            </a:r>
            <a:r>
              <a:rPr lang="sl-SI" sz="900" b="1" baseline="30000" dirty="0" smtClean="0">
                <a:latin typeface="Arial" pitchFamily="34" charset="0"/>
                <a:ea typeface="Malgun Gothic" pitchFamily="34" charset="-127"/>
                <a:cs typeface="Arial" pitchFamily="34" charset="0"/>
              </a:rPr>
              <a:t>T</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V obeh primerih je torej </a:t>
            </a:r>
            <a:r>
              <a:rPr lang="sl-SI" sz="700" b="1" dirty="0" smtClean="0">
                <a:latin typeface="Arial" pitchFamily="34" charset="0"/>
                <a:ea typeface="Malgun Gothic" pitchFamily="34" charset="-127"/>
                <a:cs typeface="Arial" pitchFamily="34" charset="0"/>
              </a:rPr>
              <a:t>P</a:t>
            </a:r>
            <a:r>
              <a:rPr lang="sl-SI" sz="900" b="1" baseline="30000" dirty="0" smtClean="0">
                <a:latin typeface="Arial" pitchFamily="34" charset="0"/>
                <a:ea typeface="Malgun Gothic" pitchFamily="34" charset="-127"/>
                <a:cs typeface="Arial" pitchFamily="34" charset="0"/>
              </a:rPr>
              <a:t>−</a:t>
            </a:r>
            <a:r>
              <a:rPr lang="sl-SI" sz="900" b="1" baseline="30000" dirty="0">
                <a:latin typeface="Arial" pitchFamily="34" charset="0"/>
                <a:ea typeface="Malgun Gothic" pitchFamily="34" charset="-127"/>
                <a:cs typeface="Arial" pitchFamily="34" charset="0"/>
              </a:rPr>
              <a:t>1 </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a:t>
            </a:r>
            <a:r>
              <a:rPr lang="sl-SI" sz="1000" baseline="30000" dirty="0" smtClean="0">
                <a:latin typeface="Arial" pitchFamily="34" charset="0"/>
                <a:ea typeface="Malgun Gothic" pitchFamily="34" charset="-127"/>
                <a:cs typeface="Arial" pitchFamily="34" charset="0"/>
              </a:rPr>
              <a:t>∗</a:t>
            </a:r>
            <a:endParaRPr lang="sl-SI" sz="1000" baseline="30000" dirty="0">
              <a:latin typeface="Arial" pitchFamily="34" charset="0"/>
              <a:ea typeface="Malgun Gothic" pitchFamily="34" charset="-127"/>
              <a:cs typeface="Arial" pitchFamily="34" charset="0"/>
            </a:endParaRPr>
          </a:p>
        </p:txBody>
      </p:sp>
      <p:sp>
        <p:nvSpPr>
          <p:cNvPr id="8" name="PoljeZBesedilom 2"/>
          <p:cNvSpPr txBox="1"/>
          <p:nvPr/>
        </p:nvSpPr>
        <p:spPr>
          <a:xfrm>
            <a:off x="281906" y="1531337"/>
            <a:ext cx="2437928"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vsako </a:t>
            </a:r>
            <a:r>
              <a:rPr lang="sl-SI" sz="800" b="1" dirty="0">
                <a:latin typeface="Arial" pitchFamily="34" charset="0"/>
                <a:ea typeface="Malgun Gothic" pitchFamily="34" charset="-127"/>
                <a:cs typeface="Arial" pitchFamily="34" charset="0"/>
              </a:rPr>
              <a:t>hermitsko</a:t>
            </a:r>
            <a:r>
              <a:rPr lang="sl-SI" sz="800" dirty="0">
                <a:latin typeface="Arial" pitchFamily="34" charset="0"/>
                <a:ea typeface="Malgun Gothic" pitchFamily="34" charset="-127"/>
                <a:cs typeface="Arial" pitchFamily="34" charset="0"/>
              </a:rPr>
              <a:t> matriko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obstaja taka </a:t>
            </a:r>
            <a:r>
              <a:rPr lang="sl-SI" sz="800" b="1" dirty="0">
                <a:latin typeface="Arial" pitchFamily="34" charset="0"/>
                <a:ea typeface="Malgun Gothic" pitchFamily="34" charset="-127"/>
                <a:cs typeface="Arial" pitchFamily="34" charset="0"/>
              </a:rPr>
              <a:t>unitarna</a:t>
            </a:r>
            <a:r>
              <a:rPr lang="sl-SI" sz="800" dirty="0">
                <a:latin typeface="Arial" pitchFamily="34" charset="0"/>
                <a:ea typeface="Malgun Gothic" pitchFamily="34" charset="-127"/>
                <a:cs typeface="Arial" pitchFamily="34" charset="0"/>
              </a:rPr>
              <a:t> matrika </a:t>
            </a:r>
            <a:r>
              <a:rPr lang="sl-SI" sz="800" b="1" dirty="0">
                <a:latin typeface="Arial" pitchFamily="34" charset="0"/>
                <a:ea typeface="Malgun Gothic" pitchFamily="34" charset="-127"/>
                <a:cs typeface="Arial" pitchFamily="34" charset="0"/>
              </a:rPr>
              <a:t>P</a:t>
            </a:r>
            <a:r>
              <a:rPr lang="sl-SI" sz="800" dirty="0">
                <a:latin typeface="Arial" pitchFamily="34" charset="0"/>
                <a:ea typeface="Malgun Gothic" pitchFamily="34" charset="-127"/>
                <a:cs typeface="Arial" pitchFamily="34" charset="0"/>
              </a:rPr>
              <a:t> in </a:t>
            </a:r>
            <a:r>
              <a:rPr lang="sl-SI" sz="800" dirty="0" smtClean="0">
                <a:latin typeface="Arial" pitchFamily="34" charset="0"/>
                <a:ea typeface="Malgun Gothic" pitchFamily="34" charset="-127"/>
                <a:cs typeface="Arial" pitchFamily="34" charset="0"/>
              </a:rPr>
              <a:t>taka </a:t>
            </a:r>
            <a:r>
              <a:rPr lang="sl-SI" sz="800" b="1" dirty="0" smtClean="0">
                <a:latin typeface="Arial" pitchFamily="34" charset="0"/>
                <a:ea typeface="Malgun Gothic" pitchFamily="34" charset="-127"/>
                <a:cs typeface="Arial" pitchFamily="34" charset="0"/>
              </a:rPr>
              <a:t>realna</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diagonalna</a:t>
            </a:r>
            <a:r>
              <a:rPr lang="sl-SI" sz="800" dirty="0">
                <a:latin typeface="Arial" pitchFamily="34" charset="0"/>
                <a:ea typeface="Malgun Gothic" pitchFamily="34" charset="-127"/>
                <a:cs typeface="Arial" pitchFamily="34" charset="0"/>
              </a:rPr>
              <a:t> matrika </a:t>
            </a:r>
            <a:r>
              <a:rPr lang="sl-SI" sz="800" b="1" dirty="0" smtClean="0">
                <a:latin typeface="Arial" pitchFamily="34" charset="0"/>
                <a:ea typeface="Malgun Gothic" pitchFamily="34" charset="-127"/>
                <a:cs typeface="Arial" pitchFamily="34" charset="0"/>
              </a:rPr>
              <a:t>D</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da velja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PDP</a:t>
            </a:r>
            <a:r>
              <a:rPr lang="sl-SI" sz="900" b="1" baseline="30000" dirty="0">
                <a:latin typeface="Arial" pitchFamily="34" charset="0"/>
                <a:ea typeface="Malgun Gothic" pitchFamily="34" charset="-127"/>
                <a:cs typeface="Arial" pitchFamily="34" charset="0"/>
              </a:rPr>
              <a:t>−1</a:t>
            </a:r>
            <a:r>
              <a:rPr lang="sl-SI" sz="900" baseline="30000" dirty="0">
                <a:latin typeface="Arial" pitchFamily="34" charset="0"/>
                <a:ea typeface="Malgun Gothic" pitchFamily="34" charset="-127"/>
                <a:cs typeface="Arial" pitchFamily="34" charset="0"/>
              </a:rPr>
              <a:t>  </a:t>
            </a:r>
            <a:endParaRPr lang="pl-PL" sz="1050" baseline="30000" dirty="0">
              <a:latin typeface="Arial" pitchFamily="34" charset="0"/>
              <a:ea typeface="Malgun Gothic" pitchFamily="34" charset="-127"/>
              <a:cs typeface="Arial" pitchFamily="34" charset="0"/>
            </a:endParaRPr>
          </a:p>
        </p:txBody>
      </p:sp>
      <p:sp>
        <p:nvSpPr>
          <p:cNvPr id="9" name="PoljeZBesedilom 2"/>
          <p:cNvSpPr txBox="1"/>
          <p:nvPr/>
        </p:nvSpPr>
        <p:spPr>
          <a:xfrm>
            <a:off x="281906" y="2011754"/>
            <a:ext cx="2437928"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vsako </a:t>
            </a:r>
            <a:r>
              <a:rPr lang="sl-SI" sz="800" b="1" dirty="0" smtClean="0">
                <a:latin typeface="Arial" pitchFamily="34" charset="0"/>
                <a:ea typeface="Malgun Gothic" pitchFamily="34" charset="-127"/>
                <a:cs typeface="Arial" pitchFamily="34" charset="0"/>
              </a:rPr>
              <a:t>simetrično </a:t>
            </a:r>
            <a:r>
              <a:rPr lang="sl-SI" sz="800" dirty="0" smtClean="0">
                <a:latin typeface="Arial" pitchFamily="34" charset="0"/>
                <a:ea typeface="Malgun Gothic" pitchFamily="34" charset="-127"/>
                <a:cs typeface="Arial" pitchFamily="34" charset="0"/>
              </a:rPr>
              <a:t>matriko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obstaja taka </a:t>
            </a:r>
            <a:r>
              <a:rPr lang="sl-SI" sz="800" b="1" dirty="0" smtClean="0">
                <a:latin typeface="Arial" pitchFamily="34" charset="0"/>
                <a:ea typeface="Malgun Gothic" pitchFamily="34" charset="-127"/>
                <a:cs typeface="Arial" pitchFamily="34" charset="0"/>
              </a:rPr>
              <a:t>ortogonalna </a:t>
            </a:r>
            <a:r>
              <a:rPr lang="sl-SI" sz="800" dirty="0" smtClean="0">
                <a:latin typeface="Arial" pitchFamily="34" charset="0"/>
                <a:ea typeface="Malgun Gothic" pitchFamily="34" charset="-127"/>
                <a:cs typeface="Arial" pitchFamily="34" charset="0"/>
              </a:rPr>
              <a:t>matrika </a:t>
            </a:r>
            <a:r>
              <a:rPr lang="sl-SI" sz="800" b="1" dirty="0">
                <a:latin typeface="Arial" pitchFamily="34" charset="0"/>
                <a:ea typeface="Malgun Gothic" pitchFamily="34" charset="-127"/>
                <a:cs typeface="Arial" pitchFamily="34" charset="0"/>
              </a:rPr>
              <a:t>P</a:t>
            </a:r>
            <a:r>
              <a:rPr lang="sl-SI" sz="800" dirty="0">
                <a:latin typeface="Arial" pitchFamily="34" charset="0"/>
                <a:ea typeface="Malgun Gothic" pitchFamily="34" charset="-127"/>
                <a:cs typeface="Arial" pitchFamily="34" charset="0"/>
              </a:rPr>
              <a:t> in </a:t>
            </a:r>
            <a:r>
              <a:rPr lang="sl-SI" sz="800" dirty="0" smtClean="0">
                <a:latin typeface="Arial" pitchFamily="34" charset="0"/>
                <a:ea typeface="Malgun Gothic" pitchFamily="34" charset="-127"/>
                <a:cs typeface="Arial" pitchFamily="34" charset="0"/>
              </a:rPr>
              <a:t>taka </a:t>
            </a:r>
            <a:r>
              <a:rPr lang="sl-SI" sz="800" b="1" dirty="0" smtClean="0">
                <a:latin typeface="Arial" pitchFamily="34" charset="0"/>
                <a:ea typeface="Malgun Gothic" pitchFamily="34" charset="-127"/>
                <a:cs typeface="Arial" pitchFamily="34" charset="0"/>
              </a:rPr>
              <a:t>realna</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diagonalna</a:t>
            </a:r>
            <a:r>
              <a:rPr lang="sl-SI" sz="800" dirty="0">
                <a:latin typeface="Arial" pitchFamily="34" charset="0"/>
                <a:ea typeface="Malgun Gothic" pitchFamily="34" charset="-127"/>
                <a:cs typeface="Arial" pitchFamily="34" charset="0"/>
              </a:rPr>
              <a:t> matrika </a:t>
            </a:r>
            <a:r>
              <a:rPr lang="sl-SI" sz="800" b="1" dirty="0" smtClean="0">
                <a:latin typeface="Arial" pitchFamily="34" charset="0"/>
                <a:ea typeface="Malgun Gothic" pitchFamily="34" charset="-127"/>
                <a:cs typeface="Arial" pitchFamily="34" charset="0"/>
              </a:rPr>
              <a:t>D</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da velja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PDP</a:t>
            </a:r>
            <a:r>
              <a:rPr lang="sl-SI" sz="900" b="1" baseline="30000" dirty="0">
                <a:latin typeface="Arial" pitchFamily="34" charset="0"/>
                <a:ea typeface="Malgun Gothic" pitchFamily="34" charset="-127"/>
                <a:cs typeface="Arial" pitchFamily="34" charset="0"/>
              </a:rPr>
              <a:t>−1</a:t>
            </a:r>
            <a:r>
              <a:rPr lang="sl-SI" sz="900" baseline="30000" dirty="0">
                <a:latin typeface="Arial" pitchFamily="34" charset="0"/>
                <a:ea typeface="Malgun Gothic" pitchFamily="34" charset="-127"/>
                <a:cs typeface="Arial" pitchFamily="34" charset="0"/>
              </a:rPr>
              <a:t>  </a:t>
            </a:r>
            <a:endParaRPr lang="pl-PL" sz="1050" baseline="30000" dirty="0">
              <a:latin typeface="Arial" pitchFamily="34" charset="0"/>
              <a:ea typeface="Malgun Gothic" pitchFamily="34" charset="-127"/>
              <a:cs typeface="Arial" pitchFamily="34" charset="0"/>
            </a:endParaRPr>
          </a:p>
        </p:txBody>
      </p:sp>
      <p:grpSp>
        <p:nvGrpSpPr>
          <p:cNvPr id="4" name="Group 3"/>
          <p:cNvGrpSpPr/>
          <p:nvPr/>
        </p:nvGrpSpPr>
        <p:grpSpPr>
          <a:xfrm>
            <a:off x="294953" y="2504728"/>
            <a:ext cx="3168352" cy="4170372"/>
            <a:chOff x="294953" y="2504728"/>
            <a:chExt cx="3168352" cy="4170372"/>
          </a:xfrm>
        </p:grpSpPr>
        <p:sp>
          <p:nvSpPr>
            <p:cNvPr id="15" name="PoljeZBesedilom 2"/>
            <p:cNvSpPr txBox="1"/>
            <p:nvPr/>
          </p:nvSpPr>
          <p:spPr>
            <a:xfrm>
              <a:off x="294953" y="2504728"/>
              <a:ext cx="3168352" cy="417037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512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68234" y="2728302"/>
              <a:ext cx="3021790" cy="1874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5125"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6597" y="4664967"/>
            <a:ext cx="2980395" cy="957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9675" y="5668941"/>
            <a:ext cx="2978907" cy="942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mc:Choice xmlns:a14="http://schemas.microsoft.com/office/drawing/2010/main" Requires="a14">
          <p:sp>
            <p:nvSpPr>
              <p:cNvPr id="16" name="PoljeZBesedilom 2"/>
              <p:cNvSpPr txBox="1"/>
              <p:nvPr/>
            </p:nvSpPr>
            <p:spPr>
              <a:xfrm>
                <a:off x="2797820" y="1386688"/>
                <a:ext cx="3511500" cy="978345"/>
              </a:xfrm>
              <a:prstGeom prst="rect">
                <a:avLst/>
              </a:prstGeom>
              <a:solidFill>
                <a:srgbClr val="F1C877"/>
              </a:solidFill>
              <a:ln w="6350">
                <a:noFill/>
              </a:ln>
            </p:spPr>
            <p:txBody>
              <a:bodyPr wrap="square" rtlCol="0">
                <a:spAutoFit/>
              </a:bodyPr>
              <a:lstStyle/>
              <a:p>
                <a:pPr>
                  <a:buSzPct val="110000"/>
                </a:pPr>
                <a:r>
                  <a:rPr lang="sl-SI" sz="900" b="1" dirty="0" smtClean="0">
                    <a:solidFill>
                      <a:srgbClr val="8F152F"/>
                    </a:solidFill>
                    <a:latin typeface="Arial" pitchFamily="34" charset="0"/>
                    <a:ea typeface="Malgun Gothic" pitchFamily="34" charset="-127"/>
                    <a:cs typeface="Arial" pitchFamily="34" charset="0"/>
                  </a:rPr>
                  <a:t>Normalne matrike:</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vsaka normalna matrika je </a:t>
                </a:r>
                <a:r>
                  <a:rPr lang="sl-SI" sz="800" b="1" dirty="0" smtClean="0">
                    <a:latin typeface="Arial" pitchFamily="34" charset="0"/>
                    <a:ea typeface="Malgun Gothic" pitchFamily="34" charset="-127"/>
                    <a:cs typeface="Arial" pitchFamily="34" charset="0"/>
                  </a:rPr>
                  <a:t>kvadratna</a:t>
                </a:r>
              </a:p>
              <a:p>
                <a:pPr marL="171450" indent="-171450">
                  <a:buSzPct val="110000"/>
                  <a:buFont typeface="Arial" pitchFamily="34" charset="0"/>
                  <a:buChar char="→"/>
                </a:pPr>
                <a:r>
                  <a:rPr lang="el-GR" sz="800" b="1" dirty="0" smtClean="0">
                    <a:latin typeface="Arial" pitchFamily="34" charset="0"/>
                    <a:ea typeface="Malgun Gothic" pitchFamily="34" charset="-127"/>
                    <a:cs typeface="Arial" pitchFamily="34" charset="0"/>
                  </a:rPr>
                  <a:t>λ</a:t>
                </a:r>
                <a:r>
                  <a:rPr lang="el-GR"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lastna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vrednost</a:t>
                </a:r>
                <a:r>
                  <a:rPr lang="sl-SI" sz="800" dirty="0" smtClean="0">
                    <a:latin typeface="Arial" pitchFamily="34" charset="0"/>
                    <a:ea typeface="Malgun Gothic" pitchFamily="34" charset="-127"/>
                    <a:cs typeface="Arial" pitchFamily="34" charset="0"/>
                  </a:rPr>
                  <a:t> matrike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je </a:t>
                </a:r>
                <a14:m>
                  <m:oMath xmlns:m="http://schemas.openxmlformats.org/officeDocument/2006/math">
                    <m:acc>
                      <m:accPr>
                        <m:chr m:val="̅"/>
                        <m:ctrlPr>
                          <a:rPr lang="el-GR" sz="800" i="1" dirty="0" smtClean="0">
                            <a:latin typeface="Cambria Math"/>
                            <a:ea typeface="Malgun Gothic" pitchFamily="34" charset="-127"/>
                            <a:cs typeface="Arial" pitchFamily="34" charset="0"/>
                          </a:rPr>
                        </m:ctrlPr>
                      </m:accPr>
                      <m:e>
                        <m:r>
                          <m:rPr>
                            <m:nor/>
                          </m:rPr>
                          <a:rPr lang="el-GR" sz="800" b="1" dirty="0">
                            <a:latin typeface="Arial" pitchFamily="34" charset="0"/>
                            <a:ea typeface="Malgun Gothic" pitchFamily="34" charset="-127"/>
                            <a:cs typeface="Arial" pitchFamily="34" charset="0"/>
                          </a:rPr>
                          <m:t>λ</m:t>
                        </m:r>
                      </m:e>
                    </m:acc>
                  </m:oMath>
                </a14:m>
                <a:r>
                  <a:rPr lang="el-GR" sz="8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lastna vrednost matrike </a:t>
                </a:r>
                <a:r>
                  <a:rPr lang="sl-SI" sz="800" b="1" dirty="0" smtClean="0">
                    <a:latin typeface="Arial" pitchFamily="34" charset="0"/>
                    <a:ea typeface="Malgun Gothic" pitchFamily="34" charset="-127"/>
                    <a:cs typeface="Arial" pitchFamily="34" charset="0"/>
                  </a:rPr>
                  <a:t>A</a:t>
                </a:r>
                <a:r>
                  <a:rPr lang="sl-SI" sz="1000" baseline="300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vedno</a:t>
                </a:r>
                <a:endParaRPr lang="sl-SI" sz="800" baseline="300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pri </a:t>
                </a:r>
                <a:r>
                  <a:rPr lang="sl-SI" sz="800" dirty="0">
                    <a:latin typeface="Arial" pitchFamily="34" charset="0"/>
                    <a:ea typeface="Malgun Gothic" pitchFamily="34" charset="-127"/>
                    <a:cs typeface="Arial" pitchFamily="34" charset="0"/>
                  </a:rPr>
                  <a:t>normalni matriki velja tudi da če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λ</a:t>
                </a:r>
                <a:r>
                  <a:rPr lang="sl-SI" sz="800" b="1" dirty="0">
                    <a:latin typeface="Arial" pitchFamily="34" charset="0"/>
                    <a:ea typeface="Malgun Gothic" pitchFamily="34" charset="-127"/>
                    <a:cs typeface="Arial" pitchFamily="34" charset="0"/>
                  </a:rPr>
                  <a:t>v </a:t>
                </a:r>
                <a:r>
                  <a:rPr lang="sl-SI" sz="800" dirty="0">
                    <a:latin typeface="Arial" pitchFamily="34" charset="0"/>
                    <a:ea typeface="Malgun Gothic" pitchFamily="34" charset="-127"/>
                    <a:cs typeface="Arial" pitchFamily="34" charset="0"/>
                  </a:rPr>
                  <a:t>potem </a:t>
                </a:r>
                <a:r>
                  <a:rPr lang="sl-SI" sz="800" b="1" dirty="0" smtClean="0">
                    <a:latin typeface="Arial" pitchFamily="34" charset="0"/>
                    <a:ea typeface="Malgun Gothic" pitchFamily="34" charset="-127"/>
                    <a:cs typeface="Arial" pitchFamily="34" charset="0"/>
                  </a:rPr>
                  <a:t>A</a:t>
                </a:r>
                <a:r>
                  <a:rPr lang="sl-SI" sz="1000" baseline="300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a:t>
                </a:r>
                <a:r>
                  <a:rPr lang="el-GR" sz="800" dirty="0">
                    <a:ea typeface="Malgun Gothic" pitchFamily="34" charset="-127"/>
                    <a:cs typeface="Arial" pitchFamily="34" charset="0"/>
                  </a:rPr>
                  <a:t> </a:t>
                </a:r>
                <a14:m>
                  <m:oMath xmlns:m="http://schemas.openxmlformats.org/officeDocument/2006/math">
                    <m:acc>
                      <m:accPr>
                        <m:chr m:val="̅"/>
                        <m:ctrlPr>
                          <a:rPr lang="el-GR" sz="800" i="1" dirty="0">
                            <a:latin typeface="Cambria Math"/>
                            <a:ea typeface="Malgun Gothic" pitchFamily="34" charset="-127"/>
                            <a:cs typeface="Arial" pitchFamily="34" charset="0"/>
                          </a:rPr>
                        </m:ctrlPr>
                      </m:accPr>
                      <m:e>
                        <m:r>
                          <m:rPr>
                            <m:nor/>
                          </m:rPr>
                          <a:rPr lang="el-GR" sz="800" b="1" dirty="0">
                            <a:latin typeface="Arial" pitchFamily="34" charset="0"/>
                            <a:ea typeface="Malgun Gothic" pitchFamily="34" charset="-127"/>
                            <a:cs typeface="Arial" pitchFamily="34" charset="0"/>
                          </a:rPr>
                          <m:t>λ</m:t>
                        </m:r>
                      </m:e>
                    </m:acc>
                  </m:oMath>
                </a14:m>
                <a:r>
                  <a:rPr lang="sl-SI" sz="800" b="1" dirty="0" smtClean="0">
                    <a:latin typeface="Arial" pitchFamily="34" charset="0"/>
                    <a:ea typeface="Malgun Gothic" pitchFamily="34" charset="-127"/>
                    <a:cs typeface="Arial" pitchFamily="34" charset="0"/>
                  </a:rPr>
                  <a:t>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je A normalna imata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in </a:t>
                </a:r>
                <a:r>
                  <a:rPr lang="sl-SI" sz="800" b="1" dirty="0">
                    <a:latin typeface="Arial" pitchFamily="34" charset="0"/>
                    <a:ea typeface="Malgun Gothic" pitchFamily="34" charset="-127"/>
                    <a:cs typeface="Arial" pitchFamily="34" charset="0"/>
                  </a:rPr>
                  <a:t>A</a:t>
                </a:r>
                <a:r>
                  <a:rPr lang="sl-SI" sz="1000" baseline="300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enake </a:t>
                </a:r>
                <a:r>
                  <a:rPr lang="sl-SI" sz="800" b="1" dirty="0" smtClean="0">
                    <a:latin typeface="Arial" pitchFamily="34" charset="0"/>
                    <a:ea typeface="Malgun Gothic" pitchFamily="34" charset="-127"/>
                    <a:cs typeface="Arial" pitchFamily="34" charset="0"/>
                  </a:rPr>
                  <a:t>lastne</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vektorje</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če je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normalna potem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λ</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normalna za vsak</a:t>
                </a:r>
                <a:r>
                  <a:rPr lang="sl-SI" sz="800" b="1" dirty="0" smtClean="0">
                    <a:latin typeface="Arial" pitchFamily="34" charset="0"/>
                    <a:ea typeface="Malgun Gothic" pitchFamily="34" charset="-127"/>
                    <a:cs typeface="Arial" pitchFamily="34" charset="0"/>
                  </a:rPr>
                  <a:t> </a:t>
                </a:r>
                <a:r>
                  <a:rPr lang="el-GR" sz="800" b="1" dirty="0" smtClean="0">
                    <a:latin typeface="Arial" pitchFamily="34" charset="0"/>
                    <a:ea typeface="Malgun Gothic" pitchFamily="34" charset="-127"/>
                    <a:cs typeface="Arial" pitchFamily="34" charset="0"/>
                  </a:rPr>
                  <a:t>λ</a:t>
                </a:r>
                <a:r>
                  <a:rPr lang="sl-SI" sz="800" b="1" dirty="0" smtClean="0">
                    <a:latin typeface="Arial" pitchFamily="34" charset="0"/>
                    <a:ea typeface="Malgun Gothic" pitchFamily="34" charset="-127"/>
                    <a:cs typeface="Arial" pitchFamily="34" charset="0"/>
                  </a:rPr>
                  <a:t> </a:t>
                </a:r>
                <a:endParaRPr lang="sl-SI" sz="800" b="1" dirty="0">
                  <a:latin typeface="Arial" pitchFamily="34" charset="0"/>
                  <a:ea typeface="Malgun Gothic" pitchFamily="34" charset="-127"/>
                  <a:cs typeface="Arial" pitchFamily="34" charset="0"/>
                </a:endParaRPr>
              </a:p>
            </p:txBody>
          </p:sp>
        </mc:Choice>
        <mc:Fallback>
          <p:sp>
            <p:nvSpPr>
              <p:cNvPr id="16" name="PoljeZBesedilom 2"/>
              <p:cNvSpPr txBox="1">
                <a:spLocks noRot="1" noChangeAspect="1" noMove="1" noResize="1" noEditPoints="1" noAdjustHandles="1" noChangeArrowheads="1" noChangeShapeType="1" noTextEdit="1"/>
              </p:cNvSpPr>
              <p:nvPr/>
            </p:nvSpPr>
            <p:spPr>
              <a:xfrm>
                <a:off x="2797820" y="1386688"/>
                <a:ext cx="3511500" cy="978345"/>
              </a:xfrm>
              <a:prstGeom prst="rect">
                <a:avLst/>
              </a:prstGeom>
              <a:blipFill rotWithShape="1">
                <a:blip r:embed="rId7"/>
                <a:stretch>
                  <a:fillRect b="-621"/>
                </a:stretch>
              </a:blipFill>
              <a:ln w="6350">
                <a:noFill/>
              </a:ln>
            </p:spPr>
            <p:txBody>
              <a:bodyPr/>
              <a:lstStyle/>
              <a:p>
                <a:r>
                  <a:rPr lang="sl-SI">
                    <a:noFill/>
                  </a:rPr>
                  <a:t> </a:t>
                </a:r>
              </a:p>
            </p:txBody>
          </p:sp>
        </mc:Fallback>
      </mc:AlternateContent>
      <p:grpSp>
        <p:nvGrpSpPr>
          <p:cNvPr id="5" name="Group 4"/>
          <p:cNvGrpSpPr/>
          <p:nvPr/>
        </p:nvGrpSpPr>
        <p:grpSpPr>
          <a:xfrm>
            <a:off x="3616548" y="2453588"/>
            <a:ext cx="2908796" cy="1446550"/>
            <a:chOff x="3544540" y="2441196"/>
            <a:chExt cx="2908796" cy="1446550"/>
          </a:xfrm>
        </p:grpSpPr>
        <p:sp>
          <p:nvSpPr>
            <p:cNvPr id="22" name="PoljeZBesedilom 2"/>
            <p:cNvSpPr txBox="1"/>
            <p:nvPr/>
          </p:nvSpPr>
          <p:spPr>
            <a:xfrm>
              <a:off x="3544540" y="2441196"/>
              <a:ext cx="2908796" cy="1446550"/>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p:txBody>
        </p:sp>
        <p:pic>
          <p:nvPicPr>
            <p:cNvPr id="1026" name="Picture 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608585" y="2648743"/>
              <a:ext cx="2700735" cy="341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608584" y="3044325"/>
              <a:ext cx="2772744" cy="7082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6" name="PoljeZBesedilom 2"/>
          <p:cNvSpPr txBox="1"/>
          <p:nvPr/>
        </p:nvSpPr>
        <p:spPr>
          <a:xfrm>
            <a:off x="3368582" y="3947898"/>
            <a:ext cx="3330072" cy="21544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pl-PL" sz="800" dirty="0">
                <a:latin typeface="Arial" pitchFamily="34" charset="0"/>
                <a:ea typeface="Malgun Gothic" pitchFamily="34" charset="-127"/>
                <a:cs typeface="Arial" pitchFamily="34" charset="0"/>
              </a:rPr>
              <a:t>v</a:t>
            </a:r>
            <a:r>
              <a:rPr lang="pl-PL" sz="800" dirty="0" smtClean="0">
                <a:latin typeface="Arial" pitchFamily="34" charset="0"/>
                <a:ea typeface="Malgun Gothic" pitchFamily="34" charset="-127"/>
                <a:cs typeface="Arial" pitchFamily="34" charset="0"/>
              </a:rPr>
              <a:t>saka </a:t>
            </a:r>
            <a:r>
              <a:rPr lang="pl-PL" sz="800" b="1" dirty="0">
                <a:latin typeface="Arial" pitchFamily="34" charset="0"/>
                <a:ea typeface="Malgun Gothic" pitchFamily="34" charset="-127"/>
                <a:cs typeface="Arial" pitchFamily="34" charset="0"/>
              </a:rPr>
              <a:t>normalna</a:t>
            </a:r>
            <a:r>
              <a:rPr lang="pl-PL" sz="800" dirty="0">
                <a:latin typeface="Arial" pitchFamily="34" charset="0"/>
                <a:ea typeface="Malgun Gothic" pitchFamily="34" charset="-127"/>
                <a:cs typeface="Arial" pitchFamily="34" charset="0"/>
              </a:rPr>
              <a:t> matrika je podobna </a:t>
            </a:r>
            <a:r>
              <a:rPr lang="pl-PL" sz="800" b="1" dirty="0">
                <a:latin typeface="Arial" pitchFamily="34" charset="0"/>
                <a:ea typeface="Malgun Gothic" pitchFamily="34" charset="-127"/>
                <a:cs typeface="Arial" pitchFamily="34" charset="0"/>
              </a:rPr>
              <a:t>diagonalni</a:t>
            </a:r>
            <a:r>
              <a:rPr lang="pl-PL" sz="800" dirty="0">
                <a:latin typeface="Arial" pitchFamily="34" charset="0"/>
                <a:ea typeface="Malgun Gothic" pitchFamily="34" charset="-127"/>
                <a:cs typeface="Arial" pitchFamily="34" charset="0"/>
              </a:rPr>
              <a:t> matriki</a:t>
            </a:r>
            <a:r>
              <a:rPr lang="sl-SI" sz="800" dirty="0" smtClean="0">
                <a:latin typeface="Arial" pitchFamily="34" charset="0"/>
                <a:ea typeface="Malgun Gothic" pitchFamily="34" charset="-127"/>
                <a:cs typeface="Arial" pitchFamily="34" charset="0"/>
              </a:rPr>
              <a:t>  </a:t>
            </a:r>
            <a:r>
              <a:rPr lang="sl-SI" sz="900" baseline="30000" dirty="0" smtClean="0">
                <a:latin typeface="Arial" pitchFamily="34" charset="0"/>
                <a:ea typeface="Malgun Gothic" pitchFamily="34" charset="-127"/>
                <a:cs typeface="Arial" pitchFamily="34" charset="0"/>
              </a:rPr>
              <a:t>  </a:t>
            </a:r>
            <a:endParaRPr lang="pl-PL" sz="1050" baseline="30000" dirty="0">
              <a:latin typeface="Arial" pitchFamily="34" charset="0"/>
              <a:ea typeface="Malgun Gothic" pitchFamily="34" charset="-127"/>
              <a:cs typeface="Arial" pitchFamily="34" charset="0"/>
            </a:endParaRPr>
          </a:p>
        </p:txBody>
      </p:sp>
      <p:sp>
        <p:nvSpPr>
          <p:cNvPr id="32" name="PoljeZBesedilom 2"/>
          <p:cNvSpPr txBox="1"/>
          <p:nvPr/>
        </p:nvSpPr>
        <p:spPr>
          <a:xfrm>
            <a:off x="3530302" y="4266749"/>
            <a:ext cx="3139058" cy="1615827"/>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800" b="1" dirty="0">
              <a:solidFill>
                <a:srgbClr val="9A7E08"/>
              </a:solidFill>
              <a:latin typeface="Arial" pitchFamily="34" charset="0"/>
              <a:ea typeface="Malgun Gothic" pitchFamily="34" charset="-127"/>
              <a:cs typeface="Arial" pitchFamily="34" charset="0"/>
            </a:endParaRPr>
          </a:p>
          <a:p>
            <a:pPr>
              <a:buSzPct val="110000"/>
            </a:pPr>
            <a:r>
              <a:rPr lang="sl-SI" sz="700" dirty="0">
                <a:latin typeface="Arial" pitchFamily="34" charset="0"/>
                <a:ea typeface="Malgun Gothic" pitchFamily="34" charset="-127"/>
                <a:cs typeface="Arial" pitchFamily="34" charset="0"/>
              </a:rPr>
              <a:t>Radi bi </a:t>
            </a:r>
            <a:r>
              <a:rPr lang="sl-SI" sz="700" dirty="0" smtClean="0">
                <a:latin typeface="Arial" pitchFamily="34" charset="0"/>
                <a:ea typeface="Malgun Gothic" pitchFamily="34" charset="-127"/>
                <a:cs typeface="Arial" pitchFamily="34" charset="0"/>
              </a:rPr>
              <a:t>dokazali </a:t>
            </a:r>
            <a:r>
              <a:rPr lang="sl-SI" sz="700" dirty="0">
                <a:latin typeface="Arial" pitchFamily="34" charset="0"/>
                <a:ea typeface="Malgun Gothic" pitchFamily="34" charset="-127"/>
                <a:cs typeface="Arial" pitchFamily="34" charset="0"/>
              </a:rPr>
              <a:t>da je vsak </a:t>
            </a:r>
            <a:r>
              <a:rPr lang="sl-SI" sz="700" b="1" dirty="0">
                <a:latin typeface="Arial" pitchFamily="34" charset="0"/>
                <a:ea typeface="Malgun Gothic" pitchFamily="34" charset="-127"/>
                <a:cs typeface="Arial" pitchFamily="34" charset="0"/>
              </a:rPr>
              <a:t>korenski</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podprostor</a:t>
            </a:r>
            <a:r>
              <a:rPr lang="sl-SI" sz="700" dirty="0">
                <a:latin typeface="Arial" pitchFamily="34" charset="0"/>
                <a:ea typeface="Malgun Gothic" pitchFamily="34" charset="-127"/>
                <a:cs typeface="Arial" pitchFamily="34" charset="0"/>
              </a:rPr>
              <a:t> normalne matrike</a:t>
            </a:r>
          </a:p>
          <a:p>
            <a:pPr>
              <a:buSzPct val="110000"/>
            </a:pPr>
            <a:r>
              <a:rPr lang="sl-SI" sz="700" b="1" dirty="0" smtClean="0">
                <a:latin typeface="Arial" pitchFamily="34" charset="0"/>
                <a:ea typeface="Malgun Gothic" pitchFamily="34" charset="-127"/>
                <a:cs typeface="Arial" pitchFamily="34" charset="0"/>
              </a:rPr>
              <a:t>lastni</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podprostor</a:t>
            </a:r>
            <a:r>
              <a:rPr lang="sl-SI" sz="700" dirty="0">
                <a:latin typeface="Arial" pitchFamily="34" charset="0"/>
                <a:ea typeface="Malgun Gothic" pitchFamily="34" charset="-127"/>
                <a:cs typeface="Arial" pitchFamily="34" charset="0"/>
              </a:rPr>
              <a:t>. Iz korenskega razcepa </a:t>
            </a:r>
            <a:r>
              <a:rPr lang="sl-SI" sz="700" dirty="0" smtClean="0">
                <a:latin typeface="Arial" pitchFamily="34" charset="0"/>
                <a:ea typeface="Malgun Gothic" pitchFamily="34" charset="-127"/>
                <a:cs typeface="Arial" pitchFamily="34" charset="0"/>
              </a:rPr>
              <a:t>sledi</a:t>
            </a:r>
            <a:r>
              <a:rPr lang="sl-SI" sz="700" dirty="0">
                <a:latin typeface="Arial" pitchFamily="34" charset="0"/>
                <a:ea typeface="Malgun Gothic" pitchFamily="34" charset="-127"/>
                <a:cs typeface="Arial" pitchFamily="34" charset="0"/>
              </a:rPr>
              <a:t>, da ima</a:t>
            </a:r>
          </a:p>
          <a:p>
            <a:pPr>
              <a:buSzPct val="110000"/>
            </a:pPr>
            <a:r>
              <a:rPr lang="sl-SI" sz="700" dirty="0">
                <a:latin typeface="Arial" pitchFamily="34" charset="0"/>
                <a:ea typeface="Malgun Gothic" pitchFamily="34" charset="-127"/>
                <a:cs typeface="Arial" pitchFamily="34" charset="0"/>
              </a:rPr>
              <a:t>matrika </a:t>
            </a:r>
            <a:r>
              <a:rPr lang="sl-SI" sz="700" b="1" dirty="0">
                <a:latin typeface="Arial" pitchFamily="34" charset="0"/>
                <a:ea typeface="Malgun Gothic" pitchFamily="34" charset="-127"/>
                <a:cs typeface="Arial" pitchFamily="34" charset="0"/>
              </a:rPr>
              <a:t>n</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linearno</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neodvisnih</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lastnih</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vektorjev</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in se da </a:t>
            </a:r>
            <a:r>
              <a:rPr lang="sl-SI" sz="700" b="1" dirty="0" smtClean="0">
                <a:latin typeface="Arial" pitchFamily="34" charset="0"/>
                <a:ea typeface="Malgun Gothic" pitchFamily="34" charset="-127"/>
                <a:cs typeface="Arial" pitchFamily="34" charset="0"/>
              </a:rPr>
              <a:t>diagonalizirati</a:t>
            </a:r>
            <a:r>
              <a:rPr lang="sl-SI" sz="700" dirty="0" smtClean="0">
                <a:latin typeface="Arial" pitchFamily="34" charset="0"/>
                <a:ea typeface="Malgun Gothic" pitchFamily="34" charset="-127"/>
                <a:cs typeface="Arial" pitchFamily="34" charset="0"/>
              </a:rPr>
              <a:t>.</a:t>
            </a:r>
          </a:p>
          <a:p>
            <a:pPr>
              <a:buSzPct val="110000"/>
            </a:pP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je </a:t>
            </a:r>
            <a:r>
              <a:rPr lang="sl-SI" sz="700" dirty="0">
                <a:latin typeface="Arial" pitchFamily="34" charset="0"/>
                <a:ea typeface="Malgun Gothic" pitchFamily="34" charset="-127"/>
                <a:cs typeface="Arial" pitchFamily="34" charset="0"/>
              </a:rPr>
              <a:t>normalna matrika in </a:t>
            </a:r>
            <a:r>
              <a:rPr lang="el-GR" sz="700" b="1" dirty="0" smtClean="0">
                <a:latin typeface="Arial" pitchFamily="34" charset="0"/>
                <a:ea typeface="Malgun Gothic" pitchFamily="34" charset="-127"/>
                <a:cs typeface="Arial" pitchFamily="34" charset="0"/>
              </a:rPr>
              <a:t>λ</a:t>
            </a:r>
            <a:r>
              <a:rPr lang="el-GR"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njena lastna vrednost. </a:t>
            </a:r>
            <a:r>
              <a:rPr lang="sl-SI" sz="700" dirty="0" smtClean="0">
                <a:latin typeface="Arial" pitchFamily="34" charset="0"/>
                <a:ea typeface="Malgun Gothic" pitchFamily="34" charset="-127"/>
                <a:cs typeface="Arial" pitchFamily="34" charset="0"/>
              </a:rPr>
              <a:t>Tudi </a:t>
            </a:r>
            <a:r>
              <a:rPr lang="sl-SI" sz="700" dirty="0">
                <a:latin typeface="Arial" pitchFamily="34" charset="0"/>
                <a:ea typeface="Malgun Gothic" pitchFamily="34" charset="-127"/>
                <a:cs typeface="Arial" pitchFamily="34" charset="0"/>
              </a:rPr>
              <a:t>matrika </a:t>
            </a:r>
            <a:r>
              <a:rPr lang="sl-SI" sz="700" b="1" dirty="0">
                <a:latin typeface="Arial" pitchFamily="34" charset="0"/>
                <a:ea typeface="Malgun Gothic" pitchFamily="34" charset="-127"/>
                <a:cs typeface="Arial" pitchFamily="34" charset="0"/>
              </a:rPr>
              <a:t>B</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A</a:t>
            </a:r>
            <a:r>
              <a:rPr lang="sl-SI" sz="700" dirty="0">
                <a:latin typeface="Arial" pitchFamily="34" charset="0"/>
                <a:ea typeface="Malgun Gothic" pitchFamily="34" charset="-127"/>
                <a:cs typeface="Arial" pitchFamily="34" charset="0"/>
              </a:rPr>
              <a:t> − </a:t>
            </a:r>
            <a:r>
              <a:rPr lang="el-GR" sz="700" b="1" dirty="0">
                <a:latin typeface="Arial" pitchFamily="34" charset="0"/>
                <a:ea typeface="Malgun Gothic" pitchFamily="34" charset="-127"/>
                <a:cs typeface="Arial" pitchFamily="34" charset="0"/>
              </a:rPr>
              <a:t>λ</a:t>
            </a:r>
            <a:r>
              <a:rPr lang="sl-SI" sz="700" b="1"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je </a:t>
            </a:r>
            <a:r>
              <a:rPr lang="sl-SI" sz="700" b="1" dirty="0" smtClean="0">
                <a:latin typeface="Arial" pitchFamily="34" charset="0"/>
                <a:ea typeface="Malgun Gothic" pitchFamily="34" charset="-127"/>
                <a:cs typeface="Arial" pitchFamily="34" charset="0"/>
              </a:rPr>
              <a:t>normalna</a:t>
            </a:r>
            <a:r>
              <a:rPr lang="sl-SI" sz="700" dirty="0">
                <a:latin typeface="Arial" pitchFamily="34" charset="0"/>
                <a:ea typeface="Malgun Gothic" pitchFamily="34" charset="-127"/>
                <a:cs typeface="Arial" pitchFamily="34" charset="0"/>
              </a:rPr>
              <a:t>. Radi bi dokazali, da velja </a:t>
            </a:r>
            <a:r>
              <a:rPr lang="sl-SI" sz="700" b="1" dirty="0">
                <a:latin typeface="Arial" pitchFamily="34" charset="0"/>
                <a:ea typeface="Malgun Gothic" pitchFamily="34" charset="-127"/>
                <a:cs typeface="Arial" pitchFamily="34" charset="0"/>
              </a:rPr>
              <a:t>Ker</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a:t>
            </a:r>
            <a:r>
              <a:rPr lang="sl-SI" sz="900" b="1" baseline="30000" dirty="0" smtClean="0">
                <a:latin typeface="Arial" pitchFamily="34" charset="0"/>
                <a:ea typeface="Malgun Gothic" pitchFamily="34" charset="-127"/>
                <a:cs typeface="Arial" pitchFamily="34" charset="0"/>
              </a:rPr>
              <a:t>2</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Ker</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 </a:t>
            </a: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a:latin typeface="Arial" pitchFamily="34" charset="0"/>
                <a:ea typeface="Malgun Gothic" pitchFamily="34" charset="-127"/>
                <a:cs typeface="Arial" pitchFamily="34" charset="0"/>
              </a:rPr>
              <a:t>S</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popolno </a:t>
            </a:r>
            <a:r>
              <a:rPr lang="sl-SI" sz="700" b="1" dirty="0">
                <a:latin typeface="Arial" pitchFamily="34" charset="0"/>
                <a:ea typeface="Malgun Gothic" pitchFamily="34" charset="-127"/>
                <a:cs typeface="Arial" pitchFamily="34" charset="0"/>
              </a:rPr>
              <a:t>indukcijo</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doka</a:t>
            </a:r>
            <a:r>
              <a:rPr lang="sl-SI" sz="700" dirty="0">
                <a:latin typeface="Arial" pitchFamily="34" charset="0"/>
                <a:ea typeface="Malgun Gothic" pitchFamily="34" charset="-127"/>
                <a:cs typeface="Arial" pitchFamily="34" charset="0"/>
              </a:rPr>
              <a:t>ž</a:t>
            </a:r>
            <a:r>
              <a:rPr lang="sl-SI" sz="700" dirty="0" smtClean="0">
                <a:latin typeface="Arial" pitchFamily="34" charset="0"/>
                <a:ea typeface="Malgun Gothic" pitchFamily="34" charset="-127"/>
                <a:cs typeface="Arial" pitchFamily="34" charset="0"/>
              </a:rPr>
              <a:t>emo</a:t>
            </a:r>
            <a:r>
              <a:rPr lang="sl-SI" sz="700" dirty="0">
                <a:latin typeface="Arial" pitchFamily="34" charset="0"/>
                <a:ea typeface="Malgun Gothic" pitchFamily="34" charset="-127"/>
                <a:cs typeface="Arial" pitchFamily="34" charset="0"/>
              </a:rPr>
              <a:t>, da velja Ker </a:t>
            </a:r>
            <a:r>
              <a:rPr lang="sl-SI" sz="700" b="1" dirty="0" smtClean="0">
                <a:latin typeface="Arial" pitchFamily="34" charset="0"/>
                <a:ea typeface="Malgun Gothic" pitchFamily="34" charset="-127"/>
                <a:cs typeface="Arial" pitchFamily="34" charset="0"/>
              </a:rPr>
              <a:t>B</a:t>
            </a:r>
            <a:r>
              <a:rPr lang="sl-SI" sz="800" b="1" baseline="30000" dirty="0" smtClean="0">
                <a:latin typeface="Arial" pitchFamily="34" charset="0"/>
                <a:ea typeface="Malgun Gothic" pitchFamily="34" charset="-127"/>
                <a:cs typeface="Arial" pitchFamily="34" charset="0"/>
              </a:rPr>
              <a:t>2</a:t>
            </a:r>
            <a:r>
              <a:rPr lang="sl-SI" sz="1050" b="1" baseline="30000" dirty="0" smtClean="0">
                <a:latin typeface="Arial" pitchFamily="34" charset="0"/>
                <a:ea typeface="Malgun Gothic" pitchFamily="34" charset="-127"/>
                <a:cs typeface="Arial" pitchFamily="34" charset="0"/>
              </a:rPr>
              <a:t>k</a:t>
            </a:r>
            <a:r>
              <a:rPr lang="sl-SI" sz="700" dirty="0" smtClean="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Ker B</a:t>
            </a:r>
            <a:r>
              <a:rPr lang="sl-SI" sz="700" dirty="0">
                <a:latin typeface="Arial" pitchFamily="34" charset="0"/>
                <a:ea typeface="Malgun Gothic" pitchFamily="34" charset="-127"/>
                <a:cs typeface="Arial" pitchFamily="34" charset="0"/>
              </a:rPr>
              <a:t> za vsak </a:t>
            </a:r>
            <a:r>
              <a:rPr lang="sl-SI" sz="700" b="1" dirty="0">
                <a:latin typeface="Arial" pitchFamily="34" charset="0"/>
                <a:ea typeface="Malgun Gothic" pitchFamily="34" charset="-127"/>
                <a:cs typeface="Arial" pitchFamily="34" charset="0"/>
              </a:rPr>
              <a:t>k</a:t>
            </a:r>
            <a:r>
              <a:rPr lang="sl-SI" sz="700" dirty="0">
                <a:latin typeface="Arial" pitchFamily="34" charset="0"/>
                <a:ea typeface="Malgun Gothic" pitchFamily="34" charset="-127"/>
                <a:cs typeface="Arial" pitchFamily="34" charset="0"/>
              </a:rPr>
              <a:t>.</a:t>
            </a:r>
          </a:p>
          <a:p>
            <a:pPr>
              <a:buSzPct val="110000"/>
            </a:pPr>
            <a:r>
              <a:rPr lang="sl-SI" sz="700" dirty="0">
                <a:latin typeface="Arial" pitchFamily="34" charset="0"/>
                <a:ea typeface="Malgun Gothic" pitchFamily="34" charset="-127"/>
                <a:cs typeface="Arial" pitchFamily="34" charset="0"/>
              </a:rPr>
              <a:t>Ker je </a:t>
            </a:r>
            <a:r>
              <a:rPr lang="sl-SI" sz="700" b="1" dirty="0">
                <a:latin typeface="Arial" pitchFamily="34" charset="0"/>
                <a:ea typeface="Malgun Gothic" pitchFamily="34" charset="-127"/>
                <a:cs typeface="Arial" pitchFamily="34" charset="0"/>
              </a:rPr>
              <a:t>2</a:t>
            </a:r>
            <a:r>
              <a:rPr lang="sl-SI" sz="900" b="1" baseline="30000" dirty="0">
                <a:latin typeface="Arial" pitchFamily="34" charset="0"/>
                <a:ea typeface="Malgun Gothic" pitchFamily="34" charset="-127"/>
                <a:cs typeface="Arial" pitchFamily="34" charset="0"/>
              </a:rPr>
              <a:t>k</a:t>
            </a:r>
            <a:r>
              <a:rPr lang="sl-SI" sz="700" b="1" dirty="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a:t>
            </a:r>
            <a:r>
              <a:rPr lang="sl-SI" sz="700" dirty="0" smtClean="0">
                <a:latin typeface="Arial" pitchFamily="34" charset="0"/>
                <a:ea typeface="Malgun Gothic" pitchFamily="34" charset="-127"/>
                <a:cs typeface="Arial" pitchFamily="34" charset="0"/>
              </a:rPr>
              <a:t> sledi da je </a:t>
            </a:r>
            <a:r>
              <a:rPr lang="sl-SI" sz="700" b="1" dirty="0">
                <a:latin typeface="Arial" pitchFamily="34" charset="0"/>
                <a:ea typeface="Malgun Gothic" pitchFamily="34" charset="-127"/>
                <a:cs typeface="Arial" pitchFamily="34" charset="0"/>
              </a:rPr>
              <a:t>Ker B </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Ker </a:t>
            </a:r>
            <a:r>
              <a:rPr lang="sl-SI" sz="700" b="1" dirty="0" smtClean="0">
                <a:latin typeface="Arial" pitchFamily="34" charset="0"/>
                <a:ea typeface="Malgun Gothic" pitchFamily="34" charset="-127"/>
                <a:cs typeface="Arial" pitchFamily="34" charset="0"/>
              </a:rPr>
              <a:t>B</a:t>
            </a:r>
            <a:r>
              <a:rPr lang="sl-SI" sz="1000" b="1" baseline="30000" dirty="0" smtClean="0">
                <a:latin typeface="Arial" pitchFamily="34" charset="0"/>
                <a:ea typeface="Malgun Gothic" pitchFamily="34" charset="-127"/>
                <a:cs typeface="Arial" pitchFamily="34" charset="0"/>
              </a:rPr>
              <a:t>k</a:t>
            </a:r>
            <a:r>
              <a:rPr lang="sl-SI" sz="700" b="1"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Ker </a:t>
            </a:r>
            <a:r>
              <a:rPr lang="sl-SI" sz="700" b="1" dirty="0" smtClean="0">
                <a:latin typeface="Arial" pitchFamily="34" charset="0"/>
                <a:ea typeface="Malgun Gothic" pitchFamily="34" charset="-127"/>
                <a:cs typeface="Arial" pitchFamily="34" charset="0"/>
              </a:rPr>
              <a:t>B</a:t>
            </a:r>
            <a:r>
              <a:rPr lang="sl-SI" sz="800" b="1" baseline="30000" dirty="0" smtClean="0">
                <a:latin typeface="Arial" pitchFamily="34" charset="0"/>
                <a:ea typeface="Malgun Gothic" pitchFamily="34" charset="-127"/>
                <a:cs typeface="Arial" pitchFamily="34" charset="0"/>
              </a:rPr>
              <a:t>2</a:t>
            </a:r>
            <a:r>
              <a:rPr lang="sl-SI" sz="1000" b="1" baseline="30000" dirty="0" smtClean="0">
                <a:latin typeface="Arial" pitchFamily="34" charset="0"/>
                <a:ea typeface="Malgun Gothic" pitchFamily="34" charset="-127"/>
                <a:cs typeface="Arial" pitchFamily="34" charset="0"/>
              </a:rPr>
              <a:t>k</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Ker </a:t>
            </a:r>
            <a:r>
              <a:rPr lang="sl-SI" sz="700" b="1" dirty="0" smtClean="0">
                <a:latin typeface="Arial" pitchFamily="34" charset="0"/>
                <a:ea typeface="Malgun Gothic" pitchFamily="34" charset="-127"/>
                <a:cs typeface="Arial" pitchFamily="34" charset="0"/>
              </a:rPr>
              <a:t>B </a:t>
            </a:r>
            <a:r>
              <a:rPr lang="sl-SI" sz="700" dirty="0" smtClean="0">
                <a:latin typeface="Arial" pitchFamily="34" charset="0"/>
                <a:ea typeface="Malgun Gothic" pitchFamily="34" charset="-127"/>
                <a:cs typeface="Arial" pitchFamily="34" charset="0"/>
              </a:rPr>
              <a:t>torej </a:t>
            </a:r>
            <a:r>
              <a:rPr lang="sl-SI" sz="700" dirty="0">
                <a:latin typeface="Arial" pitchFamily="34" charset="0"/>
                <a:ea typeface="Malgun Gothic" pitchFamily="34" charset="-127"/>
                <a:cs typeface="Arial" pitchFamily="34" charset="0"/>
              </a:rPr>
              <a:t>je </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Ker </a:t>
            </a:r>
            <a:r>
              <a:rPr lang="sl-SI" sz="700" b="1" dirty="0" smtClean="0">
                <a:latin typeface="Arial" pitchFamily="34" charset="0"/>
                <a:ea typeface="Malgun Gothic" pitchFamily="34" charset="-127"/>
                <a:cs typeface="Arial" pitchFamily="34" charset="0"/>
              </a:rPr>
              <a:t>B</a:t>
            </a:r>
            <a:r>
              <a:rPr lang="sl-SI" sz="1000" b="1" baseline="30000" dirty="0" smtClean="0">
                <a:latin typeface="Arial" pitchFamily="34" charset="0"/>
                <a:ea typeface="Malgun Gothic" pitchFamily="34" charset="-127"/>
                <a:cs typeface="Arial" pitchFamily="34" charset="0"/>
              </a:rPr>
              <a:t>k</a:t>
            </a:r>
            <a:r>
              <a:rPr lang="sl-SI" sz="700" b="1"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Ker B </a:t>
            </a:r>
            <a:r>
              <a:rPr lang="sl-SI" sz="700" dirty="0">
                <a:latin typeface="Arial" pitchFamily="34" charset="0"/>
                <a:ea typeface="Malgun Gothic" pitchFamily="34" charset="-127"/>
                <a:cs typeface="Arial" pitchFamily="34" charset="0"/>
              </a:rPr>
              <a:t>za vsak </a:t>
            </a:r>
            <a:r>
              <a:rPr lang="sl-SI" sz="700" b="1" dirty="0">
                <a:latin typeface="Arial" pitchFamily="34" charset="0"/>
                <a:ea typeface="Malgun Gothic" pitchFamily="34" charset="-127"/>
                <a:cs typeface="Arial" pitchFamily="34" charset="0"/>
              </a:rPr>
              <a:t>k</a:t>
            </a:r>
            <a:r>
              <a:rPr lang="sl-SI" sz="700" dirty="0">
                <a:latin typeface="Arial" pitchFamily="34" charset="0"/>
                <a:ea typeface="Malgun Gothic" pitchFamily="34" charset="-127"/>
                <a:cs typeface="Arial" pitchFamily="34" charset="0"/>
              </a:rPr>
              <a:t>. To pomeni, da je </a:t>
            </a:r>
            <a:r>
              <a:rPr lang="sl-SI" sz="700" b="1" dirty="0">
                <a:latin typeface="Arial" pitchFamily="34" charset="0"/>
                <a:ea typeface="Malgun Gothic" pitchFamily="34" charset="-127"/>
                <a:cs typeface="Arial" pitchFamily="34" charset="0"/>
              </a:rPr>
              <a:t>korenski</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podprostor</a:t>
            </a:r>
          </a:p>
          <a:p>
            <a:pPr>
              <a:buSzPct val="110000"/>
            </a:pPr>
            <a:r>
              <a:rPr lang="sl-SI" sz="700" dirty="0">
                <a:latin typeface="Arial" pitchFamily="34" charset="0"/>
                <a:ea typeface="Malgun Gothic" pitchFamily="34" charset="-127"/>
                <a:cs typeface="Arial" pitchFamily="34" charset="0"/>
              </a:rPr>
              <a:t>za </a:t>
            </a:r>
            <a:r>
              <a:rPr lang="el-GR" sz="700" b="1" dirty="0">
                <a:latin typeface="Arial" pitchFamily="34" charset="0"/>
                <a:ea typeface="Malgun Gothic" pitchFamily="34" charset="-127"/>
                <a:cs typeface="Arial" pitchFamily="34" charset="0"/>
              </a:rPr>
              <a:t>λ</a:t>
            </a:r>
            <a:r>
              <a:rPr lang="el-GR" sz="700" dirty="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res enak </a:t>
            </a:r>
            <a:r>
              <a:rPr lang="sl-SI" sz="700" b="1" dirty="0">
                <a:latin typeface="Arial" pitchFamily="34" charset="0"/>
                <a:ea typeface="Malgun Gothic" pitchFamily="34" charset="-127"/>
                <a:cs typeface="Arial" pitchFamily="34" charset="0"/>
              </a:rPr>
              <a:t>lastnemu</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podprostoru</a:t>
            </a:r>
            <a:r>
              <a:rPr lang="sl-SI" sz="700" dirty="0">
                <a:latin typeface="Arial" pitchFamily="34" charset="0"/>
                <a:ea typeface="Malgun Gothic" pitchFamily="34" charset="-127"/>
                <a:cs typeface="Arial" pitchFamily="34" charset="0"/>
              </a:rPr>
              <a:t> za </a:t>
            </a:r>
            <a:r>
              <a:rPr lang="el-GR" sz="700" b="1" dirty="0" smtClean="0">
                <a:latin typeface="Arial" pitchFamily="34" charset="0"/>
                <a:ea typeface="Malgun Gothic" pitchFamily="34" charset="-127"/>
                <a:cs typeface="Arial" pitchFamily="34" charset="0"/>
              </a:rPr>
              <a:t>λ</a:t>
            </a:r>
            <a:endParaRPr lang="sl-SI" sz="700" b="1"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Ker je B </a:t>
            </a:r>
            <a:r>
              <a:rPr lang="sl-SI" sz="700" b="1" dirty="0" smtClean="0">
                <a:latin typeface="Arial" pitchFamily="34" charset="0"/>
                <a:ea typeface="Malgun Gothic" pitchFamily="34" charset="-127"/>
                <a:cs typeface="Arial" pitchFamily="34" charset="0"/>
              </a:rPr>
              <a:t>normalna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preslikava</a:t>
            </a:r>
            <a:r>
              <a:rPr lang="sl-SI" sz="700" dirty="0" smtClean="0">
                <a:latin typeface="Arial" pitchFamily="34" charset="0"/>
                <a:ea typeface="Malgun Gothic" pitchFamily="34" charset="-127"/>
                <a:cs typeface="Arial" pitchFamily="34" charset="0"/>
              </a:rPr>
              <a:t> velja: </a:t>
            </a:r>
          </a:p>
        </p:txBody>
      </p:sp>
      <p:pic>
        <p:nvPicPr>
          <p:cNvPr id="1028" name="Picture 4"/>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612232" y="5570968"/>
            <a:ext cx="824681" cy="109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476998" y="5565996"/>
            <a:ext cx="968226" cy="1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5498430" y="5565996"/>
            <a:ext cx="936104" cy="112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130539" y="5721938"/>
            <a:ext cx="1615518" cy="118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PoljeZBesedilom 2"/>
          <p:cNvSpPr txBox="1"/>
          <p:nvPr/>
        </p:nvSpPr>
        <p:spPr>
          <a:xfrm>
            <a:off x="3530302" y="5961112"/>
            <a:ext cx="2466586"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lastni </a:t>
            </a:r>
            <a:r>
              <a:rPr lang="sl-SI" sz="800" dirty="0">
                <a:latin typeface="Arial" pitchFamily="34" charset="0"/>
                <a:ea typeface="Malgun Gothic" pitchFamily="34" charset="-127"/>
                <a:cs typeface="Arial" pitchFamily="34" charset="0"/>
              </a:rPr>
              <a:t>podprostori normalne matrike so paroma </a:t>
            </a:r>
            <a:r>
              <a:rPr lang="sl-SI" sz="800" b="1" dirty="0">
                <a:latin typeface="Arial" pitchFamily="34" charset="0"/>
                <a:ea typeface="Malgun Gothic" pitchFamily="34" charset="-127"/>
                <a:cs typeface="Arial" pitchFamily="34" charset="0"/>
              </a:rPr>
              <a:t>ortogonalni</a:t>
            </a:r>
            <a:endParaRPr lang="pl-PL" sz="1050" b="1" baseline="30000" dirty="0">
              <a:latin typeface="Arial" pitchFamily="34" charset="0"/>
              <a:ea typeface="Malgun Gothic" pitchFamily="34" charset="-127"/>
              <a:cs typeface="Arial" pitchFamily="34" charset="0"/>
            </a:endParaRPr>
          </a:p>
        </p:txBody>
      </p:sp>
      <p:grpSp>
        <p:nvGrpSpPr>
          <p:cNvPr id="10" name="Group 9"/>
          <p:cNvGrpSpPr/>
          <p:nvPr/>
        </p:nvGrpSpPr>
        <p:grpSpPr>
          <a:xfrm>
            <a:off x="3734320" y="6376652"/>
            <a:ext cx="2964334" cy="1292662"/>
            <a:chOff x="3561010" y="6393160"/>
            <a:chExt cx="2964334" cy="1292662"/>
          </a:xfrm>
        </p:grpSpPr>
        <p:sp>
          <p:nvSpPr>
            <p:cNvPr id="39" name="PoljeZBesedilom 2"/>
            <p:cNvSpPr txBox="1"/>
            <p:nvPr/>
          </p:nvSpPr>
          <p:spPr>
            <a:xfrm>
              <a:off x="3561010" y="6393160"/>
              <a:ext cx="2964334"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800" b="1" dirty="0">
                <a:solidFill>
                  <a:srgbClr val="9A7E08"/>
                </a:solidFill>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1032" name="Picture 8"/>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627715" y="6611568"/>
              <a:ext cx="2825621" cy="10145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2" name="PoljeZBesedilom 2"/>
          <p:cNvSpPr txBox="1"/>
          <p:nvPr/>
        </p:nvSpPr>
        <p:spPr>
          <a:xfrm>
            <a:off x="2481105" y="6722144"/>
            <a:ext cx="1198073" cy="307777"/>
          </a:xfrm>
          <a:prstGeom prst="rect">
            <a:avLst/>
          </a:prstGeom>
          <a:solidFill>
            <a:schemeClr val="bg1"/>
          </a:solidFill>
          <a:ln w="6350">
            <a:solidFill>
              <a:schemeClr val="tx1"/>
            </a:solidFill>
          </a:ln>
        </p:spPr>
        <p:txBody>
          <a:bodyPr wrap="square" rtlCol="0">
            <a:spAutoFit/>
          </a:bodyPr>
          <a:lstStyle/>
          <a:p>
            <a:pPr>
              <a:buSzPct val="110000"/>
            </a:pPr>
            <a:r>
              <a:rPr lang="sl-SI" sz="700" b="1" dirty="0" err="1" smtClean="0">
                <a:solidFill>
                  <a:srgbClr val="C00000"/>
                </a:solidFill>
                <a:latin typeface="Arial" pitchFamily="34" charset="0"/>
                <a:ea typeface="Malgun Gothic" pitchFamily="34" charset="-127"/>
                <a:cs typeface="Arial" pitchFamily="34" charset="0"/>
              </a:rPr>
              <a:t>okej</a:t>
            </a:r>
            <a:r>
              <a:rPr lang="sl-SI" sz="700" b="1" dirty="0" smtClean="0">
                <a:solidFill>
                  <a:srgbClr val="C00000"/>
                </a:solidFill>
                <a:latin typeface="Arial" pitchFamily="34" charset="0"/>
                <a:ea typeface="Malgun Gothic" pitchFamily="34" charset="-127"/>
                <a:cs typeface="Arial" pitchFamily="34" charset="0"/>
              </a:rPr>
              <a:t> to je pp </a:t>
            </a:r>
            <a:r>
              <a:rPr lang="sl-SI" sz="700" b="1" dirty="0" err="1" smtClean="0">
                <a:solidFill>
                  <a:srgbClr val="C00000"/>
                </a:solidFill>
                <a:latin typeface="Arial" pitchFamily="34" charset="0"/>
                <a:ea typeface="Malgun Gothic" pitchFamily="34" charset="-127"/>
                <a:cs typeface="Arial" pitchFamily="34" charset="0"/>
              </a:rPr>
              <a:t>narjen</a:t>
            </a:r>
            <a:r>
              <a:rPr lang="sl-SI" sz="700" b="1" dirty="0" smtClean="0">
                <a:solidFill>
                  <a:srgbClr val="C00000"/>
                </a:solidFill>
                <a:latin typeface="Arial" pitchFamily="34" charset="0"/>
                <a:ea typeface="Malgun Gothic" pitchFamily="34" charset="-127"/>
                <a:cs typeface="Arial" pitchFamily="34" charset="0"/>
              </a:rPr>
              <a:t> do 26 predavanja 9 </a:t>
            </a:r>
            <a:r>
              <a:rPr lang="sl-SI" sz="700" b="1" dirty="0" err="1" smtClean="0">
                <a:solidFill>
                  <a:srgbClr val="C00000"/>
                </a:solidFill>
                <a:latin typeface="Arial" pitchFamily="34" charset="0"/>
                <a:ea typeface="Malgun Gothic" pitchFamily="34" charset="-127"/>
                <a:cs typeface="Arial" pitchFamily="34" charset="0"/>
              </a:rPr>
              <a:t>slajd</a:t>
            </a:r>
            <a:r>
              <a:rPr lang="sl-SI" sz="700" b="1" dirty="0" smtClean="0">
                <a:solidFill>
                  <a:srgbClr val="C00000"/>
                </a:solidFill>
                <a:latin typeface="Arial" pitchFamily="34" charset="0"/>
                <a:ea typeface="Malgun Gothic" pitchFamily="34" charset="-127"/>
                <a:cs typeface="Arial" pitchFamily="34" charset="0"/>
              </a:rPr>
              <a:t>!</a:t>
            </a:r>
            <a:endParaRPr lang="sl-SI" sz="700" b="1" dirty="0">
              <a:solidFill>
                <a:srgbClr val="C00000"/>
              </a:solidFill>
              <a:latin typeface="Arial" pitchFamily="34" charset="0"/>
              <a:ea typeface="Malgun Gothic" pitchFamily="34" charset="-127"/>
              <a:cs typeface="Arial" pitchFamily="34" charset="0"/>
            </a:endParaRPr>
          </a:p>
        </p:txBody>
      </p:sp>
    </p:spTree>
    <p:extLst>
      <p:ext uri="{BB962C8B-B14F-4D97-AF65-F5344CB8AC3E}">
        <p14:creationId xmlns:p14="http://schemas.microsoft.com/office/powerpoint/2010/main" val="383405614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 name="Picture 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35" r="-148" b="31768"/>
          <a:stretch/>
        </p:blipFill>
        <p:spPr bwMode="auto">
          <a:xfrm>
            <a:off x="3972580" y="3108260"/>
            <a:ext cx="2806700" cy="11248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31818" y="3152224"/>
            <a:ext cx="859279" cy="11382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PoljeZBesedilom 29"/>
          <p:cNvSpPr txBox="1"/>
          <p:nvPr/>
        </p:nvSpPr>
        <p:spPr>
          <a:xfrm>
            <a:off x="188640" y="200472"/>
            <a:ext cx="6467912" cy="307777"/>
          </a:xfrm>
          <a:prstGeom prst="rect">
            <a:avLst/>
          </a:prstGeom>
          <a:solidFill>
            <a:schemeClr val="accent2">
              <a:lumMod val="20000"/>
              <a:lumOff val="80000"/>
            </a:schemeClr>
          </a:solidFill>
        </p:spPr>
        <p:txBody>
          <a:bodyPr wrap="square" rtlCol="0">
            <a:spAutoFit/>
          </a:bodyPr>
          <a:lstStyle/>
          <a:p>
            <a:r>
              <a:rPr lang="sl-SI" sz="1400" dirty="0" smtClean="0">
                <a:latin typeface="Cascadia Mono SemiBold" pitchFamily="49" charset="0"/>
                <a:cs typeface="Cascadia Mono SemiBold" pitchFamily="49" charset="0"/>
              </a:rPr>
              <a:t>PRIMERI</a:t>
            </a:r>
            <a:endParaRPr lang="sl-SI" sz="1400" dirty="0">
              <a:latin typeface="Cascadia Mono SemiBold" pitchFamily="49" charset="0"/>
              <a:cs typeface="Cascadia Mono SemiBold" pitchFamily="49" charset="0"/>
            </a:endParaRPr>
          </a:p>
        </p:txBody>
      </p:sp>
      <p:sp>
        <p:nvSpPr>
          <p:cNvPr id="3" name="PoljeZBesedilom 2"/>
          <p:cNvSpPr txBox="1"/>
          <p:nvPr/>
        </p:nvSpPr>
        <p:spPr>
          <a:xfrm>
            <a:off x="174452" y="632520"/>
            <a:ext cx="6482100" cy="230832"/>
          </a:xfrm>
          <a:prstGeom prst="rect">
            <a:avLst/>
          </a:prstGeom>
          <a:solidFill>
            <a:schemeClr val="accent6">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Vektorji</a:t>
            </a:r>
            <a:endParaRPr lang="sl-SI" sz="800" dirty="0" smtClean="0">
              <a:solidFill>
                <a:srgbClr val="994A09"/>
              </a:solidFill>
              <a:latin typeface="Arial" pitchFamily="34" charset="0"/>
              <a:ea typeface="Malgun Gothic" pitchFamily="34" charset="-127"/>
              <a:cs typeface="Arial" pitchFamily="34" charset="0"/>
            </a:endParaRPr>
          </a:p>
        </p:txBody>
      </p:sp>
      <p:pic>
        <p:nvPicPr>
          <p:cNvPr id="2050"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640" y="912430"/>
            <a:ext cx="2880319" cy="606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333754" y="912430"/>
            <a:ext cx="2951626" cy="9212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88640" y="1589735"/>
            <a:ext cx="2956785" cy="1645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613506" y="1556952"/>
            <a:ext cx="847631" cy="553470"/>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781086" y="1881605"/>
            <a:ext cx="2785657" cy="5119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Straight Arrow Connector 8"/>
          <p:cNvCxnSpPr/>
          <p:nvPr/>
        </p:nvCxnSpPr>
        <p:spPr>
          <a:xfrm flipH="1">
            <a:off x="3537299" y="1698870"/>
            <a:ext cx="220862"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2055" name="Picture 7"/>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468928" y="2455242"/>
            <a:ext cx="3176365" cy="6969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8677" t="71701" r="21127" b="11236"/>
          <a:stretch/>
        </p:blipFill>
        <p:spPr bwMode="auto">
          <a:xfrm>
            <a:off x="4775278" y="4233077"/>
            <a:ext cx="1402103" cy="281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8"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73769" y="3301849"/>
            <a:ext cx="2827181" cy="17812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2"/>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56078" y="5125836"/>
            <a:ext cx="2822037" cy="1654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5" name="Picture 17"/>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65581" y="6848500"/>
            <a:ext cx="2948791" cy="205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PoljeZBesedilom 2"/>
          <p:cNvSpPr txBox="1"/>
          <p:nvPr/>
        </p:nvSpPr>
        <p:spPr>
          <a:xfrm>
            <a:off x="3169090" y="4584051"/>
            <a:ext cx="1491156" cy="200055"/>
          </a:xfrm>
          <a:prstGeom prst="rect">
            <a:avLst/>
          </a:prstGeom>
          <a:solidFill>
            <a:schemeClr val="accent6">
              <a:lumMod val="20000"/>
              <a:lumOff val="80000"/>
            </a:schemeClr>
          </a:solidFill>
        </p:spPr>
        <p:txBody>
          <a:bodyPr wrap="square" rtlCol="0">
            <a:spAutoFit/>
          </a:bodyPr>
          <a:lstStyle/>
          <a:p>
            <a:pPr>
              <a:buSzPct val="130000"/>
            </a:pPr>
            <a:r>
              <a:rPr lang="sl-SI" sz="700" b="1" dirty="0" smtClean="0">
                <a:solidFill>
                  <a:srgbClr val="994A09"/>
                </a:solidFill>
                <a:latin typeface="Arial" pitchFamily="34" charset="0"/>
                <a:ea typeface="Malgun Gothic" pitchFamily="34" charset="-127"/>
                <a:cs typeface="Arial" pitchFamily="34" charset="0"/>
              </a:rPr>
              <a:t>Osnovne naloge z premicami:</a:t>
            </a:r>
          </a:p>
        </p:txBody>
      </p:sp>
      <p:pic>
        <p:nvPicPr>
          <p:cNvPr id="7" name="Picture 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228500" y="4798802"/>
            <a:ext cx="2709342" cy="8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5173914" y="4584051"/>
            <a:ext cx="807135" cy="649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267312" y="5639971"/>
            <a:ext cx="2425212" cy="1374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5706477" y="5617317"/>
            <a:ext cx="520452" cy="135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7"/>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229740" y="5772624"/>
            <a:ext cx="2947641" cy="257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8"/>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166980" y="6078678"/>
            <a:ext cx="622816" cy="242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9"/>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948012" y="6070941"/>
            <a:ext cx="854088" cy="249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10"/>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3210326" y="6356902"/>
            <a:ext cx="3010124" cy="242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6" name="Straight Arrow Connector 25"/>
          <p:cNvCxnSpPr/>
          <p:nvPr/>
        </p:nvCxnSpPr>
        <p:spPr>
          <a:xfrm flipV="1">
            <a:off x="6243058" y="6336352"/>
            <a:ext cx="0" cy="185666"/>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2059" name="Picture 11"/>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5036120" y="6128890"/>
            <a:ext cx="597726" cy="141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0" name="Picture 12"/>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5743719" y="6127703"/>
            <a:ext cx="552498" cy="144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1" name="Picture 13"/>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3219640" y="6654742"/>
            <a:ext cx="3000810" cy="255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2" name="Picture 14"/>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3233759" y="6935311"/>
            <a:ext cx="2805021" cy="2277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3" name="Picture 15"/>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5973551" y="7014364"/>
            <a:ext cx="796839" cy="2746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4" name="Picture 16"/>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3199640" y="7183811"/>
            <a:ext cx="2767063" cy="248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 name="PoljeZBesedilom 2"/>
          <p:cNvSpPr txBox="1"/>
          <p:nvPr/>
        </p:nvSpPr>
        <p:spPr>
          <a:xfrm>
            <a:off x="3267312" y="7534999"/>
            <a:ext cx="1491156" cy="200055"/>
          </a:xfrm>
          <a:prstGeom prst="rect">
            <a:avLst/>
          </a:prstGeom>
          <a:solidFill>
            <a:schemeClr val="accent6">
              <a:lumMod val="20000"/>
              <a:lumOff val="80000"/>
            </a:schemeClr>
          </a:solidFill>
        </p:spPr>
        <p:txBody>
          <a:bodyPr wrap="square" rtlCol="0">
            <a:spAutoFit/>
          </a:bodyPr>
          <a:lstStyle/>
          <a:p>
            <a:pPr>
              <a:buSzPct val="130000"/>
            </a:pPr>
            <a:r>
              <a:rPr lang="sl-SI" sz="700" b="1" dirty="0" smtClean="0">
                <a:solidFill>
                  <a:srgbClr val="994A09"/>
                </a:solidFill>
                <a:latin typeface="Arial" pitchFamily="34" charset="0"/>
                <a:ea typeface="Malgun Gothic" pitchFamily="34" charset="-127"/>
                <a:cs typeface="Arial" pitchFamily="34" charset="0"/>
              </a:rPr>
              <a:t>Osnovne naloge z ravninami:</a:t>
            </a:r>
          </a:p>
        </p:txBody>
      </p:sp>
      <p:pic>
        <p:nvPicPr>
          <p:cNvPr id="68" name="Picture 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35" t="89888" r="-148" b="-822"/>
          <a:stretch/>
        </p:blipFill>
        <p:spPr bwMode="auto">
          <a:xfrm>
            <a:off x="3919851" y="4283602"/>
            <a:ext cx="2806700" cy="180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7" name="Group 36"/>
          <p:cNvGrpSpPr/>
          <p:nvPr/>
        </p:nvGrpSpPr>
        <p:grpSpPr>
          <a:xfrm>
            <a:off x="306551" y="7793525"/>
            <a:ext cx="6491910" cy="1685409"/>
            <a:chOff x="221433" y="7863569"/>
            <a:chExt cx="6491910" cy="1685409"/>
          </a:xfrm>
        </p:grpSpPr>
        <p:pic>
          <p:nvPicPr>
            <p:cNvPr id="32" name="Picture 31"/>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2169465" y="9217486"/>
              <a:ext cx="831485" cy="324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6" name="Picture 18"/>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3206229" y="7863569"/>
              <a:ext cx="2896152" cy="2552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7" name="Picture 19"/>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3196134" y="8118796"/>
              <a:ext cx="2815094" cy="135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8" name="Picture 20"/>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6009825" y="8131227"/>
              <a:ext cx="703518" cy="1356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9" name="Picture 21"/>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3196134" y="8290307"/>
              <a:ext cx="2778100" cy="2381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0" name="Picture 22"/>
            <p:cNvPicPr>
              <a:picLocks noChangeAspect="1" noChangeArrowheads="1"/>
            </p:cNvPicPr>
            <p:nvPr/>
          </p:nvPicPr>
          <p:blipFill>
            <a:blip r:embed="rId32" cstate="print">
              <a:extLst>
                <a:ext uri="{28A0092B-C50C-407E-A947-70E740481C1C}">
                  <a14:useLocalDpi xmlns:a14="http://schemas.microsoft.com/office/drawing/2010/main" val="0"/>
                </a:ext>
              </a:extLst>
            </a:blip>
            <a:srcRect/>
            <a:stretch>
              <a:fillRect/>
            </a:stretch>
          </p:blipFill>
          <p:spPr bwMode="auto">
            <a:xfrm>
              <a:off x="4609237" y="8419275"/>
              <a:ext cx="1493144" cy="1310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1" name="Picture 23"/>
            <p:cNvPicPr>
              <a:picLocks noChangeAspect="1" noChangeArrowheads="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3191903" y="8584951"/>
              <a:ext cx="2612511" cy="1209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2" name="Picture 24"/>
            <p:cNvPicPr>
              <a:picLocks noChangeAspect="1" noChangeArrowheads="1"/>
            </p:cNvPicPr>
            <p:nvPr/>
          </p:nvPicPr>
          <p:blipFill rotWithShape="1">
            <a:blip r:embed="rId34" cstate="print">
              <a:extLst>
                <a:ext uri="{28A0092B-C50C-407E-A947-70E740481C1C}">
                  <a14:useLocalDpi xmlns:a14="http://schemas.microsoft.com/office/drawing/2010/main" val="0"/>
                </a:ext>
              </a:extLst>
            </a:blip>
            <a:srcRect b="50000"/>
            <a:stretch/>
          </p:blipFill>
          <p:spPr bwMode="auto">
            <a:xfrm>
              <a:off x="3205014" y="8753722"/>
              <a:ext cx="1238352" cy="120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3" name="Picture 25"/>
            <p:cNvPicPr>
              <a:picLocks noChangeAspect="1" noChangeArrowheads="1"/>
            </p:cNvPicPr>
            <p:nvPr/>
          </p:nvPicPr>
          <p:blipFill>
            <a:blip r:embed="rId35" cstate="print">
              <a:extLst>
                <a:ext uri="{28A0092B-C50C-407E-A947-70E740481C1C}">
                  <a14:useLocalDpi xmlns:a14="http://schemas.microsoft.com/office/drawing/2010/main" val="0"/>
                </a:ext>
              </a:extLst>
            </a:blip>
            <a:srcRect/>
            <a:stretch>
              <a:fillRect/>
            </a:stretch>
          </p:blipFill>
          <p:spPr bwMode="auto">
            <a:xfrm>
              <a:off x="3178187" y="8874710"/>
              <a:ext cx="2625422" cy="149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4" name="Picture 26"/>
            <p:cNvPicPr>
              <a:picLocks noChangeAspect="1" noChangeArrowheads="1"/>
            </p:cNvPicPr>
            <p:nvPr/>
          </p:nvPicPr>
          <p:blipFill>
            <a:blip r:embed="rId36" cstate="print">
              <a:extLst>
                <a:ext uri="{28A0092B-C50C-407E-A947-70E740481C1C}">
                  <a14:useLocalDpi xmlns:a14="http://schemas.microsoft.com/office/drawing/2010/main" val="0"/>
                </a:ext>
              </a:extLst>
            </a:blip>
            <a:srcRect/>
            <a:stretch>
              <a:fillRect/>
            </a:stretch>
          </p:blipFill>
          <p:spPr bwMode="auto">
            <a:xfrm>
              <a:off x="3185225" y="9024292"/>
              <a:ext cx="2747976" cy="246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5" name="Picture 27"/>
            <p:cNvPicPr>
              <a:picLocks noChangeAspect="1" noChangeArrowheads="1"/>
            </p:cNvPicPr>
            <p:nvPr/>
          </p:nvPicPr>
          <p:blipFill>
            <a:blip r:embed="rId37" cstate="print">
              <a:extLst>
                <a:ext uri="{28A0092B-C50C-407E-A947-70E740481C1C}">
                  <a14:useLocalDpi xmlns:a14="http://schemas.microsoft.com/office/drawing/2010/main" val="0"/>
                </a:ext>
              </a:extLst>
            </a:blip>
            <a:srcRect/>
            <a:stretch>
              <a:fillRect/>
            </a:stretch>
          </p:blipFill>
          <p:spPr bwMode="auto">
            <a:xfrm>
              <a:off x="3178187" y="9289265"/>
              <a:ext cx="2904480" cy="237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2" name="Picture 24"/>
            <p:cNvPicPr>
              <a:picLocks noChangeAspect="1" noChangeArrowheads="1"/>
            </p:cNvPicPr>
            <p:nvPr/>
          </p:nvPicPr>
          <p:blipFill rotWithShape="1">
            <a:blip r:embed="rId38" cstate="print">
              <a:extLst>
                <a:ext uri="{28A0092B-C50C-407E-A947-70E740481C1C}">
                  <a14:useLocalDpi xmlns:a14="http://schemas.microsoft.com/office/drawing/2010/main" val="0"/>
                </a:ext>
              </a:extLst>
            </a:blip>
            <a:srcRect t="53583" b="-8071"/>
            <a:stretch/>
          </p:blipFill>
          <p:spPr bwMode="auto">
            <a:xfrm>
              <a:off x="4554739" y="8748293"/>
              <a:ext cx="1238352" cy="1318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5" name="Straight Arrow Connector 44"/>
            <p:cNvCxnSpPr/>
            <p:nvPr/>
          </p:nvCxnSpPr>
          <p:spPr>
            <a:xfrm flipH="1" flipV="1">
              <a:off x="2420888" y="9141306"/>
              <a:ext cx="708940" cy="603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2079" name="Picture 30"/>
            <p:cNvPicPr>
              <a:picLocks noChangeAspect="1" noChangeArrowheads="1"/>
            </p:cNvPicPr>
            <p:nvPr/>
          </p:nvPicPr>
          <p:blipFill>
            <a:blip r:embed="rId39" cstate="print">
              <a:extLst>
                <a:ext uri="{28A0092B-C50C-407E-A947-70E740481C1C}">
                  <a14:useLocalDpi xmlns:a14="http://schemas.microsoft.com/office/drawing/2010/main" val="0"/>
                </a:ext>
              </a:extLst>
            </a:blip>
            <a:srcRect/>
            <a:stretch>
              <a:fillRect/>
            </a:stretch>
          </p:blipFill>
          <p:spPr bwMode="auto">
            <a:xfrm>
              <a:off x="1736812" y="9147336"/>
              <a:ext cx="572898" cy="1403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0" name="Picture 32"/>
            <p:cNvPicPr>
              <a:picLocks noChangeAspect="1" noChangeArrowheads="1"/>
            </p:cNvPicPr>
            <p:nvPr/>
          </p:nvPicPr>
          <p:blipFill>
            <a:blip r:embed="rId40" cstate="print">
              <a:extLst>
                <a:ext uri="{28A0092B-C50C-407E-A947-70E740481C1C}">
                  <a14:useLocalDpi xmlns:a14="http://schemas.microsoft.com/office/drawing/2010/main" val="0"/>
                </a:ext>
              </a:extLst>
            </a:blip>
            <a:srcRect/>
            <a:stretch>
              <a:fillRect/>
            </a:stretch>
          </p:blipFill>
          <p:spPr bwMode="auto">
            <a:xfrm>
              <a:off x="221433" y="9141306"/>
              <a:ext cx="1515380" cy="136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1" name="Picture 33"/>
            <p:cNvPicPr>
              <a:picLocks noChangeAspect="1" noChangeArrowheads="1"/>
            </p:cNvPicPr>
            <p:nvPr/>
          </p:nvPicPr>
          <p:blipFill rotWithShape="1">
            <a:blip r:embed="rId41" cstate="print">
              <a:extLst>
                <a:ext uri="{28A0092B-C50C-407E-A947-70E740481C1C}">
                  <a14:useLocalDpi xmlns:a14="http://schemas.microsoft.com/office/drawing/2010/main" val="0"/>
                </a:ext>
              </a:extLst>
            </a:blip>
            <a:srcRect t="-1" r="15525" b="-7512"/>
            <a:stretch/>
          </p:blipFill>
          <p:spPr bwMode="auto">
            <a:xfrm>
              <a:off x="221433" y="9287637"/>
              <a:ext cx="1931217" cy="1299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3" name="Picture 35"/>
            <p:cNvPicPr>
              <a:picLocks noChangeAspect="1" noChangeArrowheads="1"/>
            </p:cNvPicPr>
            <p:nvPr/>
          </p:nvPicPr>
          <p:blipFill>
            <a:blip r:embed="rId42" cstate="print">
              <a:extLst>
                <a:ext uri="{28A0092B-C50C-407E-A947-70E740481C1C}">
                  <a14:useLocalDpi xmlns:a14="http://schemas.microsoft.com/office/drawing/2010/main" val="0"/>
                </a:ext>
              </a:extLst>
            </a:blip>
            <a:srcRect/>
            <a:stretch>
              <a:fillRect/>
            </a:stretch>
          </p:blipFill>
          <p:spPr bwMode="auto">
            <a:xfrm>
              <a:off x="221433" y="9428591"/>
              <a:ext cx="1345664" cy="120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76" name="Picture 28"/>
          <p:cNvPicPr>
            <a:picLocks noChangeAspect="1" noChangeArrowheads="1"/>
          </p:cNvPicPr>
          <p:nvPr/>
        </p:nvPicPr>
        <p:blipFill>
          <a:blip r:embed="rId43" cstate="print">
            <a:extLst>
              <a:ext uri="{28A0092B-C50C-407E-A947-70E740481C1C}">
                <a14:useLocalDpi xmlns:a14="http://schemas.microsoft.com/office/drawing/2010/main" val="0"/>
              </a:ext>
            </a:extLst>
          </a:blip>
          <a:srcRect/>
          <a:stretch>
            <a:fillRect/>
          </a:stretch>
        </p:blipFill>
        <p:spPr bwMode="auto">
          <a:xfrm>
            <a:off x="5173914" y="9347537"/>
            <a:ext cx="724048" cy="1650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4" name="Picture 36"/>
          <p:cNvPicPr>
            <a:picLocks noChangeAspect="1" noChangeArrowheads="1"/>
          </p:cNvPicPr>
          <p:nvPr/>
        </p:nvPicPr>
        <p:blipFill>
          <a:blip r:embed="rId44" cstate="print">
            <a:extLst>
              <a:ext uri="{28A0092B-C50C-407E-A947-70E740481C1C}">
                <a14:useLocalDpi xmlns:a14="http://schemas.microsoft.com/office/drawing/2010/main" val="0"/>
              </a:ext>
            </a:extLst>
          </a:blip>
          <a:srcRect/>
          <a:stretch>
            <a:fillRect/>
          </a:stretch>
        </p:blipFill>
        <p:spPr bwMode="auto">
          <a:xfrm>
            <a:off x="306551" y="9488586"/>
            <a:ext cx="2850449" cy="15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5" name="Picture 37"/>
          <p:cNvPicPr>
            <a:picLocks noChangeAspect="1" noChangeArrowheads="1"/>
          </p:cNvPicPr>
          <p:nvPr/>
        </p:nvPicPr>
        <p:blipFill>
          <a:blip r:embed="rId45" cstate="print">
            <a:extLst>
              <a:ext uri="{28A0092B-C50C-407E-A947-70E740481C1C}">
                <a14:useLocalDpi xmlns:a14="http://schemas.microsoft.com/office/drawing/2010/main" val="0"/>
              </a:ext>
            </a:extLst>
          </a:blip>
          <a:srcRect/>
          <a:stretch>
            <a:fillRect/>
          </a:stretch>
        </p:blipFill>
        <p:spPr bwMode="auto">
          <a:xfrm>
            <a:off x="3169090" y="9499647"/>
            <a:ext cx="603378" cy="148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6" name="Picture 38"/>
          <p:cNvPicPr>
            <a:picLocks noChangeAspect="1" noChangeArrowheads="1"/>
          </p:cNvPicPr>
          <p:nvPr/>
        </p:nvPicPr>
        <p:blipFill>
          <a:blip r:embed="rId46" cstate="print">
            <a:extLst>
              <a:ext uri="{28A0092B-C50C-407E-A947-70E740481C1C}">
                <a14:useLocalDpi xmlns:a14="http://schemas.microsoft.com/office/drawing/2010/main" val="0"/>
              </a:ext>
            </a:extLst>
          </a:blip>
          <a:srcRect/>
          <a:stretch>
            <a:fillRect/>
          </a:stretch>
        </p:blipFill>
        <p:spPr bwMode="auto">
          <a:xfrm>
            <a:off x="3790402" y="9514335"/>
            <a:ext cx="2147440" cy="107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7" name="Picture 39"/>
          <p:cNvPicPr>
            <a:picLocks noChangeAspect="1" noChangeArrowheads="1"/>
          </p:cNvPicPr>
          <p:nvPr/>
        </p:nvPicPr>
        <p:blipFill>
          <a:blip r:embed="rId47" cstate="print">
            <a:extLst>
              <a:ext uri="{28A0092B-C50C-407E-A947-70E740481C1C}">
                <a14:useLocalDpi xmlns:a14="http://schemas.microsoft.com/office/drawing/2010/main" val="0"/>
              </a:ext>
            </a:extLst>
          </a:blip>
          <a:srcRect/>
          <a:stretch>
            <a:fillRect/>
          </a:stretch>
        </p:blipFill>
        <p:spPr bwMode="auto">
          <a:xfrm>
            <a:off x="5966162" y="9461919"/>
            <a:ext cx="595543" cy="146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310595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4" name="Picture 4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709" y="8277251"/>
            <a:ext cx="2599855" cy="14380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a:xfrm>
            <a:off x="116632" y="1180358"/>
            <a:ext cx="280831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2852936" y="1287067"/>
            <a:ext cx="0" cy="3129132"/>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6633" y="128465"/>
            <a:ext cx="2808311" cy="10518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PoljeZBesedilom 2"/>
          <p:cNvSpPr txBox="1"/>
          <p:nvPr/>
        </p:nvSpPr>
        <p:spPr>
          <a:xfrm>
            <a:off x="2996952" y="128465"/>
            <a:ext cx="3744416" cy="230832"/>
          </a:xfrm>
          <a:prstGeom prst="rect">
            <a:avLst/>
          </a:prstGeom>
          <a:solidFill>
            <a:schemeClr val="accent6">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Sistemi linearnih enačb</a:t>
            </a:r>
            <a:endParaRPr lang="sl-SI" sz="800" dirty="0" smtClean="0">
              <a:solidFill>
                <a:srgbClr val="994A09"/>
              </a:solidFill>
              <a:latin typeface="Arial" pitchFamily="34" charset="0"/>
              <a:ea typeface="Malgun Gothic" pitchFamily="34" charset="-127"/>
              <a:cs typeface="Arial" pitchFamily="34" charset="0"/>
            </a:endParaRPr>
          </a:p>
        </p:txBody>
      </p:sp>
      <p:pic>
        <p:nvPicPr>
          <p:cNvPr id="2050"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176624" y="412192"/>
            <a:ext cx="2564744" cy="12776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PoljeZBesedilom 2"/>
          <p:cNvSpPr txBox="1"/>
          <p:nvPr/>
        </p:nvSpPr>
        <p:spPr>
          <a:xfrm>
            <a:off x="2996952" y="445825"/>
            <a:ext cx="1092028" cy="630942"/>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cs typeface="Arial" pitchFamily="34" charset="0"/>
              </a:rPr>
              <a:t>množica re</a:t>
            </a:r>
            <a:r>
              <a:rPr lang="sl-SI" sz="700" dirty="0">
                <a:latin typeface="Arial" pitchFamily="34" charset="0"/>
                <a:cs typeface="Arial" pitchFamily="34" charset="0"/>
              </a:rPr>
              <a:t>š</a:t>
            </a:r>
            <a:r>
              <a:rPr lang="sl-SI" sz="700" dirty="0" smtClean="0">
                <a:latin typeface="Arial" pitchFamily="34" charset="0"/>
                <a:cs typeface="Arial" pitchFamily="34" charset="0"/>
              </a:rPr>
              <a:t>itev </a:t>
            </a:r>
            <a:r>
              <a:rPr lang="sl-SI" sz="700" dirty="0">
                <a:latin typeface="Arial" pitchFamily="34" charset="0"/>
                <a:cs typeface="Arial" pitchFamily="34" charset="0"/>
              </a:rPr>
              <a:t>3 × 2 sistema je </a:t>
            </a:r>
            <a:r>
              <a:rPr lang="sl-SI" sz="700" b="1" dirty="0" smtClean="0">
                <a:latin typeface="Arial" pitchFamily="34" charset="0"/>
                <a:cs typeface="Arial" pitchFamily="34" charset="0"/>
              </a:rPr>
              <a:t>ravnina</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premica</a:t>
            </a:r>
            <a:r>
              <a:rPr lang="sl-SI" sz="700" dirty="0" smtClean="0">
                <a:latin typeface="Arial" pitchFamily="34" charset="0"/>
                <a:cs typeface="Arial" pitchFamily="34" charset="0"/>
              </a:rPr>
              <a:t> </a:t>
            </a:r>
            <a:r>
              <a:rPr lang="sl-SI" sz="700" dirty="0">
                <a:latin typeface="Arial" pitchFamily="34" charset="0"/>
                <a:cs typeface="Arial" pitchFamily="34" charset="0"/>
              </a:rPr>
              <a:t>v </a:t>
            </a:r>
            <a:r>
              <a:rPr lang="sl-SI" sz="700" dirty="0" smtClean="0">
                <a:latin typeface="Arial" pitchFamily="34" charset="0"/>
                <a:cs typeface="Arial" pitchFamily="34" charset="0"/>
              </a:rPr>
              <a:t>ravnini, točka </a:t>
            </a:r>
            <a:r>
              <a:rPr lang="sl-SI" sz="700" dirty="0">
                <a:latin typeface="Arial" pitchFamily="34" charset="0"/>
                <a:cs typeface="Arial" pitchFamily="34" charset="0"/>
              </a:rPr>
              <a:t>v ravnini </a:t>
            </a:r>
            <a:r>
              <a:rPr lang="sl-SI" sz="700" dirty="0" smtClean="0">
                <a:latin typeface="Arial" pitchFamily="34" charset="0"/>
                <a:cs typeface="Arial" pitchFamily="34" charset="0"/>
              </a:rPr>
              <a:t>ali pa </a:t>
            </a:r>
            <a:r>
              <a:rPr lang="sl-SI" sz="700" b="1" dirty="0" smtClean="0">
                <a:latin typeface="Arial" pitchFamily="34" charset="0"/>
                <a:cs typeface="Arial" pitchFamily="34" charset="0"/>
              </a:rPr>
              <a:t>prazna množica</a:t>
            </a:r>
            <a:endParaRPr lang="sl-SI" sz="700" b="1" dirty="0" smtClean="0">
              <a:latin typeface="Arial" pitchFamily="34" charset="0"/>
              <a:ea typeface="Malgun Gothic" pitchFamily="34" charset="-127"/>
              <a:cs typeface="Arial" pitchFamily="34" charset="0"/>
            </a:endParaRPr>
          </a:p>
        </p:txBody>
      </p:sp>
      <p:sp>
        <p:nvSpPr>
          <p:cNvPr id="6" name="PoljeZBesedilom 2"/>
          <p:cNvSpPr txBox="1"/>
          <p:nvPr/>
        </p:nvSpPr>
        <p:spPr>
          <a:xfrm>
            <a:off x="1461515" y="1258933"/>
            <a:ext cx="2620132" cy="43088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cs typeface="Arial" pitchFamily="34" charset="0"/>
              </a:rPr>
              <a:t>Mno</a:t>
            </a:r>
            <a:r>
              <a:rPr lang="sl-SI" sz="700" dirty="0">
                <a:latin typeface="Arial" pitchFamily="34" charset="0"/>
                <a:cs typeface="Arial" pitchFamily="34" charset="0"/>
              </a:rPr>
              <a:t>ž</a:t>
            </a:r>
            <a:r>
              <a:rPr lang="sl-SI" sz="700" dirty="0" smtClean="0">
                <a:latin typeface="Arial" pitchFamily="34" charset="0"/>
                <a:cs typeface="Arial" pitchFamily="34" charset="0"/>
              </a:rPr>
              <a:t>ica re</a:t>
            </a:r>
            <a:r>
              <a:rPr lang="sl-SI" sz="700" dirty="0">
                <a:latin typeface="Arial" pitchFamily="34" charset="0"/>
                <a:cs typeface="Arial" pitchFamily="34" charset="0"/>
              </a:rPr>
              <a:t>š</a:t>
            </a:r>
            <a:r>
              <a:rPr lang="sl-SI" sz="700" dirty="0" smtClean="0">
                <a:latin typeface="Arial" pitchFamily="34" charset="0"/>
                <a:cs typeface="Arial" pitchFamily="34" charset="0"/>
              </a:rPr>
              <a:t>itev </a:t>
            </a:r>
            <a:r>
              <a:rPr lang="sl-SI" sz="700" dirty="0">
                <a:latin typeface="Arial" pitchFamily="34" charset="0"/>
                <a:cs typeface="Arial" pitchFamily="34" charset="0"/>
              </a:rPr>
              <a:t>2 × 3 sistema je </a:t>
            </a:r>
            <a:r>
              <a:rPr lang="sl-SI" sz="700" dirty="0" smtClean="0">
                <a:latin typeface="Arial" pitchFamily="34" charset="0"/>
                <a:cs typeface="Arial" pitchFamily="34" charset="0"/>
              </a:rPr>
              <a:t>cel </a:t>
            </a:r>
            <a:r>
              <a:rPr lang="sl-SI" sz="700" b="1" dirty="0">
                <a:latin typeface="Arial" pitchFamily="34" charset="0"/>
                <a:cs typeface="Arial" pitchFamily="34" charset="0"/>
              </a:rPr>
              <a:t>prostor</a:t>
            </a:r>
            <a:r>
              <a:rPr lang="sl-SI" sz="700" dirty="0">
                <a:latin typeface="Arial" pitchFamily="34" charset="0"/>
                <a:cs typeface="Arial" pitchFamily="34" charset="0"/>
              </a:rPr>
              <a:t> </a:t>
            </a:r>
            <a:r>
              <a:rPr lang="sl-SI" sz="700" dirty="0" smtClean="0">
                <a:latin typeface="Arial" pitchFamily="34" charset="0"/>
                <a:cs typeface="Arial" pitchFamily="34" charset="0"/>
              </a:rPr>
              <a:t>R</a:t>
            </a:r>
            <a:r>
              <a:rPr lang="sl-SI" sz="800" baseline="30000" dirty="0" smtClean="0">
                <a:latin typeface="Arial" pitchFamily="34" charset="0"/>
                <a:cs typeface="Arial" pitchFamily="34" charset="0"/>
              </a:rPr>
              <a:t>3 ,</a:t>
            </a:r>
            <a:r>
              <a:rPr lang="sl-SI" sz="800" dirty="0" smtClean="0">
                <a:latin typeface="Arial" pitchFamily="34" charset="0"/>
                <a:cs typeface="Arial" pitchFamily="34" charset="0"/>
              </a:rPr>
              <a:t> </a:t>
            </a:r>
            <a:r>
              <a:rPr lang="sl-SI" sz="700" b="1" dirty="0" smtClean="0">
                <a:latin typeface="Arial" pitchFamily="34" charset="0"/>
                <a:cs typeface="Arial" pitchFamily="34" charset="0"/>
              </a:rPr>
              <a:t>ravnina</a:t>
            </a:r>
            <a:r>
              <a:rPr lang="sl-SI" sz="700" dirty="0" smtClean="0">
                <a:latin typeface="Arial" pitchFamily="34" charset="0"/>
                <a:cs typeface="Arial" pitchFamily="34" charset="0"/>
              </a:rPr>
              <a:t> </a:t>
            </a:r>
            <a:r>
              <a:rPr lang="sl-SI" sz="700" dirty="0">
                <a:latin typeface="Arial" pitchFamily="34" charset="0"/>
                <a:cs typeface="Arial" pitchFamily="34" charset="0"/>
              </a:rPr>
              <a:t>v </a:t>
            </a:r>
            <a:r>
              <a:rPr lang="sl-SI" sz="700" dirty="0" smtClean="0">
                <a:latin typeface="Arial" pitchFamily="34" charset="0"/>
                <a:cs typeface="Arial" pitchFamily="34" charset="0"/>
              </a:rPr>
              <a:t>prostoru, </a:t>
            </a:r>
            <a:r>
              <a:rPr lang="sl-SI" sz="700" b="1" dirty="0" smtClean="0">
                <a:latin typeface="Arial" pitchFamily="34" charset="0"/>
                <a:cs typeface="Arial" pitchFamily="34" charset="0"/>
              </a:rPr>
              <a:t>premica</a:t>
            </a:r>
            <a:r>
              <a:rPr lang="sl-SI" sz="700" dirty="0" smtClean="0">
                <a:latin typeface="Arial" pitchFamily="34" charset="0"/>
                <a:cs typeface="Arial" pitchFamily="34" charset="0"/>
              </a:rPr>
              <a:t> </a:t>
            </a:r>
            <a:r>
              <a:rPr lang="sl-SI" sz="700" dirty="0">
                <a:latin typeface="Arial" pitchFamily="34" charset="0"/>
                <a:cs typeface="Arial" pitchFamily="34" charset="0"/>
              </a:rPr>
              <a:t>v prostoru </a:t>
            </a:r>
            <a:r>
              <a:rPr lang="sl-SI" sz="700" dirty="0" smtClean="0">
                <a:latin typeface="Arial" pitchFamily="34" charset="0"/>
                <a:cs typeface="Arial" pitchFamily="34" charset="0"/>
              </a:rPr>
              <a:t>ali pa </a:t>
            </a:r>
            <a:r>
              <a:rPr lang="sl-SI" sz="700" b="1" dirty="0" smtClean="0">
                <a:latin typeface="Arial" pitchFamily="34" charset="0"/>
                <a:cs typeface="Arial" pitchFamily="34" charset="0"/>
              </a:rPr>
              <a:t>prazna</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množica</a:t>
            </a:r>
            <a:r>
              <a:rPr lang="sl-SI" sz="700" dirty="0" smtClean="0">
                <a:latin typeface="Arial" pitchFamily="34" charset="0"/>
                <a:cs typeface="Arial" pitchFamily="34" charset="0"/>
              </a:rPr>
              <a:t>, ne more pa </a:t>
            </a:r>
            <a:r>
              <a:rPr lang="sl-SI" sz="700" dirty="0">
                <a:latin typeface="Arial" pitchFamily="34" charset="0"/>
                <a:cs typeface="Arial" pitchFamily="34" charset="0"/>
              </a:rPr>
              <a:t>biti </a:t>
            </a:r>
            <a:r>
              <a:rPr lang="sl-SI" sz="700" dirty="0" smtClean="0">
                <a:latin typeface="Arial" pitchFamily="34" charset="0"/>
                <a:cs typeface="Arial" pitchFamily="34" charset="0"/>
              </a:rPr>
              <a:t>točka v prostoru!</a:t>
            </a:r>
            <a:endParaRPr lang="sl-SI" sz="600" dirty="0" smtClean="0">
              <a:latin typeface="Arial" pitchFamily="34" charset="0"/>
              <a:ea typeface="Malgun Gothic" pitchFamily="34" charset="-127"/>
              <a:cs typeface="Arial" pitchFamily="34" charset="0"/>
            </a:endParaRPr>
          </a:p>
        </p:txBody>
      </p:sp>
      <p:pic>
        <p:nvPicPr>
          <p:cNvPr id="7" name="Picture 2"/>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b="79716"/>
          <a:stretch/>
        </p:blipFill>
        <p:spPr bwMode="auto">
          <a:xfrm>
            <a:off x="2933972" y="1769032"/>
            <a:ext cx="2187285" cy="1537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069" name="Group 2068"/>
          <p:cNvGrpSpPr/>
          <p:nvPr/>
        </p:nvGrpSpPr>
        <p:grpSpPr>
          <a:xfrm>
            <a:off x="221366" y="2322780"/>
            <a:ext cx="1013100" cy="504056"/>
            <a:chOff x="4132849" y="4408628"/>
            <a:chExt cx="1013100" cy="504056"/>
          </a:xfrm>
        </p:grpSpPr>
        <p:pic>
          <p:nvPicPr>
            <p:cNvPr id="2053"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145971" y="4408628"/>
              <a:ext cx="949077" cy="229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132849" y="4668604"/>
              <a:ext cx="1013100" cy="244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51" name="Picture 3"/>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52643" y="2052387"/>
            <a:ext cx="886123" cy="24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049" name="Group 2048"/>
          <p:cNvGrpSpPr/>
          <p:nvPr/>
        </p:nvGrpSpPr>
        <p:grpSpPr>
          <a:xfrm>
            <a:off x="-95218" y="2047085"/>
            <a:ext cx="2812814" cy="261901"/>
            <a:chOff x="448877" y="3616465"/>
            <a:chExt cx="3010217" cy="267942"/>
          </a:xfrm>
        </p:grpSpPr>
        <p:pic>
          <p:nvPicPr>
            <p:cNvPr id="2052" name="Picture 4"/>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50246" r="51186"/>
            <a:stretch/>
          </p:blipFill>
          <p:spPr bwMode="auto">
            <a:xfrm>
              <a:off x="448877" y="3616465"/>
              <a:ext cx="2921934" cy="126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4"/>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48391"/>
            <a:stretch/>
          </p:blipFill>
          <p:spPr bwMode="auto">
            <a:xfrm>
              <a:off x="1910710" y="3755875"/>
              <a:ext cx="1548384" cy="12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070" name="Group 2069"/>
          <p:cNvGrpSpPr/>
          <p:nvPr/>
        </p:nvGrpSpPr>
        <p:grpSpPr>
          <a:xfrm>
            <a:off x="1289729" y="2393549"/>
            <a:ext cx="1463716" cy="494678"/>
            <a:chOff x="5195034" y="1868806"/>
            <a:chExt cx="1463716" cy="494678"/>
          </a:xfrm>
        </p:grpSpPr>
        <p:pic>
          <p:nvPicPr>
            <p:cNvPr id="2055" name="Picture 7"/>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195034" y="2041533"/>
              <a:ext cx="1463716" cy="3219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253484" y="1868806"/>
              <a:ext cx="1126581" cy="11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071" name="Group 2070"/>
          <p:cNvGrpSpPr/>
          <p:nvPr/>
        </p:nvGrpSpPr>
        <p:grpSpPr>
          <a:xfrm>
            <a:off x="173946" y="2852110"/>
            <a:ext cx="1327340" cy="859459"/>
            <a:chOff x="3869358" y="1437637"/>
            <a:chExt cx="1327340" cy="859459"/>
          </a:xfrm>
        </p:grpSpPr>
        <p:pic>
          <p:nvPicPr>
            <p:cNvPr id="2056" name="Picture 8"/>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891787" y="1675535"/>
              <a:ext cx="684717" cy="264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8" name="Picture 10"/>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904302" y="1437637"/>
              <a:ext cx="1275811" cy="1236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900605" y="1575034"/>
              <a:ext cx="1296093" cy="830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0" name="Picture 12"/>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869358" y="1943326"/>
              <a:ext cx="1174516" cy="3537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073" name="Group 2072"/>
          <p:cNvGrpSpPr/>
          <p:nvPr/>
        </p:nvGrpSpPr>
        <p:grpSpPr>
          <a:xfrm>
            <a:off x="1648512" y="3140240"/>
            <a:ext cx="899368" cy="537500"/>
            <a:chOff x="1966134" y="1490095"/>
            <a:chExt cx="899368" cy="537500"/>
          </a:xfrm>
        </p:grpSpPr>
        <p:pic>
          <p:nvPicPr>
            <p:cNvPr id="2062" name="Picture 14"/>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966134" y="1490095"/>
              <a:ext cx="899368" cy="263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3" name="Picture 15"/>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966134" y="1759850"/>
              <a:ext cx="803238" cy="2677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074" name="Group 2073"/>
          <p:cNvGrpSpPr/>
          <p:nvPr/>
        </p:nvGrpSpPr>
        <p:grpSpPr>
          <a:xfrm>
            <a:off x="175916" y="3797415"/>
            <a:ext cx="1210130" cy="507513"/>
            <a:chOff x="356941" y="2275148"/>
            <a:chExt cx="1210130" cy="507513"/>
          </a:xfrm>
        </p:grpSpPr>
        <p:pic>
          <p:nvPicPr>
            <p:cNvPr id="2064" name="Picture 16"/>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r="44745"/>
            <a:stretch/>
          </p:blipFill>
          <p:spPr bwMode="auto">
            <a:xfrm>
              <a:off x="356941" y="2275148"/>
              <a:ext cx="1210130" cy="1299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2" name="Picture 16"/>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l="54943"/>
            <a:stretch/>
          </p:blipFill>
          <p:spPr bwMode="auto">
            <a:xfrm>
              <a:off x="374460" y="2405066"/>
              <a:ext cx="972614" cy="128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5" name="Picture 17"/>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56941" y="2513947"/>
              <a:ext cx="1160846" cy="2687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072" name="Group 2071"/>
          <p:cNvGrpSpPr/>
          <p:nvPr/>
        </p:nvGrpSpPr>
        <p:grpSpPr>
          <a:xfrm>
            <a:off x="69170" y="4351164"/>
            <a:ext cx="3132595" cy="302009"/>
            <a:chOff x="737620" y="6249144"/>
            <a:chExt cx="3132595" cy="302009"/>
          </a:xfrm>
        </p:grpSpPr>
        <p:pic>
          <p:nvPicPr>
            <p:cNvPr id="2066" name="Picture 18"/>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737621" y="6249144"/>
              <a:ext cx="2328262" cy="1300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7" name="Picture 19"/>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737620" y="6416128"/>
              <a:ext cx="3132595" cy="135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68" name="Picture 20"/>
          <p:cNvPicPr>
            <a:picLocks noChangeAspect="1" noChangeArrowheads="1"/>
          </p:cNvPicPr>
          <p:nvPr/>
        </p:nvPicPr>
        <p:blipFill rotWithShape="1">
          <a:blip r:embed="rId22" cstate="print">
            <a:extLst>
              <a:ext uri="{28A0092B-C50C-407E-A947-70E740481C1C}">
                <a14:useLocalDpi xmlns:a14="http://schemas.microsoft.com/office/drawing/2010/main" val="0"/>
              </a:ext>
            </a:extLst>
          </a:blip>
          <a:srcRect l="44159" t="42113" r="1278" b="-4272"/>
          <a:stretch/>
        </p:blipFill>
        <p:spPr bwMode="auto">
          <a:xfrm>
            <a:off x="127175" y="1270713"/>
            <a:ext cx="1156352" cy="48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9" name="Picture 20"/>
          <p:cNvPicPr>
            <a:picLocks noChangeAspect="1" noChangeArrowheads="1"/>
          </p:cNvPicPr>
          <p:nvPr/>
        </p:nvPicPr>
        <p:blipFill rotWithShape="1">
          <a:blip r:embed="rId22" cstate="print">
            <a:extLst>
              <a:ext uri="{28A0092B-C50C-407E-A947-70E740481C1C}">
                <a14:useLocalDpi xmlns:a14="http://schemas.microsoft.com/office/drawing/2010/main" val="0"/>
              </a:ext>
            </a:extLst>
          </a:blip>
          <a:srcRect b="79961"/>
          <a:stretch/>
        </p:blipFill>
        <p:spPr bwMode="auto">
          <a:xfrm>
            <a:off x="116632" y="1781346"/>
            <a:ext cx="2119301" cy="155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2" name="Left Brace 71"/>
          <p:cNvSpPr/>
          <p:nvPr/>
        </p:nvSpPr>
        <p:spPr>
          <a:xfrm rot="10800000">
            <a:off x="1461515" y="3169214"/>
            <a:ext cx="79542" cy="479553"/>
          </a:xfrm>
          <a:prstGeom prst="leftBrace">
            <a:avLst>
              <a:gd name="adj1" fmla="val 8333"/>
              <a:gd name="adj2" fmla="val 53204"/>
            </a:avLst>
          </a:prstGeom>
          <a:ln w="63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sl-SI"/>
          </a:p>
        </p:txBody>
      </p:sp>
      <p:pic>
        <p:nvPicPr>
          <p:cNvPr id="2079" name="Picture 21"/>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3008485" y="2195887"/>
            <a:ext cx="884869" cy="341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2" name="Picture 22"/>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2921248" y="1999842"/>
            <a:ext cx="1893583" cy="124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7" name="Straight Arrow Connector 76"/>
          <p:cNvCxnSpPr/>
          <p:nvPr/>
        </p:nvCxnSpPr>
        <p:spPr>
          <a:xfrm>
            <a:off x="3945387" y="2357179"/>
            <a:ext cx="219802"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37" name="Picture 24"/>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4241736" y="2195887"/>
            <a:ext cx="883192" cy="334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81" name="Straight Arrow Connector 80"/>
          <p:cNvCxnSpPr/>
          <p:nvPr/>
        </p:nvCxnSpPr>
        <p:spPr>
          <a:xfrm>
            <a:off x="5204799" y="2360487"/>
            <a:ext cx="219802"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39" name="Picture 26"/>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5519792" y="2178406"/>
            <a:ext cx="967329" cy="3587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83" name="Straight Arrow Connector 82"/>
          <p:cNvCxnSpPr/>
          <p:nvPr/>
        </p:nvCxnSpPr>
        <p:spPr>
          <a:xfrm>
            <a:off x="6011103" y="2549168"/>
            <a:ext cx="0" cy="180911"/>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43" name="Picture 27"/>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5542538" y="2763697"/>
            <a:ext cx="963063" cy="3515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87" name="Straight Arrow Connector 86"/>
          <p:cNvCxnSpPr/>
          <p:nvPr/>
        </p:nvCxnSpPr>
        <p:spPr>
          <a:xfrm flipH="1">
            <a:off x="5222807" y="2913510"/>
            <a:ext cx="219802" cy="2899"/>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46" name="Picture 28"/>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4260166" y="2769218"/>
            <a:ext cx="861344" cy="3511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3" name="Straight Arrow Connector 92"/>
          <p:cNvCxnSpPr/>
          <p:nvPr/>
        </p:nvCxnSpPr>
        <p:spPr>
          <a:xfrm flipH="1">
            <a:off x="3945387" y="2944788"/>
            <a:ext cx="219802" cy="2899"/>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51" name="Picture 29"/>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3004790" y="2735733"/>
            <a:ext cx="888413" cy="3620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5" name="Straight Arrow Connector 94"/>
          <p:cNvCxnSpPr/>
          <p:nvPr/>
        </p:nvCxnSpPr>
        <p:spPr>
          <a:xfrm>
            <a:off x="3431322" y="3140804"/>
            <a:ext cx="0" cy="269191"/>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57" name="Picture 30"/>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3008485" y="3517859"/>
            <a:ext cx="885530" cy="3874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8" name="Picture 31"/>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3955014" y="3212060"/>
            <a:ext cx="2499569" cy="254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0" name="Picture 32"/>
          <p:cNvPicPr>
            <a:picLocks noChangeAspect="1" noChangeArrowheads="1"/>
          </p:cNvPicPr>
          <p:nvPr/>
        </p:nvPicPr>
        <p:blipFill>
          <a:blip r:embed="rId32" cstate="print">
            <a:extLst>
              <a:ext uri="{28A0092B-C50C-407E-A947-70E740481C1C}">
                <a14:useLocalDpi xmlns:a14="http://schemas.microsoft.com/office/drawing/2010/main" val="0"/>
              </a:ext>
            </a:extLst>
          </a:blip>
          <a:srcRect/>
          <a:stretch>
            <a:fillRect/>
          </a:stretch>
        </p:blipFill>
        <p:spPr bwMode="auto">
          <a:xfrm>
            <a:off x="4238040" y="3527986"/>
            <a:ext cx="877370" cy="383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5" name="Straight Arrow Connector 104"/>
          <p:cNvCxnSpPr/>
          <p:nvPr/>
        </p:nvCxnSpPr>
        <p:spPr>
          <a:xfrm>
            <a:off x="3955014" y="3731948"/>
            <a:ext cx="219802"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2081" name="Picture 33"/>
          <p:cNvPicPr>
            <a:picLocks noChangeAspect="1" noChangeArrowheads="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5200485" y="3650862"/>
            <a:ext cx="1180843" cy="128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2" name="Picture 34"/>
          <p:cNvPicPr>
            <a:picLocks noChangeAspect="1" noChangeArrowheads="1"/>
          </p:cNvPicPr>
          <p:nvPr/>
        </p:nvPicPr>
        <p:blipFill>
          <a:blip r:embed="rId34" cstate="print">
            <a:extLst>
              <a:ext uri="{28A0092B-C50C-407E-A947-70E740481C1C}">
                <a14:useLocalDpi xmlns:a14="http://schemas.microsoft.com/office/drawing/2010/main" val="0"/>
              </a:ext>
            </a:extLst>
          </a:blip>
          <a:srcRect/>
          <a:stretch>
            <a:fillRect/>
          </a:stretch>
        </p:blipFill>
        <p:spPr bwMode="auto">
          <a:xfrm>
            <a:off x="5214645" y="3786452"/>
            <a:ext cx="1515307" cy="105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4" name="Picture 36"/>
          <p:cNvPicPr>
            <a:picLocks noChangeAspect="1" noChangeArrowheads="1"/>
          </p:cNvPicPr>
          <p:nvPr/>
        </p:nvPicPr>
        <p:blipFill>
          <a:blip r:embed="rId35" cstate="print">
            <a:extLst>
              <a:ext uri="{28A0092B-C50C-407E-A947-70E740481C1C}">
                <a14:useLocalDpi xmlns:a14="http://schemas.microsoft.com/office/drawing/2010/main" val="0"/>
              </a:ext>
            </a:extLst>
          </a:blip>
          <a:srcRect/>
          <a:stretch>
            <a:fillRect/>
          </a:stretch>
        </p:blipFill>
        <p:spPr bwMode="auto">
          <a:xfrm>
            <a:off x="2973959" y="4101947"/>
            <a:ext cx="2382459" cy="137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5" name="Picture 37"/>
          <p:cNvPicPr>
            <a:picLocks noChangeAspect="1" noChangeArrowheads="1"/>
          </p:cNvPicPr>
          <p:nvPr/>
        </p:nvPicPr>
        <p:blipFill>
          <a:blip r:embed="rId36" cstate="print">
            <a:extLst>
              <a:ext uri="{28A0092B-C50C-407E-A947-70E740481C1C}">
                <a14:useLocalDpi xmlns:a14="http://schemas.microsoft.com/office/drawing/2010/main" val="0"/>
              </a:ext>
            </a:extLst>
          </a:blip>
          <a:srcRect/>
          <a:stretch>
            <a:fillRect/>
          </a:stretch>
        </p:blipFill>
        <p:spPr bwMode="auto">
          <a:xfrm>
            <a:off x="4555917" y="3940377"/>
            <a:ext cx="668656" cy="1125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6" name="Picture 38"/>
          <p:cNvPicPr>
            <a:picLocks noChangeAspect="1" noChangeArrowheads="1"/>
          </p:cNvPicPr>
          <p:nvPr/>
        </p:nvPicPr>
        <p:blipFill>
          <a:blip r:embed="rId37" cstate="print">
            <a:extLst>
              <a:ext uri="{28A0092B-C50C-407E-A947-70E740481C1C}">
                <a14:useLocalDpi xmlns:a14="http://schemas.microsoft.com/office/drawing/2010/main" val="0"/>
              </a:ext>
            </a:extLst>
          </a:blip>
          <a:srcRect/>
          <a:stretch>
            <a:fillRect/>
          </a:stretch>
        </p:blipFill>
        <p:spPr bwMode="auto">
          <a:xfrm>
            <a:off x="5314700" y="3946070"/>
            <a:ext cx="632051" cy="112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7" name="Picture 39"/>
          <p:cNvPicPr>
            <a:picLocks noChangeAspect="1" noChangeArrowheads="1"/>
          </p:cNvPicPr>
          <p:nvPr/>
        </p:nvPicPr>
        <p:blipFill>
          <a:blip r:embed="rId38" cstate="print">
            <a:extLst>
              <a:ext uri="{28A0092B-C50C-407E-A947-70E740481C1C}">
                <a14:useLocalDpi xmlns:a14="http://schemas.microsoft.com/office/drawing/2010/main" val="0"/>
              </a:ext>
            </a:extLst>
          </a:blip>
          <a:srcRect/>
          <a:stretch>
            <a:fillRect/>
          </a:stretch>
        </p:blipFill>
        <p:spPr bwMode="auto">
          <a:xfrm>
            <a:off x="6003456" y="3951060"/>
            <a:ext cx="712093" cy="98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8" name="Picture 40"/>
          <p:cNvPicPr>
            <a:picLocks noChangeAspect="1" noChangeArrowheads="1"/>
          </p:cNvPicPr>
          <p:nvPr/>
        </p:nvPicPr>
        <p:blipFill>
          <a:blip r:embed="rId39" cstate="print">
            <a:extLst>
              <a:ext uri="{28A0092B-C50C-407E-A947-70E740481C1C}">
                <a14:useLocalDpi xmlns:a14="http://schemas.microsoft.com/office/drawing/2010/main" val="0"/>
              </a:ext>
            </a:extLst>
          </a:blip>
          <a:srcRect/>
          <a:stretch>
            <a:fillRect/>
          </a:stretch>
        </p:blipFill>
        <p:spPr bwMode="auto">
          <a:xfrm>
            <a:off x="2967584" y="4283889"/>
            <a:ext cx="729164" cy="12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89" name="Picture 41"/>
          <p:cNvPicPr>
            <a:picLocks noChangeAspect="1" noChangeArrowheads="1"/>
          </p:cNvPicPr>
          <p:nvPr/>
        </p:nvPicPr>
        <p:blipFill>
          <a:blip r:embed="rId40" cstate="print">
            <a:extLst>
              <a:ext uri="{28A0092B-C50C-407E-A947-70E740481C1C}">
                <a14:useLocalDpi xmlns:a14="http://schemas.microsoft.com/office/drawing/2010/main" val="0"/>
              </a:ext>
            </a:extLst>
          </a:blip>
          <a:srcRect/>
          <a:stretch>
            <a:fillRect/>
          </a:stretch>
        </p:blipFill>
        <p:spPr bwMode="auto">
          <a:xfrm>
            <a:off x="3705078" y="4269557"/>
            <a:ext cx="651321" cy="1248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90" name="Picture 42"/>
          <p:cNvPicPr>
            <a:picLocks noChangeAspect="1" noChangeArrowheads="1"/>
          </p:cNvPicPr>
          <p:nvPr/>
        </p:nvPicPr>
        <p:blipFill>
          <a:blip r:embed="rId41" cstate="print">
            <a:extLst>
              <a:ext uri="{28A0092B-C50C-407E-A947-70E740481C1C}">
                <a14:useLocalDpi xmlns:a14="http://schemas.microsoft.com/office/drawing/2010/main" val="0"/>
              </a:ext>
            </a:extLst>
          </a:blip>
          <a:srcRect/>
          <a:stretch>
            <a:fillRect/>
          </a:stretch>
        </p:blipFill>
        <p:spPr bwMode="auto">
          <a:xfrm>
            <a:off x="4488213" y="4283889"/>
            <a:ext cx="748861" cy="115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92" name="Picture 44"/>
          <p:cNvPicPr>
            <a:picLocks noChangeAspect="1" noChangeArrowheads="1"/>
          </p:cNvPicPr>
          <p:nvPr/>
        </p:nvPicPr>
        <p:blipFill>
          <a:blip r:embed="rId42" cstate="print">
            <a:extLst>
              <a:ext uri="{28A0092B-C50C-407E-A947-70E740481C1C}">
                <a14:useLocalDpi xmlns:a14="http://schemas.microsoft.com/office/drawing/2010/main" val="0"/>
              </a:ext>
            </a:extLst>
          </a:blip>
          <a:srcRect/>
          <a:stretch>
            <a:fillRect/>
          </a:stretch>
        </p:blipFill>
        <p:spPr bwMode="auto">
          <a:xfrm>
            <a:off x="173946" y="4736976"/>
            <a:ext cx="2998742" cy="22564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93" name="Picture 45"/>
          <p:cNvPicPr>
            <a:picLocks noChangeAspect="1" noChangeArrowheads="1"/>
          </p:cNvPicPr>
          <p:nvPr/>
        </p:nvPicPr>
        <p:blipFill>
          <a:blip r:embed="rId43" cstate="print">
            <a:extLst>
              <a:ext uri="{28A0092B-C50C-407E-A947-70E740481C1C}">
                <a14:useLocalDpi xmlns:a14="http://schemas.microsoft.com/office/drawing/2010/main" val="0"/>
              </a:ext>
            </a:extLst>
          </a:blip>
          <a:srcRect/>
          <a:stretch>
            <a:fillRect/>
          </a:stretch>
        </p:blipFill>
        <p:spPr bwMode="auto">
          <a:xfrm>
            <a:off x="175251" y="7034762"/>
            <a:ext cx="2997437" cy="13268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0" name="PoljeZBesedilom 2"/>
          <p:cNvSpPr txBox="1"/>
          <p:nvPr/>
        </p:nvSpPr>
        <p:spPr>
          <a:xfrm>
            <a:off x="2585844" y="8491490"/>
            <a:ext cx="1231842"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cs typeface="Arial" pitchFamily="34" charset="0"/>
              </a:rPr>
              <a:t>podobno bi poiskali tudi ravnino ki se najbolje prilega točkam v ravnini</a:t>
            </a:r>
          </a:p>
          <a:p>
            <a:pPr>
              <a:buSzPct val="110000"/>
            </a:pPr>
            <a:r>
              <a:rPr lang="sl-SI" sz="700" b="1" dirty="0">
                <a:latin typeface="Arial" pitchFamily="34" charset="0"/>
                <a:ea typeface="Malgun Gothic" pitchFamily="34" charset="-127"/>
                <a:cs typeface="Arial" pitchFamily="34" charset="0"/>
              </a:rPr>
              <a:t>z</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ax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by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c</a:t>
            </a:r>
            <a:endParaRPr lang="sl-SI" sz="600" b="1" dirty="0" smtClean="0">
              <a:latin typeface="Arial" pitchFamily="34" charset="0"/>
              <a:ea typeface="Malgun Gothic" pitchFamily="34" charset="-127"/>
              <a:cs typeface="Arial" pitchFamily="34" charset="0"/>
            </a:endParaRPr>
          </a:p>
        </p:txBody>
      </p:sp>
      <p:sp>
        <p:nvSpPr>
          <p:cNvPr id="121" name="PoljeZBesedilom 2"/>
          <p:cNvSpPr txBox="1"/>
          <p:nvPr/>
        </p:nvSpPr>
        <p:spPr>
          <a:xfrm>
            <a:off x="2651233" y="9041802"/>
            <a:ext cx="891733"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cs typeface="Arial" pitchFamily="34" charset="0"/>
              </a:rPr>
              <a:t>podobno bi poiskali tudi parabolo </a:t>
            </a:r>
          </a:p>
          <a:p>
            <a:pPr>
              <a:buSzPct val="110000"/>
            </a:pPr>
            <a:r>
              <a:rPr lang="sl-SI" sz="700" b="1" dirty="0" smtClean="0">
                <a:latin typeface="Arial" pitchFamily="34" charset="0"/>
                <a:cs typeface="Arial" pitchFamily="34" charset="0"/>
              </a:rPr>
              <a:t>y </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ax</a:t>
            </a:r>
            <a:r>
              <a:rPr lang="sl-SI" sz="900" b="1" baseline="30000" dirty="0" smtClean="0">
                <a:latin typeface="Arial" pitchFamily="34" charset="0"/>
                <a:cs typeface="Arial" pitchFamily="34" charset="0"/>
              </a:rPr>
              <a:t>2</a:t>
            </a:r>
            <a:r>
              <a:rPr lang="sl-SI" sz="700" dirty="0" smtClean="0">
                <a:latin typeface="Arial" pitchFamily="34" charset="0"/>
                <a:cs typeface="Arial" pitchFamily="34" charset="0"/>
              </a:rPr>
              <a:t> + </a:t>
            </a:r>
            <a:r>
              <a:rPr lang="sl-SI" sz="700" b="1" dirty="0" smtClean="0">
                <a:latin typeface="Arial" pitchFamily="34" charset="0"/>
                <a:cs typeface="Arial" pitchFamily="34" charset="0"/>
              </a:rPr>
              <a:t>bx </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c</a:t>
            </a:r>
            <a:r>
              <a:rPr lang="sl-SI" sz="700" dirty="0" smtClean="0">
                <a:latin typeface="Arial" pitchFamily="34" charset="0"/>
                <a:cs typeface="Arial" pitchFamily="34" charset="0"/>
              </a:rPr>
              <a:t>  </a:t>
            </a:r>
            <a:endParaRPr lang="sl-SI" sz="600" b="1" dirty="0" smtClean="0">
              <a:latin typeface="Arial" pitchFamily="34" charset="0"/>
              <a:ea typeface="Malgun Gothic" pitchFamily="34" charset="-127"/>
              <a:cs typeface="Arial" pitchFamily="34" charset="0"/>
            </a:endParaRPr>
          </a:p>
        </p:txBody>
      </p:sp>
      <p:pic>
        <p:nvPicPr>
          <p:cNvPr id="2095" name="Picture 47"/>
          <p:cNvPicPr>
            <a:picLocks noChangeAspect="1" noChangeArrowheads="1"/>
          </p:cNvPicPr>
          <p:nvPr/>
        </p:nvPicPr>
        <p:blipFill>
          <a:blip r:embed="rId44" cstate="print">
            <a:extLst>
              <a:ext uri="{28A0092B-C50C-407E-A947-70E740481C1C}">
                <a14:useLocalDpi xmlns:a14="http://schemas.microsoft.com/office/drawing/2010/main" val="0"/>
              </a:ext>
            </a:extLst>
          </a:blip>
          <a:srcRect/>
          <a:stretch>
            <a:fillRect/>
          </a:stretch>
        </p:blipFill>
        <p:spPr bwMode="auto">
          <a:xfrm>
            <a:off x="4073673" y="8948965"/>
            <a:ext cx="1937430" cy="638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96" name="Picture 48"/>
          <p:cNvPicPr>
            <a:picLocks noChangeAspect="1" noChangeArrowheads="1"/>
          </p:cNvPicPr>
          <p:nvPr/>
        </p:nvPicPr>
        <p:blipFill>
          <a:blip r:embed="rId45" cstate="print">
            <a:extLst>
              <a:ext uri="{28A0092B-C50C-407E-A947-70E740481C1C}">
                <a14:useLocalDpi xmlns:a14="http://schemas.microsoft.com/office/drawing/2010/main" val="0"/>
              </a:ext>
            </a:extLst>
          </a:blip>
          <a:srcRect/>
          <a:stretch>
            <a:fillRect/>
          </a:stretch>
        </p:blipFill>
        <p:spPr bwMode="auto">
          <a:xfrm>
            <a:off x="4015098" y="8277251"/>
            <a:ext cx="1996005" cy="618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97" name="Picture 49"/>
          <p:cNvPicPr>
            <a:picLocks noChangeAspect="1" noChangeArrowheads="1"/>
          </p:cNvPicPr>
          <p:nvPr/>
        </p:nvPicPr>
        <p:blipFill>
          <a:blip r:embed="rId46" cstate="print">
            <a:extLst>
              <a:ext uri="{28A0092B-C50C-407E-A947-70E740481C1C}">
                <a14:useLocalDpi xmlns:a14="http://schemas.microsoft.com/office/drawing/2010/main" val="0"/>
              </a:ext>
            </a:extLst>
          </a:blip>
          <a:srcRect/>
          <a:stretch>
            <a:fillRect/>
          </a:stretch>
        </p:blipFill>
        <p:spPr bwMode="auto">
          <a:xfrm>
            <a:off x="3244461" y="4534246"/>
            <a:ext cx="2809559" cy="1890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98" name="Picture 50"/>
          <p:cNvPicPr>
            <a:picLocks noChangeAspect="1" noChangeArrowheads="1"/>
          </p:cNvPicPr>
          <p:nvPr/>
        </p:nvPicPr>
        <p:blipFill>
          <a:blip r:embed="rId47" cstate="print">
            <a:extLst>
              <a:ext uri="{28A0092B-C50C-407E-A947-70E740481C1C}">
                <a14:useLocalDpi xmlns:a14="http://schemas.microsoft.com/office/drawing/2010/main" val="0"/>
              </a:ext>
            </a:extLst>
          </a:blip>
          <a:srcRect/>
          <a:stretch>
            <a:fillRect/>
          </a:stretch>
        </p:blipFill>
        <p:spPr bwMode="auto">
          <a:xfrm>
            <a:off x="3283349" y="6498871"/>
            <a:ext cx="2138562" cy="1626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6" name="PoljeZBesedilom 2"/>
          <p:cNvSpPr txBox="1"/>
          <p:nvPr/>
        </p:nvSpPr>
        <p:spPr>
          <a:xfrm>
            <a:off x="5576057" y="6570262"/>
            <a:ext cx="911064" cy="846386"/>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cs typeface="Arial" pitchFamily="34" charset="0"/>
              </a:rPr>
              <a:t>drug način reševanja je da sistem najprej </a:t>
            </a:r>
            <a:r>
              <a:rPr lang="sl-SI" sz="700" b="1" dirty="0" smtClean="0">
                <a:latin typeface="Arial" pitchFamily="34" charset="0"/>
                <a:cs typeface="Arial" pitchFamily="34" charset="0"/>
              </a:rPr>
              <a:t>rešimo</a:t>
            </a:r>
            <a:r>
              <a:rPr lang="sl-SI" sz="700" dirty="0" smtClean="0">
                <a:latin typeface="Arial" pitchFamily="34" charset="0"/>
                <a:cs typeface="Arial" pitchFamily="34" charset="0"/>
              </a:rPr>
              <a:t> in nato </a:t>
            </a:r>
            <a:r>
              <a:rPr lang="sl-SI" sz="700" b="1" dirty="0" smtClean="0">
                <a:latin typeface="Arial" pitchFamily="34" charset="0"/>
                <a:cs typeface="Arial" pitchFamily="34" charset="0"/>
              </a:rPr>
              <a:t>projiciramo</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izhodišče</a:t>
            </a:r>
            <a:r>
              <a:rPr lang="sl-SI" sz="700" dirty="0" smtClean="0">
                <a:latin typeface="Arial" pitchFamily="34" charset="0"/>
                <a:cs typeface="Arial" pitchFamily="34" charset="0"/>
              </a:rPr>
              <a:t> na </a:t>
            </a:r>
            <a:r>
              <a:rPr lang="sl-SI" sz="700" b="1" dirty="0" smtClean="0">
                <a:latin typeface="Arial" pitchFamily="34" charset="0"/>
                <a:cs typeface="Arial" pitchFamily="34" charset="0"/>
              </a:rPr>
              <a:t>množico</a:t>
            </a:r>
            <a:r>
              <a:rPr lang="sl-SI" sz="700" dirty="0" smtClean="0">
                <a:latin typeface="Arial" pitchFamily="34" charset="0"/>
                <a:cs typeface="Arial" pitchFamily="34" charset="0"/>
              </a:rPr>
              <a:t> rešitev </a:t>
            </a:r>
            <a:endParaRPr lang="sl-SI" sz="600" b="1" dirty="0" smtClean="0">
              <a:latin typeface="Arial" pitchFamily="34" charset="0"/>
              <a:ea typeface="Malgun Gothic" pitchFamily="34" charset="-127"/>
              <a:cs typeface="Arial" pitchFamily="34" charset="0"/>
            </a:endParaRPr>
          </a:p>
        </p:txBody>
      </p:sp>
    </p:spTree>
    <p:extLst>
      <p:ext uri="{BB962C8B-B14F-4D97-AF65-F5344CB8AC3E}">
        <p14:creationId xmlns:p14="http://schemas.microsoft.com/office/powerpoint/2010/main" val="157724559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PoljeZBesedilom 2"/>
          <p:cNvSpPr txBox="1"/>
          <p:nvPr/>
        </p:nvSpPr>
        <p:spPr>
          <a:xfrm>
            <a:off x="164484" y="6084942"/>
            <a:ext cx="6582856" cy="230832"/>
          </a:xfrm>
          <a:prstGeom prst="rect">
            <a:avLst/>
          </a:prstGeom>
          <a:solidFill>
            <a:schemeClr val="accent6">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Determinante</a:t>
            </a:r>
            <a:endParaRPr lang="sl-SI" sz="800" dirty="0" smtClean="0">
              <a:solidFill>
                <a:srgbClr val="994A09"/>
              </a:solidFill>
              <a:latin typeface="Arial" pitchFamily="34" charset="0"/>
              <a:ea typeface="Malgun Gothic" pitchFamily="34" charset="-127"/>
              <a:cs typeface="Arial" pitchFamily="34" charset="0"/>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0648" y="488503"/>
            <a:ext cx="2618119" cy="11948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PoljeZBesedilom 2"/>
          <p:cNvSpPr txBox="1"/>
          <p:nvPr/>
        </p:nvSpPr>
        <p:spPr>
          <a:xfrm>
            <a:off x="260648" y="185664"/>
            <a:ext cx="6408712" cy="230832"/>
          </a:xfrm>
          <a:prstGeom prst="rect">
            <a:avLst/>
          </a:prstGeom>
          <a:solidFill>
            <a:schemeClr val="accent6">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Matrike</a:t>
            </a:r>
            <a:endParaRPr lang="sl-SI" sz="800" dirty="0" smtClean="0">
              <a:solidFill>
                <a:srgbClr val="994A09"/>
              </a:solidFill>
              <a:latin typeface="Arial" pitchFamily="34" charset="0"/>
              <a:ea typeface="Malgun Gothic" pitchFamily="34" charset="-127"/>
              <a:cs typeface="Arial" pitchFamily="34" charset="0"/>
            </a:endParaRPr>
          </a:p>
        </p:txBody>
      </p:sp>
      <p:pic>
        <p:nvPicPr>
          <p:cNvPr id="2052"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6593" y="1767690"/>
            <a:ext cx="2732579" cy="20289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3763"/>
          <a:stretch/>
        </p:blipFill>
        <p:spPr bwMode="auto">
          <a:xfrm>
            <a:off x="2984052" y="497682"/>
            <a:ext cx="2855714" cy="2160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006203" y="2743746"/>
            <a:ext cx="2421393" cy="1983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66761" b="73341"/>
          <a:stretch/>
        </p:blipFill>
        <p:spPr bwMode="auto">
          <a:xfrm>
            <a:off x="5839766" y="497682"/>
            <a:ext cx="957402" cy="1220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8582" t="29434" r="61216"/>
          <a:stretch/>
        </p:blipFill>
        <p:spPr bwMode="auto">
          <a:xfrm>
            <a:off x="5883492" y="833735"/>
            <a:ext cx="869950" cy="3229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3"/>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41871" t="29434" r="31674"/>
          <a:stretch/>
        </p:blipFill>
        <p:spPr bwMode="auto">
          <a:xfrm>
            <a:off x="5961797" y="1235831"/>
            <a:ext cx="762000" cy="3229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3"/>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71192" t="29434"/>
          <a:stretch/>
        </p:blipFill>
        <p:spPr bwMode="auto">
          <a:xfrm>
            <a:off x="5903590" y="1640632"/>
            <a:ext cx="829754" cy="3229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3"/>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33239" r="45469" b="73341"/>
          <a:stretch/>
        </p:blipFill>
        <p:spPr bwMode="auto">
          <a:xfrm>
            <a:off x="6011826" y="623331"/>
            <a:ext cx="613282" cy="1220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9398" t="27214" r="45112"/>
          <a:stretch/>
        </p:blipFill>
        <p:spPr bwMode="auto">
          <a:xfrm>
            <a:off x="5557222" y="2715071"/>
            <a:ext cx="1190118" cy="458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7"/>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54160" t="27214"/>
          <a:stretch/>
        </p:blipFill>
        <p:spPr bwMode="auto">
          <a:xfrm>
            <a:off x="5552633" y="3176181"/>
            <a:ext cx="1199297" cy="458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7"/>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t="4014" r="33947" b="75813"/>
          <a:stretch/>
        </p:blipFill>
        <p:spPr bwMode="auto">
          <a:xfrm>
            <a:off x="5022246" y="3634402"/>
            <a:ext cx="1728111" cy="127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18726" y="3874967"/>
            <a:ext cx="2808312" cy="8476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56592" y="4801819"/>
            <a:ext cx="2810859" cy="588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8"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040729" y="4805039"/>
            <a:ext cx="2700068" cy="619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b="42919"/>
          <a:stretch/>
        </p:blipFill>
        <p:spPr bwMode="auto">
          <a:xfrm>
            <a:off x="202426" y="5498498"/>
            <a:ext cx="2754307" cy="411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0" name="Straight Arrow Connector 19"/>
          <p:cNvCxnSpPr/>
          <p:nvPr/>
        </p:nvCxnSpPr>
        <p:spPr>
          <a:xfrm flipH="1">
            <a:off x="5852056" y="4191312"/>
            <a:ext cx="7219" cy="1553776"/>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2061"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776408" y="4151230"/>
            <a:ext cx="576718" cy="2980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2" name="Picture 14"/>
          <p:cNvPicPr>
            <a:picLocks noChangeAspect="1" noChangeArrowheads="1"/>
          </p:cNvPicPr>
          <p:nvPr/>
        </p:nvPicPr>
        <p:blipFill rotWithShape="1">
          <a:blip r:embed="rId14" cstate="print">
            <a:extLst>
              <a:ext uri="{28A0092B-C50C-407E-A947-70E740481C1C}">
                <a14:useLocalDpi xmlns:a14="http://schemas.microsoft.com/office/drawing/2010/main" val="0"/>
              </a:ext>
            </a:extLst>
          </a:blip>
          <a:srcRect t="13075"/>
          <a:stretch/>
        </p:blipFill>
        <p:spPr bwMode="auto">
          <a:xfrm>
            <a:off x="5534711" y="4500962"/>
            <a:ext cx="1002096" cy="2458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3"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5852056" y="4787520"/>
            <a:ext cx="708006" cy="2296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4"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5841519" y="5101048"/>
            <a:ext cx="695288" cy="239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5" name="Picture 17"/>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5839355" y="5407923"/>
            <a:ext cx="695287" cy="2137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6" name="Picture 18"/>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5544508" y="5774614"/>
            <a:ext cx="778822" cy="2698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 name="PoljeZBesedilom 2"/>
          <p:cNvSpPr txBox="1"/>
          <p:nvPr/>
        </p:nvSpPr>
        <p:spPr>
          <a:xfrm>
            <a:off x="5459915" y="3904860"/>
            <a:ext cx="1296653" cy="200055"/>
          </a:xfrm>
          <a:prstGeom prst="rect">
            <a:avLst/>
          </a:prstGeom>
          <a:solidFill>
            <a:schemeClr val="accent6">
              <a:lumMod val="20000"/>
              <a:lumOff val="80000"/>
            </a:schemeClr>
          </a:solidFill>
        </p:spPr>
        <p:txBody>
          <a:bodyPr wrap="square" rtlCol="0">
            <a:spAutoFit/>
          </a:bodyPr>
          <a:lstStyle/>
          <a:p>
            <a:pPr>
              <a:buSzPct val="130000"/>
            </a:pPr>
            <a:r>
              <a:rPr lang="sl-SI" sz="700" b="1" dirty="0" smtClean="0">
                <a:solidFill>
                  <a:srgbClr val="994A09"/>
                </a:solidFill>
                <a:latin typeface="Arial" pitchFamily="34" charset="0"/>
                <a:ea typeface="Malgun Gothic" pitchFamily="34" charset="-127"/>
                <a:cs typeface="Arial" pitchFamily="34" charset="0"/>
              </a:rPr>
              <a:t>iskanje inverza matrike A</a:t>
            </a:r>
          </a:p>
        </p:txBody>
      </p:sp>
      <p:grpSp>
        <p:nvGrpSpPr>
          <p:cNvPr id="24" name="Group 23"/>
          <p:cNvGrpSpPr/>
          <p:nvPr/>
        </p:nvGrpSpPr>
        <p:grpSpPr>
          <a:xfrm>
            <a:off x="260648" y="6408005"/>
            <a:ext cx="2810858" cy="3138659"/>
            <a:chOff x="195345" y="6465064"/>
            <a:chExt cx="2810858" cy="3138659"/>
          </a:xfrm>
        </p:grpSpPr>
        <p:pic>
          <p:nvPicPr>
            <p:cNvPr id="2067" name="Picture 19"/>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195345" y="6465064"/>
              <a:ext cx="2810858" cy="1152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8" name="Picture 20"/>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201632" y="7617296"/>
              <a:ext cx="2804571" cy="1986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69" name="Picture 21"/>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3194637" y="6421742"/>
            <a:ext cx="3011422" cy="1457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0" name="Picture 22"/>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3198957" y="7954414"/>
            <a:ext cx="3227597" cy="14162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0" name="Picture 11"/>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t="58845"/>
          <a:stretch/>
        </p:blipFill>
        <p:spPr bwMode="auto">
          <a:xfrm>
            <a:off x="2704419" y="5712488"/>
            <a:ext cx="2754307" cy="296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5095079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88640" y="200473"/>
            <a:ext cx="2232248" cy="3456384"/>
            <a:chOff x="188640" y="200472"/>
            <a:chExt cx="2428858" cy="3637047"/>
          </a:xfrm>
        </p:grpSpPr>
        <p:pic>
          <p:nvPicPr>
            <p:cNvPr id="614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640" y="200472"/>
              <a:ext cx="2428858" cy="1584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640" y="1754188"/>
              <a:ext cx="2428858" cy="2083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614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93590" y="227957"/>
            <a:ext cx="2725936" cy="11524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493589" y="1449984"/>
            <a:ext cx="2519587" cy="18948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 name="Group 3"/>
          <p:cNvGrpSpPr/>
          <p:nvPr/>
        </p:nvGrpSpPr>
        <p:grpSpPr>
          <a:xfrm>
            <a:off x="200720" y="3726206"/>
            <a:ext cx="2652216" cy="3135127"/>
            <a:chOff x="188640" y="3944888"/>
            <a:chExt cx="2791962" cy="3389934"/>
          </a:xfrm>
        </p:grpSpPr>
        <p:pic>
          <p:nvPicPr>
            <p:cNvPr id="2051"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88640" y="3944888"/>
              <a:ext cx="2791962" cy="16561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88640" y="5601071"/>
              <a:ext cx="2791962" cy="17337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53" name="Picture 5"/>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r="55765"/>
          <a:stretch/>
        </p:blipFill>
        <p:spPr bwMode="auto">
          <a:xfrm>
            <a:off x="5334697" y="227957"/>
            <a:ext cx="1258932" cy="878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5"/>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43266"/>
          <a:stretch/>
        </p:blipFill>
        <p:spPr bwMode="auto">
          <a:xfrm>
            <a:off x="5334697" y="1236520"/>
            <a:ext cx="1451844" cy="83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 name="Straight Arrow Connector 12"/>
          <p:cNvCxnSpPr/>
          <p:nvPr/>
        </p:nvCxnSpPr>
        <p:spPr>
          <a:xfrm>
            <a:off x="5517232" y="430640"/>
            <a:ext cx="0" cy="92196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108871" y="5336338"/>
            <a:ext cx="3096344" cy="11189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3"/>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108871" y="4376936"/>
            <a:ext cx="3223245" cy="9168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4"/>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457733" y="3387878"/>
            <a:ext cx="2590498" cy="917050"/>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5"/>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108871" y="6516824"/>
            <a:ext cx="2944222" cy="1008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rotWithShape="1">
          <a:blip r:embed="rId14" cstate="print">
            <a:extLst>
              <a:ext uri="{28A0092B-C50C-407E-A947-70E740481C1C}">
                <a14:useLocalDpi xmlns:a14="http://schemas.microsoft.com/office/drawing/2010/main" val="0"/>
              </a:ext>
            </a:extLst>
          </a:blip>
          <a:srcRect r="50000" b="93275"/>
          <a:stretch/>
        </p:blipFill>
        <p:spPr bwMode="auto">
          <a:xfrm>
            <a:off x="5271026" y="2251764"/>
            <a:ext cx="1252188" cy="145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85367" y="6981603"/>
            <a:ext cx="2791932" cy="13763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6"/>
          <p:cNvPicPr>
            <a:picLocks noChangeAspect="1" noChangeArrowheads="1"/>
          </p:cNvPicPr>
          <p:nvPr/>
        </p:nvPicPr>
        <p:blipFill rotWithShape="1">
          <a:blip r:embed="rId16" cstate="print">
            <a:extLst>
              <a:ext uri="{28A0092B-C50C-407E-A947-70E740481C1C}">
                <a14:useLocalDpi xmlns:a14="http://schemas.microsoft.com/office/drawing/2010/main" val="0"/>
              </a:ext>
            </a:extLst>
          </a:blip>
          <a:srcRect l="23906" t="9371"/>
          <a:stretch/>
        </p:blipFill>
        <p:spPr bwMode="auto">
          <a:xfrm>
            <a:off x="5085184" y="2433322"/>
            <a:ext cx="1623873" cy="16679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 name="PoljeZBesedilom 2"/>
          <p:cNvSpPr txBox="1"/>
          <p:nvPr/>
        </p:nvSpPr>
        <p:spPr>
          <a:xfrm>
            <a:off x="3084963" y="7554385"/>
            <a:ext cx="3624094" cy="230832"/>
          </a:xfrm>
          <a:prstGeom prst="rect">
            <a:avLst/>
          </a:prstGeom>
          <a:solidFill>
            <a:schemeClr val="accent6">
              <a:lumMod val="20000"/>
              <a:lumOff val="80000"/>
            </a:schemeClr>
          </a:solidFill>
        </p:spPr>
        <p:txBody>
          <a:bodyPr wrap="square" rtlCol="0">
            <a:spAutoFit/>
          </a:bodyPr>
          <a:lstStyle/>
          <a:p>
            <a:pPr>
              <a:buSzPct val="130000"/>
            </a:pPr>
            <a:r>
              <a:rPr lang="sl-SI" sz="900" dirty="0">
                <a:latin typeface="Cascadia Mono SemiBold" pitchFamily="49" charset="0"/>
                <a:cs typeface="Cascadia Mono SemiBold" pitchFamily="49" charset="0"/>
              </a:rPr>
              <a:t>A</a:t>
            </a:r>
            <a:r>
              <a:rPr lang="sl-SI" sz="900" dirty="0" smtClean="0">
                <a:latin typeface="Cascadia Mono SemiBold" pitchFamily="49" charset="0"/>
                <a:cs typeface="Cascadia Mono SemiBold" pitchFamily="49" charset="0"/>
              </a:rPr>
              <a:t>lgebrske strukture</a:t>
            </a:r>
            <a:endParaRPr lang="sl-SI" sz="800" dirty="0" smtClean="0">
              <a:solidFill>
                <a:srgbClr val="994A09"/>
              </a:solidFill>
              <a:latin typeface="Arial" pitchFamily="34" charset="0"/>
              <a:ea typeface="Malgun Gothic" pitchFamily="34" charset="-127"/>
              <a:cs typeface="Arial" pitchFamily="34" charset="0"/>
            </a:endParaRPr>
          </a:p>
        </p:txBody>
      </p:sp>
      <p:pic>
        <p:nvPicPr>
          <p:cNvPr id="1026" name="Picture 2"/>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67010" y="9009015"/>
            <a:ext cx="2944222" cy="566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167010" y="8489246"/>
            <a:ext cx="2923504" cy="404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161221" y="8769424"/>
            <a:ext cx="2991644" cy="9046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3161221" y="7872674"/>
            <a:ext cx="2820270" cy="8185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868923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oljeZBesedilom 2"/>
          <p:cNvSpPr txBox="1"/>
          <p:nvPr/>
        </p:nvSpPr>
        <p:spPr>
          <a:xfrm>
            <a:off x="256198" y="208074"/>
            <a:ext cx="1682730" cy="4770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če so vsi koeficienti in vse desne strani enake </a:t>
            </a:r>
            <a:r>
              <a:rPr lang="sl-SI" sz="800" b="1" dirty="0" smtClean="0">
                <a:latin typeface="Arial" pitchFamily="34" charset="0"/>
                <a:ea typeface="Malgun Gothic" pitchFamily="34" charset="-127"/>
                <a:cs typeface="Arial" pitchFamily="34" charset="0"/>
              </a:rPr>
              <a:t>nič</a:t>
            </a:r>
            <a:r>
              <a:rPr lang="sl-SI" sz="800" dirty="0" smtClean="0">
                <a:latin typeface="Arial" pitchFamily="34" charset="0"/>
                <a:ea typeface="Malgun Gothic" pitchFamily="34" charset="-127"/>
                <a:cs typeface="Arial" pitchFamily="34" charset="0"/>
              </a:rPr>
              <a:t> potem je rešitev sistema </a:t>
            </a:r>
            <a:r>
              <a:rPr lang="sl-SI" sz="800" b="1" dirty="0" smtClean="0">
                <a:latin typeface="Arial" pitchFamily="34" charset="0"/>
                <a:ea typeface="Malgun Gothic" pitchFamily="34" charset="-127"/>
                <a:cs typeface="Arial" pitchFamily="34" charset="0"/>
              </a:rPr>
              <a:t>R</a:t>
            </a:r>
            <a:r>
              <a:rPr lang="sl-SI" sz="900" b="1" baseline="30000" dirty="0" smtClean="0">
                <a:latin typeface="Arial" pitchFamily="34" charset="0"/>
                <a:ea typeface="Malgun Gothic" pitchFamily="34" charset="-127"/>
                <a:cs typeface="Arial" pitchFamily="34" charset="0"/>
              </a:rPr>
              <a:t>n</a:t>
            </a:r>
            <a:endParaRPr lang="sl-SI" sz="800" b="1" dirty="0">
              <a:latin typeface="Arial" pitchFamily="34" charset="0"/>
              <a:ea typeface="Malgun Gothic" pitchFamily="34" charset="-127"/>
              <a:cs typeface="Arial" pitchFamily="34" charset="0"/>
            </a:endParaRPr>
          </a:p>
        </p:txBody>
      </p:sp>
      <p:sp>
        <p:nvSpPr>
          <p:cNvPr id="3" name="PoljeZBesedilom 2"/>
          <p:cNvSpPr txBox="1"/>
          <p:nvPr/>
        </p:nvSpPr>
        <p:spPr>
          <a:xfrm>
            <a:off x="2060848" y="208074"/>
            <a:ext cx="1589268" cy="4770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če </a:t>
            </a:r>
            <a:r>
              <a:rPr lang="sl-SI" sz="800" b="1" dirty="0" smtClean="0">
                <a:latin typeface="Arial" pitchFamily="34" charset="0"/>
                <a:ea typeface="Malgun Gothic" pitchFamily="34" charset="-127"/>
                <a:cs typeface="Arial" pitchFamily="34" charset="0"/>
              </a:rPr>
              <a:t>niso</a:t>
            </a:r>
            <a:r>
              <a:rPr lang="sl-SI" sz="800" dirty="0" smtClean="0">
                <a:latin typeface="Arial" pitchFamily="34" charset="0"/>
                <a:ea typeface="Malgun Gothic" pitchFamily="34" charset="-127"/>
                <a:cs typeface="Arial" pitchFamily="34" charset="0"/>
              </a:rPr>
              <a:t> vsi koeficienti nič potem je rešitev </a:t>
            </a:r>
            <a:r>
              <a:rPr lang="sl-SI" sz="800" b="1" dirty="0" smtClean="0">
                <a:latin typeface="Arial" pitchFamily="34" charset="0"/>
                <a:ea typeface="Malgun Gothic" pitchFamily="34" charset="-127"/>
                <a:cs typeface="Arial" pitchFamily="34" charset="0"/>
              </a:rPr>
              <a:t>presek</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hiperravnin</a:t>
            </a:r>
            <a:r>
              <a:rPr lang="sl-SI" sz="800" dirty="0" smtClean="0">
                <a:latin typeface="Arial" pitchFamily="34" charset="0"/>
                <a:ea typeface="Malgun Gothic" pitchFamily="34" charset="-127"/>
                <a:cs typeface="Arial" pitchFamily="34" charset="0"/>
              </a:rPr>
              <a:t> v R</a:t>
            </a:r>
            <a:r>
              <a:rPr lang="sl-SI" sz="900" baseline="30000" dirty="0" smtClean="0">
                <a:latin typeface="Arial" pitchFamily="34" charset="0"/>
                <a:ea typeface="Malgun Gothic" pitchFamily="34" charset="-127"/>
                <a:cs typeface="Arial" pitchFamily="34" charset="0"/>
              </a:rPr>
              <a:t>n</a:t>
            </a:r>
            <a:endParaRPr lang="sl-SI" sz="800" dirty="0">
              <a:latin typeface="Arial" pitchFamily="34" charset="0"/>
              <a:ea typeface="Malgun Gothic" pitchFamily="34" charset="-127"/>
              <a:cs typeface="Arial" pitchFamily="34" charset="0"/>
            </a:endParaRPr>
          </a:p>
        </p:txBody>
      </p:sp>
      <p:sp>
        <p:nvSpPr>
          <p:cNvPr id="4" name="PoljeZBesedilom 2"/>
          <p:cNvSpPr txBox="1"/>
          <p:nvPr/>
        </p:nvSpPr>
        <p:spPr>
          <a:xfrm>
            <a:off x="1519983" y="685128"/>
            <a:ext cx="2165332" cy="200055"/>
          </a:xfrm>
          <a:prstGeom prst="rect">
            <a:avLst/>
          </a:prstGeom>
          <a:noFill/>
          <a:ln w="6350">
            <a:no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prazna množica je presek  vzporednih hiperravnin</a:t>
            </a:r>
            <a:endParaRPr lang="sl-SI" sz="800" dirty="0" smtClean="0">
              <a:latin typeface="Arial" pitchFamily="34" charset="0"/>
              <a:ea typeface="Malgun Gothic" pitchFamily="34" charset="-127"/>
              <a:cs typeface="Arial" pitchFamily="34" charset="0"/>
            </a:endParaRPr>
          </a:p>
        </p:txBody>
      </p:sp>
      <p:sp>
        <p:nvSpPr>
          <p:cNvPr id="5" name="Left Brace 4"/>
          <p:cNvSpPr/>
          <p:nvPr/>
        </p:nvSpPr>
        <p:spPr>
          <a:xfrm rot="16200000">
            <a:off x="1886046" y="-792933"/>
            <a:ext cx="134221" cy="3393920"/>
          </a:xfrm>
          <a:prstGeom prst="leftBrace">
            <a:avLst/>
          </a:prstGeom>
          <a:ln w="63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sl-SI"/>
          </a:p>
        </p:txBody>
      </p:sp>
      <p:sp>
        <p:nvSpPr>
          <p:cNvPr id="6" name="PoljeZBesedilom 2"/>
          <p:cNvSpPr txBox="1"/>
          <p:nvPr/>
        </p:nvSpPr>
        <p:spPr>
          <a:xfrm>
            <a:off x="259901" y="1064568"/>
            <a:ext cx="3390215"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Množica rešitev </a:t>
            </a:r>
            <a:r>
              <a:rPr lang="sl-SI" sz="700" b="1" dirty="0" smtClean="0">
                <a:latin typeface="Arial" pitchFamily="34" charset="0"/>
                <a:ea typeface="Malgun Gothic" pitchFamily="34" charset="-127"/>
                <a:cs typeface="Arial" pitchFamily="34" charset="0"/>
              </a:rPr>
              <a:t>sistema</a:t>
            </a:r>
            <a:r>
              <a:rPr lang="sl-SI" sz="700" dirty="0" smtClean="0">
                <a:latin typeface="Arial" pitchFamily="34" charset="0"/>
                <a:ea typeface="Malgun Gothic" pitchFamily="34" charset="-127"/>
                <a:cs typeface="Arial" pitchFamily="34" charset="0"/>
              </a:rPr>
              <a:t> je </a:t>
            </a:r>
            <a:r>
              <a:rPr lang="sl-SI" sz="700" b="1" dirty="0" smtClean="0">
                <a:latin typeface="Arial" pitchFamily="34" charset="0"/>
                <a:ea typeface="Malgun Gothic" pitchFamily="34" charset="-127"/>
                <a:cs typeface="Arial" pitchFamily="34" charset="0"/>
              </a:rPr>
              <a:t>presek</a:t>
            </a:r>
            <a:r>
              <a:rPr lang="sl-SI" sz="700" dirty="0" smtClean="0">
                <a:latin typeface="Arial" pitchFamily="34" charset="0"/>
                <a:ea typeface="Malgun Gothic" pitchFamily="34" charset="-127"/>
                <a:cs typeface="Arial" pitchFamily="34" charset="0"/>
              </a:rPr>
              <a:t> množic </a:t>
            </a:r>
            <a:r>
              <a:rPr lang="sl-SI" sz="700" b="1" dirty="0" smtClean="0">
                <a:latin typeface="Arial" pitchFamily="34" charset="0"/>
                <a:ea typeface="Malgun Gothic" pitchFamily="34" charset="-127"/>
                <a:cs typeface="Arial" pitchFamily="34" charset="0"/>
              </a:rPr>
              <a:t>rešitev</a:t>
            </a:r>
            <a:r>
              <a:rPr lang="sl-SI" sz="700" dirty="0" smtClean="0">
                <a:latin typeface="Arial" pitchFamily="34" charset="0"/>
                <a:ea typeface="Malgun Gothic" pitchFamily="34" charset="-127"/>
                <a:cs typeface="Arial" pitchFamily="34" charset="0"/>
              </a:rPr>
              <a:t> enačb. Množice rešitev netrivialnih enačb so hiperravnine. Če so torej vse </a:t>
            </a:r>
            <a:r>
              <a:rPr lang="sl-SI" sz="700" b="1" dirty="0" smtClean="0">
                <a:latin typeface="Arial" pitchFamily="34" charset="0"/>
                <a:ea typeface="Malgun Gothic" pitchFamily="34" charset="-127"/>
                <a:cs typeface="Arial" pitchFamily="34" charset="0"/>
              </a:rPr>
              <a:t>netrivialne</a:t>
            </a:r>
            <a:r>
              <a:rPr lang="sl-SI" sz="700" dirty="0" smtClean="0">
                <a:latin typeface="Arial" pitchFamily="34" charset="0"/>
                <a:ea typeface="Malgun Gothic" pitchFamily="34" charset="-127"/>
                <a:cs typeface="Arial" pitchFamily="34" charset="0"/>
              </a:rPr>
              <a:t> je to gotovo presek. Kaj če je enačba </a:t>
            </a:r>
            <a:r>
              <a:rPr lang="sl-SI" sz="700" b="1" dirty="0" smtClean="0">
                <a:latin typeface="Arial" pitchFamily="34" charset="0"/>
                <a:ea typeface="Malgun Gothic" pitchFamily="34" charset="-127"/>
                <a:cs typeface="Arial" pitchFamily="34" charset="0"/>
              </a:rPr>
              <a:t>trivialna</a:t>
            </a:r>
            <a:r>
              <a:rPr lang="sl-SI" sz="700" dirty="0" smtClean="0">
                <a:latin typeface="Arial" pitchFamily="34" charset="0"/>
                <a:ea typeface="Malgun Gothic" pitchFamily="34" charset="-127"/>
                <a:cs typeface="Arial" pitchFamily="34" charset="0"/>
              </a:rPr>
              <a:t>? Če ima za rešitev </a:t>
            </a:r>
            <a:r>
              <a:rPr lang="sl-SI" sz="700" b="1" dirty="0" smtClean="0">
                <a:latin typeface="Arial" pitchFamily="34" charset="0"/>
                <a:ea typeface="Malgun Gothic" pitchFamily="34" charset="-127"/>
                <a:cs typeface="Arial" pitchFamily="34" charset="0"/>
              </a:rPr>
              <a:t>prazno</a:t>
            </a:r>
            <a:r>
              <a:rPr lang="sl-SI" sz="700" dirty="0" smtClean="0">
                <a:latin typeface="Arial" pitchFamily="34" charset="0"/>
                <a:ea typeface="Malgun Gothic" pitchFamily="34" charset="-127"/>
                <a:cs typeface="Arial" pitchFamily="34" charset="0"/>
              </a:rPr>
              <a:t> množico je rešitev prazna množica, torej drži. Če je rešitev R</a:t>
            </a:r>
            <a:r>
              <a:rPr lang="sl-SI" sz="800" baseline="30000" dirty="0" smtClean="0">
                <a:latin typeface="Arial" pitchFamily="34" charset="0"/>
                <a:ea typeface="Malgun Gothic" pitchFamily="34" charset="-127"/>
                <a:cs typeface="Arial" pitchFamily="34" charset="0"/>
              </a:rPr>
              <a:t>n </a:t>
            </a:r>
            <a:r>
              <a:rPr lang="sl-SI" sz="700" dirty="0" smtClean="0">
                <a:latin typeface="Arial" pitchFamily="34" charset="0"/>
                <a:ea typeface="Malgun Gothic" pitchFamily="34" charset="-127"/>
                <a:cs typeface="Arial" pitchFamily="34" charset="0"/>
              </a:rPr>
              <a:t>to </a:t>
            </a:r>
            <a:r>
              <a:rPr lang="sl-SI" sz="700" b="1" dirty="0" smtClean="0">
                <a:latin typeface="Arial" pitchFamily="34" charset="0"/>
                <a:ea typeface="Malgun Gothic" pitchFamily="34" charset="-127"/>
                <a:cs typeface="Arial" pitchFamily="34" charset="0"/>
              </a:rPr>
              <a:t>ne vpliva </a:t>
            </a:r>
            <a:r>
              <a:rPr lang="sl-SI" sz="700" dirty="0" smtClean="0">
                <a:latin typeface="Arial" pitchFamily="34" charset="0"/>
                <a:ea typeface="Malgun Gothic" pitchFamily="34" charset="-127"/>
                <a:cs typeface="Arial" pitchFamily="34" charset="0"/>
              </a:rPr>
              <a:t>na rešitev sistema.</a:t>
            </a:r>
            <a:endParaRPr lang="sl-SI" sz="6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sp>
        <p:nvSpPr>
          <p:cNvPr id="8" name="PoljeZBesedilom 2"/>
          <p:cNvSpPr txBox="1"/>
          <p:nvPr/>
        </p:nvSpPr>
        <p:spPr>
          <a:xfrm>
            <a:off x="255708" y="1918115"/>
            <a:ext cx="2021938" cy="1692771"/>
          </a:xfrm>
          <a:prstGeom prst="rect">
            <a:avLst/>
          </a:prstGeom>
          <a:solidFill>
            <a:schemeClr val="accent1">
              <a:lumMod val="20000"/>
              <a:lumOff val="80000"/>
            </a:schemeClr>
          </a:solidFill>
          <a:ln w="6350">
            <a:noFill/>
          </a:ln>
        </p:spPr>
        <p:txBody>
          <a:bodyPr wrap="square" rtlCol="0">
            <a:spAutoFit/>
          </a:bodyPr>
          <a:lstStyle/>
          <a:p>
            <a:pPr>
              <a:buSzPct val="110000"/>
            </a:pPr>
            <a:r>
              <a:rPr lang="sl-SI" sz="800" b="1" dirty="0" smtClean="0">
                <a:solidFill>
                  <a:schemeClr val="accent5">
                    <a:lumMod val="50000"/>
                  </a:schemeClr>
                </a:solidFill>
                <a:latin typeface="Arial" pitchFamily="34" charset="0"/>
                <a:ea typeface="Malgun Gothic" pitchFamily="34" charset="-127"/>
                <a:cs typeface="Arial" pitchFamily="34" charset="0"/>
              </a:rPr>
              <a:t>Algebraični pomen:</a:t>
            </a:r>
          </a:p>
          <a:p>
            <a:pPr>
              <a:buSzPct val="110000"/>
            </a:pPr>
            <a:endParaRPr lang="sl-SI" sz="800" b="1" dirty="0">
              <a:solidFill>
                <a:schemeClr val="accent5">
                  <a:lumMod val="50000"/>
                </a:schemeClr>
              </a:solidFill>
              <a:latin typeface="Arial" pitchFamily="34" charset="0"/>
              <a:ea typeface="Malgun Gothic" pitchFamily="34" charset="-127"/>
              <a:cs typeface="Arial" pitchFamily="34" charset="0"/>
            </a:endParaRPr>
          </a:p>
          <a:p>
            <a:pPr>
              <a:buSzPct val="110000"/>
            </a:pPr>
            <a:endParaRPr lang="sl-SI" sz="800" b="1" dirty="0" smtClean="0">
              <a:solidFill>
                <a:schemeClr val="accent5">
                  <a:lumMod val="50000"/>
                </a:schemeClr>
              </a:solidFill>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to je razvoj v linearno kombinacijo</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 </a:t>
            </a:r>
            <a:r>
              <a:rPr lang="sl-SI" sz="800" b="1" dirty="0" smtClean="0">
                <a:solidFill>
                  <a:srgbClr val="C00000"/>
                </a:solidFill>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vektor</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desnih</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strani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vektorji </a:t>
            </a:r>
            <a:r>
              <a:rPr lang="sl-SI" sz="800" b="1" dirty="0" smtClean="0">
                <a:solidFill>
                  <a:srgbClr val="C00000"/>
                </a:solidFill>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stolpci</a:t>
            </a:r>
            <a:r>
              <a:rPr lang="sl-SI" sz="800" dirty="0" smtClean="0">
                <a:latin typeface="Arial" pitchFamily="34" charset="0"/>
                <a:ea typeface="Malgun Gothic" pitchFamily="34" charset="-127"/>
                <a:cs typeface="Arial" pitchFamily="34" charset="0"/>
              </a:rPr>
              <a:t> sistema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množica rešitev </a:t>
            </a:r>
            <a:r>
              <a:rPr lang="sl-SI" sz="800" b="1" dirty="0" smtClean="0">
                <a:latin typeface="Arial" pitchFamily="34" charset="0"/>
                <a:ea typeface="Malgun Gothic" pitchFamily="34" charset="-127"/>
                <a:cs typeface="Arial" pitchFamily="34" charset="0"/>
              </a:rPr>
              <a:t>vsi</a:t>
            </a:r>
            <a:r>
              <a:rPr lang="sl-SI" sz="800" dirty="0" smtClean="0">
                <a:latin typeface="Arial" pitchFamily="34" charset="0"/>
                <a:ea typeface="Malgun Gothic" pitchFamily="34" charset="-127"/>
                <a:cs typeface="Arial" pitchFamily="34" charset="0"/>
              </a:rPr>
              <a:t> možni </a:t>
            </a:r>
            <a:r>
              <a:rPr lang="sl-SI" sz="800" b="1" dirty="0" smtClean="0">
                <a:latin typeface="Arial" pitchFamily="34" charset="0"/>
                <a:ea typeface="Malgun Gothic" pitchFamily="34" charset="-127"/>
                <a:cs typeface="Arial" pitchFamily="34" charset="0"/>
              </a:rPr>
              <a:t>razvoji</a:t>
            </a:r>
            <a:r>
              <a:rPr lang="sl-SI" sz="800" dirty="0" smtClean="0">
                <a:latin typeface="Arial" pitchFamily="34" charset="0"/>
                <a:ea typeface="Malgun Gothic" pitchFamily="34" charset="-127"/>
                <a:cs typeface="Arial" pitchFamily="34" charset="0"/>
              </a:rPr>
              <a:t> vektorja desnih strani po stolpcih</a:t>
            </a:r>
          </a:p>
        </p:txBody>
      </p:sp>
      <p:pic>
        <p:nvPicPr>
          <p:cNvPr id="307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034" y="2792760"/>
            <a:ext cx="1172949" cy="192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PoljeZBesedilom 2"/>
          <p:cNvSpPr txBox="1"/>
          <p:nvPr/>
        </p:nvSpPr>
        <p:spPr>
          <a:xfrm>
            <a:off x="3792892" y="208074"/>
            <a:ext cx="2804459" cy="1815882"/>
          </a:xfrm>
          <a:prstGeom prst="rect">
            <a:avLst/>
          </a:prstGeom>
          <a:solidFill>
            <a:schemeClr val="accent1">
              <a:lumMod val="20000"/>
              <a:lumOff val="80000"/>
            </a:schemeClr>
          </a:solidFill>
          <a:ln w="6350">
            <a:noFill/>
          </a:ln>
        </p:spPr>
        <p:txBody>
          <a:bodyPr wrap="square" rtlCol="0">
            <a:spAutoFit/>
          </a:bodyPr>
          <a:lstStyle/>
          <a:p>
            <a:pPr>
              <a:buSzPct val="110000"/>
            </a:pPr>
            <a:r>
              <a:rPr lang="sl-SI" sz="800" b="1" dirty="0" smtClean="0">
                <a:solidFill>
                  <a:schemeClr val="accent5">
                    <a:lumMod val="50000"/>
                  </a:schemeClr>
                </a:solidFill>
                <a:latin typeface="Arial" pitchFamily="34" charset="0"/>
                <a:ea typeface="Malgun Gothic" pitchFamily="34" charset="-127"/>
                <a:cs typeface="Arial" pitchFamily="34" charset="0"/>
              </a:rPr>
              <a:t>Klasifikacija sistemov:</a:t>
            </a:r>
          </a:p>
          <a:p>
            <a:pPr>
              <a:buSzPct val="110000"/>
            </a:pPr>
            <a:r>
              <a:rPr lang="sl-SI" sz="800" dirty="0" smtClean="0">
                <a:latin typeface="Arial" pitchFamily="34" charset="0"/>
                <a:ea typeface="Malgun Gothic" pitchFamily="34" charset="-127"/>
                <a:cs typeface="Arial" pitchFamily="34" charset="0"/>
              </a:rPr>
              <a:t>glede na </a:t>
            </a:r>
            <a:r>
              <a:rPr lang="sl-SI" sz="800" b="1" dirty="0" smtClean="0">
                <a:latin typeface="Arial" pitchFamily="34" charset="0"/>
                <a:ea typeface="Malgun Gothic" pitchFamily="34" charset="-127"/>
                <a:cs typeface="Arial" pitchFamily="34" charset="0"/>
              </a:rPr>
              <a:t>velikost</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 </a:t>
            </a:r>
            <a:r>
              <a:rPr lang="sl-SI" sz="800" b="1" dirty="0" smtClean="0">
                <a:solidFill>
                  <a:srgbClr val="C00000"/>
                </a:solidFill>
                <a:latin typeface="Arial" pitchFamily="34" charset="0"/>
                <a:ea typeface="Malgun Gothic" pitchFamily="34" charset="-127"/>
                <a:cs typeface="Arial" pitchFamily="34" charset="0"/>
              </a:rPr>
              <a:t>kvadratni</a:t>
            </a:r>
            <a:r>
              <a:rPr lang="sl-SI" sz="800" dirty="0" smtClean="0">
                <a:latin typeface="Arial" pitchFamily="34" charset="0"/>
                <a:ea typeface="Malgun Gothic" pitchFamily="34" charset="-127"/>
                <a:cs typeface="Arial" pitchFamily="34" charset="0"/>
              </a:rPr>
              <a:t>: število spremenljivk in enačb enako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 </a:t>
            </a:r>
            <a:r>
              <a:rPr lang="sl-SI" sz="800" b="1" dirty="0" smtClean="0">
                <a:solidFill>
                  <a:srgbClr val="C00000"/>
                </a:solidFill>
                <a:latin typeface="Arial" pitchFamily="34" charset="0"/>
                <a:ea typeface="Malgun Gothic" pitchFamily="34" charset="-127"/>
                <a:cs typeface="Arial" pitchFamily="34" charset="0"/>
              </a:rPr>
              <a:t>predoločeni</a:t>
            </a:r>
            <a:r>
              <a:rPr lang="sl-SI" sz="800" dirty="0" smtClean="0">
                <a:latin typeface="Arial" pitchFamily="34" charset="0"/>
                <a:ea typeface="Malgun Gothic" pitchFamily="34" charset="-127"/>
                <a:cs typeface="Arial" pitchFamily="34" charset="0"/>
              </a:rPr>
              <a:t>: enačb je več kot spremenljivk</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 </a:t>
            </a:r>
            <a:r>
              <a:rPr lang="sl-SI" sz="800" b="1" dirty="0" smtClean="0">
                <a:solidFill>
                  <a:srgbClr val="C00000"/>
                </a:solidFill>
                <a:latin typeface="Arial" pitchFamily="34" charset="0"/>
                <a:ea typeface="Malgun Gothic" pitchFamily="34" charset="-127"/>
                <a:cs typeface="Arial" pitchFamily="34" charset="0"/>
              </a:rPr>
              <a:t>poddoločeni</a:t>
            </a:r>
            <a:r>
              <a:rPr lang="sl-SI" sz="800" dirty="0" smtClean="0">
                <a:latin typeface="Arial" pitchFamily="34" charset="0"/>
                <a:ea typeface="Malgun Gothic" pitchFamily="34" charset="-127"/>
                <a:cs typeface="Arial" pitchFamily="34" charset="0"/>
              </a:rPr>
              <a:t>: več spremenljivk kot enačb</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a:buSzPct val="110000"/>
            </a:pPr>
            <a:r>
              <a:rPr lang="sl-SI" sz="800" dirty="0">
                <a:latin typeface="Arial" pitchFamily="34" charset="0"/>
                <a:ea typeface="Malgun Gothic" pitchFamily="34" charset="-127"/>
                <a:cs typeface="Arial" pitchFamily="34" charset="0"/>
              </a:rPr>
              <a:t>glede na </a:t>
            </a:r>
            <a:r>
              <a:rPr lang="sl-SI" sz="800" b="1" dirty="0" smtClean="0">
                <a:latin typeface="Arial" pitchFamily="34" charset="0"/>
                <a:ea typeface="Malgun Gothic" pitchFamily="34" charset="-127"/>
                <a:cs typeface="Arial" pitchFamily="34" charset="0"/>
              </a:rPr>
              <a:t>rešljivost</a:t>
            </a:r>
            <a:r>
              <a:rPr lang="sl-SI" sz="800" dirty="0" smtClean="0">
                <a:latin typeface="Arial" pitchFamily="34" charset="0"/>
                <a:ea typeface="Malgun Gothic" pitchFamily="34" charset="-127"/>
                <a:cs typeface="Arial" pitchFamily="34" charset="0"/>
              </a:rPr>
              <a:t>:</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 nerešljive</a:t>
            </a:r>
            <a:r>
              <a:rPr lang="sl-SI" sz="800" dirty="0" smtClean="0">
                <a:latin typeface="Arial" pitchFamily="34" charset="0"/>
                <a:ea typeface="Malgun Gothic" pitchFamily="34" charset="-127"/>
                <a:cs typeface="Arial" pitchFamily="34" charset="0"/>
              </a:rPr>
              <a:t>: množica rešitev prazna</a:t>
            </a: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 enolično</a:t>
            </a:r>
            <a:r>
              <a:rPr lang="sl-SI" sz="800" dirty="0" smtClean="0">
                <a:latin typeface="Arial" pitchFamily="34" charset="0"/>
                <a:ea typeface="Malgun Gothic" pitchFamily="34" charset="-127"/>
                <a:cs typeface="Arial" pitchFamily="34" charset="0"/>
              </a:rPr>
              <a:t> rešljive: množica rešitev en element</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 neenolično</a:t>
            </a:r>
            <a:r>
              <a:rPr lang="sl-SI" sz="800" dirty="0" smtClean="0">
                <a:latin typeface="Arial" pitchFamily="34" charset="0"/>
                <a:ea typeface="Malgun Gothic" pitchFamily="34" charset="-127"/>
                <a:cs typeface="Arial" pitchFamily="34" charset="0"/>
              </a:rPr>
              <a:t> rešljive: več kot ena rešitev</a:t>
            </a:r>
          </a:p>
          <a:p>
            <a:pPr>
              <a:buSzPct val="110000"/>
            </a:pPr>
            <a:endParaRPr lang="sl-SI" sz="800" dirty="0" smtClean="0">
              <a:latin typeface="Arial" pitchFamily="34" charset="0"/>
              <a:ea typeface="Malgun Gothic" pitchFamily="34" charset="-127"/>
              <a:cs typeface="Arial" pitchFamily="34" charset="0"/>
            </a:endParaRPr>
          </a:p>
          <a:p>
            <a:pPr>
              <a:buSzPct val="110000"/>
            </a:pPr>
            <a:r>
              <a:rPr lang="sl-SI" sz="800" dirty="0" smtClean="0">
                <a:latin typeface="Arial" pitchFamily="34" charset="0"/>
                <a:ea typeface="Malgun Gothic" pitchFamily="34" charset="-127"/>
                <a:cs typeface="Arial" pitchFamily="34" charset="0"/>
              </a:rPr>
              <a:t>glede na </a:t>
            </a:r>
            <a:r>
              <a:rPr lang="sl-SI" sz="800" b="1" dirty="0" smtClean="0">
                <a:latin typeface="Arial" pitchFamily="34" charset="0"/>
                <a:ea typeface="Malgun Gothic" pitchFamily="34" charset="-127"/>
                <a:cs typeface="Arial" pitchFamily="34" charset="0"/>
              </a:rPr>
              <a:t>obliko</a:t>
            </a:r>
            <a:r>
              <a:rPr lang="sl-SI" sz="800" dirty="0" smtClean="0">
                <a:latin typeface="Arial" pitchFamily="34" charset="0"/>
                <a:ea typeface="Malgun Gothic" pitchFamily="34" charset="-127"/>
                <a:cs typeface="Arial" pitchFamily="34" charset="0"/>
              </a:rPr>
              <a:t> desne strani:</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 </a:t>
            </a:r>
            <a:r>
              <a:rPr lang="sl-SI" sz="800" b="1" dirty="0" smtClean="0">
                <a:solidFill>
                  <a:srgbClr val="C00000"/>
                </a:solidFill>
                <a:latin typeface="Arial" pitchFamily="34" charset="0"/>
                <a:ea typeface="Malgun Gothic" pitchFamily="34" charset="-127"/>
                <a:cs typeface="Arial" pitchFamily="34" charset="0"/>
              </a:rPr>
              <a:t>homogeni</a:t>
            </a:r>
            <a:r>
              <a:rPr lang="sl-SI" sz="800" dirty="0" smtClean="0">
                <a:latin typeface="Arial" pitchFamily="34" charset="0"/>
                <a:ea typeface="Malgun Gothic" pitchFamily="34" charset="-127"/>
                <a:cs typeface="Arial" pitchFamily="34" charset="0"/>
              </a:rPr>
              <a:t>: vse desne strani 0</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 </a:t>
            </a:r>
            <a:r>
              <a:rPr lang="sl-SI" sz="800" b="1" dirty="0" smtClean="0">
                <a:solidFill>
                  <a:srgbClr val="C00000"/>
                </a:solidFill>
                <a:latin typeface="Arial" pitchFamily="34" charset="0"/>
                <a:ea typeface="Malgun Gothic" pitchFamily="34" charset="-127"/>
                <a:cs typeface="Arial" pitchFamily="34" charset="0"/>
              </a:rPr>
              <a:t>nehomogeni</a:t>
            </a:r>
            <a:r>
              <a:rPr lang="sl-SI" sz="800" dirty="0" smtClean="0">
                <a:latin typeface="Arial" pitchFamily="34" charset="0"/>
                <a:ea typeface="Malgun Gothic" pitchFamily="34" charset="-127"/>
                <a:cs typeface="Arial" pitchFamily="34" charset="0"/>
              </a:rPr>
              <a:t>: niso vse desne strani 0</a:t>
            </a:r>
            <a:endParaRPr lang="sl-SI" sz="800" dirty="0">
              <a:latin typeface="Arial" pitchFamily="34" charset="0"/>
              <a:ea typeface="Malgun Gothic" pitchFamily="34" charset="-127"/>
              <a:cs typeface="Arial" pitchFamily="34" charset="0"/>
            </a:endParaRPr>
          </a:p>
        </p:txBody>
      </p:sp>
      <p:grpSp>
        <p:nvGrpSpPr>
          <p:cNvPr id="9" name="Group 8"/>
          <p:cNvGrpSpPr/>
          <p:nvPr/>
        </p:nvGrpSpPr>
        <p:grpSpPr>
          <a:xfrm>
            <a:off x="5877272" y="1534690"/>
            <a:ext cx="936104" cy="415498"/>
            <a:chOff x="5517232" y="2231200"/>
            <a:chExt cx="936104" cy="415498"/>
          </a:xfrm>
        </p:grpSpPr>
        <p:sp>
          <p:nvSpPr>
            <p:cNvPr id="12" name="PoljeZBesedilom 2"/>
            <p:cNvSpPr txBox="1"/>
            <p:nvPr/>
          </p:nvSpPr>
          <p:spPr>
            <a:xfrm>
              <a:off x="5517232" y="2231200"/>
              <a:ext cx="936104" cy="415498"/>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če sta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y</a:t>
              </a:r>
              <a:r>
                <a:rPr lang="sl-SI" sz="700" dirty="0" smtClean="0">
                  <a:latin typeface="Arial" pitchFamily="34" charset="0"/>
                  <a:ea typeface="Malgun Gothic" pitchFamily="34" charset="-127"/>
                  <a:cs typeface="Arial" pitchFamily="34" charset="0"/>
                </a:rPr>
                <a:t> dve rešitvi je tudi:</a:t>
              </a:r>
            </a:p>
            <a:p>
              <a:pPr>
                <a:buSzPct val="110000"/>
              </a:pPr>
              <a:endParaRPr lang="sl-SI" sz="700" dirty="0">
                <a:latin typeface="Arial" pitchFamily="34" charset="0"/>
                <a:ea typeface="Malgun Gothic" pitchFamily="34" charset="-127"/>
                <a:cs typeface="Arial" pitchFamily="34" charset="0"/>
              </a:endParaRPr>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89240" y="2485998"/>
              <a:ext cx="656084" cy="1405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3" name="PoljeZBesedilom 2"/>
          <p:cNvSpPr txBox="1"/>
          <p:nvPr/>
        </p:nvSpPr>
        <p:spPr>
          <a:xfrm>
            <a:off x="2447195" y="2312992"/>
            <a:ext cx="3400733" cy="1231106"/>
          </a:xfrm>
          <a:prstGeom prst="rect">
            <a:avLst/>
          </a:prstGeom>
          <a:solidFill>
            <a:schemeClr val="accent3">
              <a:lumMod val="60000"/>
              <a:lumOff val="40000"/>
            </a:schemeClr>
          </a:solidFill>
          <a:ln w="6350">
            <a:noFill/>
          </a:ln>
        </p:spPr>
        <p:txBody>
          <a:bodyPr wrap="square" rtlCol="0">
            <a:spAutoFit/>
          </a:bodyPr>
          <a:lstStyle/>
          <a:p>
            <a:pPr algn="ctr">
              <a:buSzPct val="110000"/>
            </a:pPr>
            <a:r>
              <a:rPr lang="sl-SI" sz="900" b="1" dirty="0" smtClean="0">
                <a:solidFill>
                  <a:srgbClr val="283214"/>
                </a:solidFill>
                <a:latin typeface="Arial" pitchFamily="34" charset="0"/>
                <a:ea typeface="Malgun Gothic" pitchFamily="34" charset="-127"/>
                <a:cs typeface="Arial" pitchFamily="34" charset="0"/>
              </a:rPr>
              <a:t>1. METODA REŠEVANJA: </a:t>
            </a:r>
          </a:p>
          <a:p>
            <a:pPr algn="ctr">
              <a:buSzPct val="110000"/>
            </a:pPr>
            <a:r>
              <a:rPr lang="sl-SI" sz="900" b="1" dirty="0" smtClean="0">
                <a:solidFill>
                  <a:schemeClr val="accent3">
                    <a:lumMod val="75000"/>
                  </a:schemeClr>
                </a:solidFill>
                <a:latin typeface="Arial" pitchFamily="34" charset="0"/>
                <a:ea typeface="Malgun Gothic" pitchFamily="34" charset="-127"/>
                <a:cs typeface="Arial" pitchFamily="34" charset="0"/>
              </a:rPr>
              <a:t>Izločanje spremenljivk</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iz prve enačbe </a:t>
            </a:r>
            <a:r>
              <a:rPr lang="sl-SI" sz="800" b="1" dirty="0" smtClean="0">
                <a:latin typeface="Arial" pitchFamily="34" charset="0"/>
                <a:ea typeface="Malgun Gothic" pitchFamily="34" charset="-127"/>
                <a:cs typeface="Arial" pitchFamily="34" charset="0"/>
              </a:rPr>
              <a:t>izločimo</a:t>
            </a:r>
            <a:r>
              <a:rPr lang="sl-SI" sz="800" dirty="0" smtClean="0">
                <a:latin typeface="Arial" pitchFamily="34" charset="0"/>
                <a:ea typeface="Malgun Gothic" pitchFamily="34" charset="-127"/>
                <a:cs typeface="Arial" pitchFamily="34" charset="0"/>
              </a:rPr>
              <a:t> spremenljivko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vstavimo</a:t>
            </a:r>
            <a:r>
              <a:rPr lang="sl-SI" sz="800" dirty="0" smtClean="0">
                <a:latin typeface="Arial" pitchFamily="34" charset="0"/>
                <a:ea typeface="Malgun Gothic" pitchFamily="34" charset="-127"/>
                <a:cs typeface="Arial" pitchFamily="34" charset="0"/>
              </a:rPr>
              <a:t> v ostale enačbe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dobimo sistem z eno enačbo in eno spremenljivko </a:t>
            </a:r>
            <a:r>
              <a:rPr lang="sl-SI" sz="800" b="1" dirty="0" smtClean="0">
                <a:latin typeface="Arial" pitchFamily="34" charset="0"/>
                <a:ea typeface="Malgun Gothic" pitchFamily="34" charset="-127"/>
                <a:cs typeface="Arial" pitchFamily="34" charset="0"/>
              </a:rPr>
              <a:t>manj</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postopek </a:t>
            </a:r>
            <a:r>
              <a:rPr lang="sl-SI" sz="800" b="1" dirty="0" smtClean="0">
                <a:latin typeface="Arial" pitchFamily="34" charset="0"/>
                <a:ea typeface="Malgun Gothic" pitchFamily="34" charset="-127"/>
                <a:cs typeface="Arial" pitchFamily="34" charset="0"/>
              </a:rPr>
              <a:t>ponavljamo</a:t>
            </a:r>
            <a:r>
              <a:rPr lang="sl-SI" sz="800" dirty="0" smtClean="0">
                <a:latin typeface="Arial" pitchFamily="34" charset="0"/>
                <a:ea typeface="Malgun Gothic" pitchFamily="34" charset="-127"/>
                <a:cs typeface="Arial" pitchFamily="34" charset="0"/>
              </a:rPr>
              <a:t> dokler ne zmanjka enačb oz spremenljivk</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a:t>
            </a:r>
            <a:r>
              <a:rPr lang="sl-SI" sz="800" b="1" dirty="0" smtClean="0">
                <a:latin typeface="Arial" pitchFamily="34" charset="0"/>
                <a:ea typeface="Malgun Gothic" pitchFamily="34" charset="-127"/>
                <a:cs typeface="Arial" pitchFamily="34" charset="0"/>
              </a:rPr>
              <a:t>zmanjka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enačb </a:t>
            </a:r>
            <a:r>
              <a:rPr lang="sl-SI" sz="800" dirty="0" smtClean="0">
                <a:latin typeface="Arial" pitchFamily="34" charset="0"/>
                <a:ea typeface="Malgun Gothic" pitchFamily="34" charset="-127"/>
                <a:cs typeface="Arial" pitchFamily="34" charset="0"/>
              </a:rPr>
              <a:t>potem sistem </a:t>
            </a:r>
            <a:r>
              <a:rPr lang="sl-SI" sz="800" b="1" dirty="0" smtClean="0">
                <a:latin typeface="Arial" pitchFamily="34" charset="0"/>
                <a:ea typeface="Malgun Gothic" pitchFamily="34" charset="-127"/>
                <a:cs typeface="Arial" pitchFamily="34" charset="0"/>
              </a:rPr>
              <a:t>rešljiv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zmanjka spremenljivk preverimo če je katera </a:t>
            </a:r>
            <a:r>
              <a:rPr lang="sl-SI" sz="800" b="1" dirty="0" smtClean="0">
                <a:latin typeface="Arial" pitchFamily="34" charset="0"/>
                <a:ea typeface="Malgun Gothic" pitchFamily="34" charset="-127"/>
                <a:cs typeface="Arial" pitchFamily="34" charset="0"/>
              </a:rPr>
              <a:t>protislovna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izraz za zadnjo izraženo spremenljivko </a:t>
            </a:r>
            <a:r>
              <a:rPr lang="sl-SI" sz="800" b="1" dirty="0" smtClean="0">
                <a:latin typeface="Arial" pitchFamily="34" charset="0"/>
                <a:ea typeface="Malgun Gothic" pitchFamily="34" charset="-127"/>
                <a:cs typeface="Arial" pitchFamily="34" charset="0"/>
              </a:rPr>
              <a:t>vstavimo</a:t>
            </a:r>
            <a:r>
              <a:rPr lang="sl-SI" sz="800" dirty="0" smtClean="0">
                <a:latin typeface="Arial" pitchFamily="34" charset="0"/>
                <a:ea typeface="Malgun Gothic" pitchFamily="34" charset="-127"/>
                <a:cs typeface="Arial" pitchFamily="34" charset="0"/>
              </a:rPr>
              <a:t> v ostale</a:t>
            </a:r>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0311" y="2350366"/>
            <a:ext cx="2425906" cy="184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 name="PoljeZBesedilom 2"/>
          <p:cNvSpPr txBox="1"/>
          <p:nvPr/>
        </p:nvSpPr>
        <p:spPr>
          <a:xfrm>
            <a:off x="5660572" y="2629862"/>
            <a:ext cx="990109" cy="738664"/>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homogen sistem je </a:t>
            </a:r>
            <a:r>
              <a:rPr lang="sl-SI" sz="700" b="1" dirty="0" smtClean="0">
                <a:latin typeface="Arial" pitchFamily="34" charset="0"/>
                <a:ea typeface="Malgun Gothic" pitchFamily="34" charset="-127"/>
                <a:cs typeface="Arial" pitchFamily="34" charset="0"/>
              </a:rPr>
              <a:t>vedno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rešljiv</a:t>
            </a:r>
            <a:r>
              <a:rPr lang="sl-SI" sz="700" dirty="0" smtClean="0">
                <a:latin typeface="Arial" pitchFamily="34" charset="0"/>
                <a:ea typeface="Malgun Gothic" pitchFamily="34" charset="-127"/>
                <a:cs typeface="Arial" pitchFamily="34" charset="0"/>
              </a:rPr>
              <a:t> ker ima </a:t>
            </a:r>
            <a:r>
              <a:rPr lang="sl-SI" sz="700" b="1" dirty="0" smtClean="0">
                <a:latin typeface="Arial" pitchFamily="34" charset="0"/>
                <a:ea typeface="Malgun Gothic" pitchFamily="34" charset="-127"/>
                <a:cs typeface="Arial" pitchFamily="34" charset="0"/>
              </a:rPr>
              <a:t>trivialno</a:t>
            </a:r>
            <a:r>
              <a:rPr lang="sl-SI" sz="700" dirty="0" smtClean="0">
                <a:latin typeface="Arial" pitchFamily="34" charset="0"/>
                <a:ea typeface="Malgun Gothic" pitchFamily="34" charset="-127"/>
                <a:cs typeface="Arial" pitchFamily="34" charset="0"/>
              </a:rPr>
              <a:t> rešitev, neenolično rešljiv vedno kadar </a:t>
            </a:r>
            <a:r>
              <a:rPr lang="sl-SI" sz="700" b="1" dirty="0" smtClean="0">
                <a:latin typeface="Arial" pitchFamily="34" charset="0"/>
                <a:ea typeface="Malgun Gothic" pitchFamily="34" charset="-127"/>
                <a:cs typeface="Arial" pitchFamily="34" charset="0"/>
              </a:rPr>
              <a:t>poddoločen</a:t>
            </a:r>
            <a:endParaRPr lang="sl-SI" sz="700" b="1" dirty="0">
              <a:latin typeface="Arial" pitchFamily="34" charset="0"/>
              <a:ea typeface="Malgun Gothic" pitchFamily="34" charset="-127"/>
              <a:cs typeface="Arial" pitchFamily="34" charset="0"/>
            </a:endParaRPr>
          </a:p>
        </p:txBody>
      </p:sp>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21198" y="3581934"/>
            <a:ext cx="1404746" cy="6063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1" name="PoljeZBesedilom 2"/>
          <p:cNvSpPr txBox="1"/>
          <p:nvPr/>
        </p:nvSpPr>
        <p:spPr>
          <a:xfrm>
            <a:off x="5321198" y="4188330"/>
            <a:ext cx="1488428" cy="200055"/>
          </a:xfrm>
          <a:prstGeom prst="rect">
            <a:avLst/>
          </a:prstGeom>
          <a:noFill/>
          <a:ln w="6350">
            <a:noFill/>
          </a:ln>
        </p:spPr>
        <p:txBody>
          <a:bodyPr wrap="square" rtlCol="0">
            <a:spAutoFit/>
          </a:bodyPr>
          <a:lstStyle/>
          <a:p>
            <a:pPr algn="ctr">
              <a:buSzPct val="110000"/>
            </a:pPr>
            <a:r>
              <a:rPr lang="sl-SI" sz="700" b="1" dirty="0" smtClean="0">
                <a:solidFill>
                  <a:srgbClr val="640000"/>
                </a:solidFill>
                <a:latin typeface="Arial" pitchFamily="34" charset="0"/>
                <a:ea typeface="Malgun Gothic" pitchFamily="34" charset="-127"/>
                <a:cs typeface="Arial" pitchFamily="34" charset="0"/>
              </a:rPr>
              <a:t>razširjena</a:t>
            </a:r>
            <a:r>
              <a:rPr lang="sl-SI" sz="700" dirty="0" smtClean="0">
                <a:solidFill>
                  <a:srgbClr val="640000"/>
                </a:solidFill>
                <a:latin typeface="Arial" pitchFamily="34" charset="0"/>
                <a:ea typeface="Malgun Gothic" pitchFamily="34" charset="-127"/>
                <a:cs typeface="Arial" pitchFamily="34" charset="0"/>
              </a:rPr>
              <a:t> </a:t>
            </a:r>
            <a:r>
              <a:rPr lang="sl-SI" sz="700" b="1" dirty="0" smtClean="0">
                <a:solidFill>
                  <a:srgbClr val="640000"/>
                </a:solidFill>
                <a:latin typeface="Arial" pitchFamily="34" charset="0"/>
                <a:ea typeface="Malgun Gothic" pitchFamily="34" charset="-127"/>
                <a:cs typeface="Arial" pitchFamily="34" charset="0"/>
              </a:rPr>
              <a:t>matrika</a:t>
            </a:r>
            <a:r>
              <a:rPr lang="sl-SI" sz="700" dirty="0" smtClean="0">
                <a:solidFill>
                  <a:srgbClr val="640000"/>
                </a:solidFill>
                <a:latin typeface="Arial" pitchFamily="34" charset="0"/>
                <a:ea typeface="Malgun Gothic" pitchFamily="34" charset="-127"/>
                <a:cs typeface="Arial" pitchFamily="34" charset="0"/>
              </a:rPr>
              <a:t> </a:t>
            </a:r>
            <a:r>
              <a:rPr lang="sl-SI" sz="700" b="1" dirty="0" smtClean="0">
                <a:solidFill>
                  <a:srgbClr val="640000"/>
                </a:solidFill>
                <a:latin typeface="Arial" pitchFamily="34" charset="0"/>
                <a:ea typeface="Malgun Gothic" pitchFamily="34" charset="-127"/>
                <a:cs typeface="Arial" pitchFamily="34" charset="0"/>
              </a:rPr>
              <a:t>sistema</a:t>
            </a:r>
            <a:endParaRPr lang="sl-SI" sz="700" b="1" dirty="0">
              <a:solidFill>
                <a:srgbClr val="640000"/>
              </a:solidFill>
              <a:latin typeface="Arial" pitchFamily="34" charset="0"/>
              <a:ea typeface="Malgun Gothic" pitchFamily="34" charset="-127"/>
              <a:cs typeface="Arial" pitchFamily="34" charset="0"/>
            </a:endParaRPr>
          </a:p>
        </p:txBody>
      </p:sp>
      <p:grpSp>
        <p:nvGrpSpPr>
          <p:cNvPr id="27" name="Group 26"/>
          <p:cNvGrpSpPr/>
          <p:nvPr/>
        </p:nvGrpSpPr>
        <p:grpSpPr>
          <a:xfrm>
            <a:off x="255708" y="3701862"/>
            <a:ext cx="3394408" cy="5909310"/>
            <a:chOff x="255708" y="3788652"/>
            <a:chExt cx="3394408" cy="5909310"/>
          </a:xfrm>
        </p:grpSpPr>
        <p:sp>
          <p:nvSpPr>
            <p:cNvPr id="24" name="PoljeZBesedilom 2"/>
            <p:cNvSpPr txBox="1"/>
            <p:nvPr/>
          </p:nvSpPr>
          <p:spPr>
            <a:xfrm>
              <a:off x="255708" y="3788652"/>
              <a:ext cx="3394408" cy="5909310"/>
            </a:xfrm>
            <a:prstGeom prst="rect">
              <a:avLst/>
            </a:prstGeom>
            <a:solidFill>
              <a:schemeClr val="accent3">
                <a:lumMod val="60000"/>
                <a:lumOff val="40000"/>
              </a:schemeClr>
            </a:solidFill>
            <a:ln w="6350">
              <a:noFill/>
            </a:ln>
          </p:spPr>
          <p:txBody>
            <a:bodyPr wrap="square" rtlCol="0">
              <a:spAutoFit/>
            </a:bodyPr>
            <a:lstStyle/>
            <a:p>
              <a:pPr algn="ctr">
                <a:buSzPct val="110000"/>
              </a:pPr>
              <a:r>
                <a:rPr lang="sl-SI" sz="900" b="1" dirty="0">
                  <a:solidFill>
                    <a:srgbClr val="283214"/>
                  </a:solidFill>
                  <a:latin typeface="Arial" pitchFamily="34" charset="0"/>
                  <a:ea typeface="Malgun Gothic" pitchFamily="34" charset="-127"/>
                  <a:cs typeface="Arial" pitchFamily="34" charset="0"/>
                </a:rPr>
                <a:t>2</a:t>
              </a:r>
              <a:r>
                <a:rPr lang="sl-SI" sz="900" b="1" dirty="0" smtClean="0">
                  <a:solidFill>
                    <a:srgbClr val="283214"/>
                  </a:solidFill>
                  <a:latin typeface="Arial" pitchFamily="34" charset="0"/>
                  <a:ea typeface="Malgun Gothic" pitchFamily="34" charset="-127"/>
                  <a:cs typeface="Arial" pitchFamily="34" charset="0"/>
                </a:rPr>
                <a:t>. METODA REŠEVANJA: </a:t>
              </a:r>
            </a:p>
            <a:p>
              <a:pPr algn="ctr">
                <a:buSzPct val="110000"/>
              </a:pPr>
              <a:r>
                <a:rPr lang="sl-SI" sz="900" b="1" dirty="0" smtClean="0">
                  <a:solidFill>
                    <a:schemeClr val="accent3">
                      <a:lumMod val="75000"/>
                    </a:schemeClr>
                  </a:solidFill>
                  <a:latin typeface="Arial" pitchFamily="34" charset="0"/>
                  <a:ea typeface="Malgun Gothic" pitchFamily="34" charset="-127"/>
                  <a:cs typeface="Arial" pitchFamily="34" charset="0"/>
                </a:rPr>
                <a:t>Gaussova metoda za reševanje sistemov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množica rešitev sistema se ne spremeni </a:t>
              </a:r>
            </a:p>
            <a:p>
              <a:pPr>
                <a:buSzPct val="110000"/>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če uporabimo eno od </a:t>
              </a:r>
              <a:r>
                <a:rPr lang="sl-SI" sz="800" b="1" dirty="0" smtClean="0">
                  <a:latin typeface="Arial" pitchFamily="34" charset="0"/>
                  <a:ea typeface="Malgun Gothic" pitchFamily="34" charset="-127"/>
                  <a:cs typeface="Arial" pitchFamily="34" charset="0"/>
                </a:rPr>
                <a:t>elementarnih</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vrstičnih</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transformacij</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ker se s spremenljivkami nič ne dogaja jih ne pišemo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napišemo razširjeno matriko sistema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izvedemo naslednje korake:</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ignore prvo vrstico in korake </a:t>
              </a:r>
              <a:r>
                <a:rPr lang="sl-SI" sz="800" b="1" dirty="0" smtClean="0">
                  <a:latin typeface="Arial" pitchFamily="34" charset="0"/>
                  <a:ea typeface="Malgun Gothic" pitchFamily="34" charset="-127"/>
                  <a:cs typeface="Arial" pitchFamily="34" charset="0"/>
                </a:rPr>
                <a:t>ponovimo</a:t>
              </a:r>
              <a:r>
                <a:rPr lang="sl-SI" sz="800" dirty="0" smtClean="0">
                  <a:latin typeface="Arial" pitchFamily="34" charset="0"/>
                  <a:ea typeface="Malgun Gothic" pitchFamily="34" charset="-127"/>
                  <a:cs typeface="Arial" pitchFamily="34" charset="0"/>
                </a:rPr>
                <a:t> na vseh ostalih vrsticah</a:t>
              </a:r>
              <a:endParaRPr lang="sl-SI" sz="800" baseline="-250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spet ignoriramo drugo vrstico in tako naprej tretjo in </a:t>
              </a:r>
              <a:r>
                <a:rPr lang="sl-SI" sz="800" b="1" dirty="0" smtClean="0">
                  <a:latin typeface="Arial" pitchFamily="34" charset="0"/>
                  <a:ea typeface="Malgun Gothic" pitchFamily="34" charset="-127"/>
                  <a:cs typeface="Arial" pitchFamily="34" charset="0"/>
                </a:rPr>
                <a:t>ponavljamo</a:t>
              </a: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dobimo </a:t>
              </a:r>
              <a:r>
                <a:rPr lang="sl-SI" sz="800" b="1" dirty="0" smtClean="0">
                  <a:latin typeface="Arial" pitchFamily="34" charset="0"/>
                  <a:ea typeface="Malgun Gothic" pitchFamily="34" charset="-127"/>
                  <a:cs typeface="Arial" pitchFamily="34" charset="0"/>
                </a:rPr>
                <a:t>vrstično stopničasto formo sistema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x označuje neko število ki je lahko neničelno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taka forma ima k neničelnih vrstic začetne enke teh pa so </a:t>
              </a:r>
              <a:r>
                <a:rPr lang="sl-SI" sz="800" b="1" dirty="0" smtClean="0">
                  <a:latin typeface="Arial" pitchFamily="34" charset="0"/>
                  <a:ea typeface="Malgun Gothic" pitchFamily="34" charset="-127"/>
                  <a:cs typeface="Arial" pitchFamily="34" charset="0"/>
                </a:rPr>
                <a:t>pivoti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 zadnjim pivotom </a:t>
              </a:r>
              <a:r>
                <a:rPr lang="sl-SI" sz="800" b="1" dirty="0" smtClean="0">
                  <a:latin typeface="Arial" pitchFamily="34" charset="0"/>
                  <a:ea typeface="Malgun Gothic" pitchFamily="34" charset="-127"/>
                  <a:cs typeface="Arial" pitchFamily="34" charset="0"/>
                </a:rPr>
                <a:t>uničimo</a:t>
              </a:r>
              <a:r>
                <a:rPr lang="sl-SI" sz="800" dirty="0" smtClean="0">
                  <a:latin typeface="Arial" pitchFamily="34" charset="0"/>
                  <a:ea typeface="Malgun Gothic" pitchFamily="34" charset="-127"/>
                  <a:cs typeface="Arial" pitchFamily="34" charset="0"/>
                </a:rPr>
                <a:t> vse elemente </a:t>
              </a:r>
              <a:r>
                <a:rPr lang="sl-SI" sz="800" b="1" dirty="0" smtClean="0">
                  <a:latin typeface="Arial" pitchFamily="34" charset="0"/>
                  <a:ea typeface="Malgun Gothic" pitchFamily="34" charset="-127"/>
                  <a:cs typeface="Arial" pitchFamily="34" charset="0"/>
                </a:rPr>
                <a:t>nad</a:t>
              </a:r>
              <a:r>
                <a:rPr lang="sl-SI" sz="800" dirty="0" smtClean="0">
                  <a:latin typeface="Arial" pitchFamily="34" charset="0"/>
                  <a:ea typeface="Malgun Gothic" pitchFamily="34" charset="-127"/>
                  <a:cs typeface="Arial" pitchFamily="34" charset="0"/>
                </a:rPr>
                <a:t> njim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nadaljujemo do prvega kjer ni nič za uničit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dobimo </a:t>
              </a:r>
              <a:r>
                <a:rPr lang="sl-SI" sz="800" b="1" dirty="0" smtClean="0">
                  <a:latin typeface="Arial" pitchFamily="34" charset="0"/>
                  <a:ea typeface="Malgun Gothic" pitchFamily="34" charset="-127"/>
                  <a:cs typeface="Arial" pitchFamily="34" charset="0"/>
                </a:rPr>
                <a:t>reducirano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vrstično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stopničasto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formo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iz nje lahko izpišemo enačbe</a:t>
              </a: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p:txBody>
        </p:sp>
        <p:grpSp>
          <p:nvGrpSpPr>
            <p:cNvPr id="16" name="Group 15"/>
            <p:cNvGrpSpPr/>
            <p:nvPr/>
          </p:nvGrpSpPr>
          <p:grpSpPr>
            <a:xfrm>
              <a:off x="352396" y="4793664"/>
              <a:ext cx="3148611" cy="4784756"/>
              <a:chOff x="352396" y="4793664"/>
              <a:chExt cx="3148611" cy="4784756"/>
            </a:xfrm>
          </p:grpSpPr>
          <p:grpSp>
            <p:nvGrpSpPr>
              <p:cNvPr id="15" name="Group 14"/>
              <p:cNvGrpSpPr/>
              <p:nvPr/>
            </p:nvGrpSpPr>
            <p:grpSpPr>
              <a:xfrm>
                <a:off x="352396" y="4793664"/>
                <a:ext cx="3148611" cy="1692771"/>
                <a:chOff x="352396" y="4793664"/>
                <a:chExt cx="3148611" cy="1692771"/>
              </a:xfrm>
            </p:grpSpPr>
            <p:sp>
              <p:nvSpPr>
                <p:cNvPr id="32" name="PoljeZBesedilom 2"/>
                <p:cNvSpPr txBox="1"/>
                <p:nvPr/>
              </p:nvSpPr>
              <p:spPr>
                <a:xfrm>
                  <a:off x="352396" y="4793664"/>
                  <a:ext cx="3148611" cy="1692771"/>
                </a:xfrm>
                <a:prstGeom prst="rect">
                  <a:avLst/>
                </a:prstGeom>
                <a:solidFill>
                  <a:schemeClr val="bg1"/>
                </a:solidFill>
                <a:ln w="6350">
                  <a:noFill/>
                </a:ln>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poiščemo prvi stolpec z </a:t>
                  </a:r>
                  <a:r>
                    <a:rPr lang="sl-SI" sz="800" b="1" dirty="0" smtClean="0">
                      <a:latin typeface="Arial" pitchFamily="34" charset="0"/>
                      <a:ea typeface="Malgun Gothic" pitchFamily="34" charset="-127"/>
                      <a:cs typeface="Arial" pitchFamily="34" charset="0"/>
                    </a:rPr>
                    <a:t>neničelnim</a:t>
                  </a:r>
                  <a:r>
                    <a:rPr lang="sl-SI" sz="800" dirty="0" smtClean="0">
                      <a:latin typeface="Arial" pitchFamily="34" charset="0"/>
                      <a:ea typeface="Malgun Gothic" pitchFamily="34" charset="-127"/>
                      <a:cs typeface="Arial" pitchFamily="34" charset="0"/>
                    </a:rPr>
                    <a:t> elementom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označimo stolpec z </a:t>
                  </a:r>
                  <a:r>
                    <a:rPr lang="sl-SI" sz="800" b="1" dirty="0" smtClean="0">
                      <a:latin typeface="Arial" pitchFamily="34" charset="0"/>
                      <a:ea typeface="Malgun Gothic" pitchFamily="34" charset="-127"/>
                      <a:cs typeface="Arial" pitchFamily="34" charset="0"/>
                    </a:rPr>
                    <a:t>j</a:t>
                  </a:r>
                  <a:r>
                    <a:rPr lang="sl-SI" sz="8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je </a:t>
                  </a:r>
                  <a:r>
                    <a:rPr lang="sl-SI" sz="800" b="1" dirty="0" smtClean="0">
                      <a:latin typeface="Arial" pitchFamily="34" charset="0"/>
                      <a:ea typeface="Malgun Gothic" pitchFamily="34" charset="-127"/>
                      <a:cs typeface="Arial" pitchFamily="34" charset="0"/>
                    </a:rPr>
                    <a:t>a</a:t>
                  </a:r>
                  <a:r>
                    <a:rPr lang="sl-SI" sz="800" b="1" baseline="-25000" dirty="0" smtClean="0">
                      <a:latin typeface="Arial" pitchFamily="34" charset="0"/>
                      <a:ea typeface="Malgun Gothic" pitchFamily="34" charset="-127"/>
                      <a:cs typeface="Arial" pitchFamily="34" charset="0"/>
                    </a:rPr>
                    <a:t>1,</a:t>
                  </a:r>
                  <a:r>
                    <a:rPr lang="sl-SI" sz="800" b="1" baseline="-25000" dirty="0">
                      <a:latin typeface="Arial" pitchFamily="34" charset="0"/>
                      <a:ea typeface="Malgun Gothic" pitchFamily="34" charset="-127"/>
                      <a:cs typeface="Arial" pitchFamily="34" charset="0"/>
                    </a:rPr>
                    <a:t> </a:t>
                  </a:r>
                  <a:r>
                    <a:rPr lang="sl-SI" sz="800" b="1" baseline="-25000" dirty="0" smtClean="0">
                      <a:latin typeface="Arial" pitchFamily="34" charset="0"/>
                      <a:ea typeface="Malgun Gothic" pitchFamily="34" charset="-127"/>
                      <a:cs typeface="Arial" pitchFamily="34" charset="0"/>
                    </a:rPr>
                    <a:t>j1 </a:t>
                  </a:r>
                  <a:r>
                    <a:rPr lang="sl-SI" sz="800" dirty="0" smtClean="0">
                      <a:latin typeface="Arial" pitchFamily="34" charset="0"/>
                      <a:ea typeface="Malgun Gothic" pitchFamily="34" charset="-127"/>
                      <a:cs typeface="Arial" pitchFamily="34" charset="0"/>
                    </a:rPr>
                    <a:t>nič in </a:t>
                  </a:r>
                  <a:r>
                    <a:rPr lang="sl-SI" sz="800" b="1" dirty="0" smtClean="0">
                      <a:latin typeface="Arial" pitchFamily="34" charset="0"/>
                      <a:ea typeface="Malgun Gothic" pitchFamily="34" charset="-127"/>
                      <a:cs typeface="Arial" pitchFamily="34" charset="0"/>
                    </a:rPr>
                    <a:t>a</a:t>
                  </a:r>
                  <a:r>
                    <a:rPr lang="sl-SI" sz="800" b="1" baseline="-25000" dirty="0" smtClean="0">
                      <a:latin typeface="Arial" pitchFamily="34" charset="0"/>
                      <a:ea typeface="Malgun Gothic" pitchFamily="34" charset="-127"/>
                      <a:cs typeface="Arial" pitchFamily="34" charset="0"/>
                    </a:rPr>
                    <a:t>r, </a:t>
                  </a:r>
                  <a:r>
                    <a:rPr lang="sl-SI" sz="800" b="1" baseline="-25000" dirty="0">
                      <a:latin typeface="Arial" pitchFamily="34" charset="0"/>
                      <a:ea typeface="Malgun Gothic" pitchFamily="34" charset="-127"/>
                      <a:cs typeface="Arial" pitchFamily="34" charset="0"/>
                    </a:rPr>
                    <a:t>j1 </a:t>
                  </a:r>
                  <a:r>
                    <a:rPr lang="sl-SI" sz="800" dirty="0" smtClean="0">
                      <a:latin typeface="Arial" pitchFamily="34" charset="0"/>
                      <a:ea typeface="Malgun Gothic" pitchFamily="34" charset="-127"/>
                      <a:cs typeface="Arial" pitchFamily="34" charset="0"/>
                    </a:rPr>
                    <a:t>ni nič </a:t>
                  </a:r>
                  <a:r>
                    <a:rPr lang="sl-SI" sz="800" b="1" dirty="0" smtClean="0">
                      <a:latin typeface="Arial" pitchFamily="34" charset="0"/>
                      <a:ea typeface="Malgun Gothic" pitchFamily="34" charset="-127"/>
                      <a:cs typeface="Arial" pitchFamily="34" charset="0"/>
                    </a:rPr>
                    <a:t>zamenjamo</a:t>
                  </a:r>
                  <a:r>
                    <a:rPr lang="sl-SI" sz="800" dirty="0" smtClean="0">
                      <a:latin typeface="Arial" pitchFamily="34" charset="0"/>
                      <a:ea typeface="Malgun Gothic" pitchFamily="34" charset="-127"/>
                      <a:cs typeface="Arial" pitchFamily="34" charset="0"/>
                    </a:rPr>
                    <a:t> vrstici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prvo vrstico delimo z</a:t>
                  </a:r>
                  <a:r>
                    <a:rPr lang="sl-SI" sz="800" b="1" dirty="0">
                      <a:latin typeface="Arial" pitchFamily="34" charset="0"/>
                      <a:ea typeface="Malgun Gothic" pitchFamily="34" charset="-127"/>
                      <a:cs typeface="Arial" pitchFamily="34" charset="0"/>
                    </a:rPr>
                    <a:t> a</a:t>
                  </a:r>
                  <a:r>
                    <a:rPr lang="sl-SI" sz="800" b="1" baseline="-25000" dirty="0">
                      <a:latin typeface="Arial" pitchFamily="34" charset="0"/>
                      <a:ea typeface="Malgun Gothic" pitchFamily="34" charset="-127"/>
                      <a:cs typeface="Arial" pitchFamily="34" charset="0"/>
                    </a:rPr>
                    <a:t>1, j1</a:t>
                  </a:r>
                  <a:r>
                    <a:rPr lang="sl-SI" sz="800" dirty="0" smtClean="0">
                      <a:latin typeface="Arial" pitchFamily="34" charset="0"/>
                      <a:ea typeface="Malgun Gothic" pitchFamily="34" charset="-127"/>
                      <a:cs typeface="Arial" pitchFamily="34" charset="0"/>
                    </a:rPr>
                    <a:t> tako da zdaj tam </a:t>
                  </a:r>
                  <a:r>
                    <a:rPr lang="sl-SI" sz="800" b="1" dirty="0" smtClean="0">
                      <a:latin typeface="Arial" pitchFamily="34" charset="0"/>
                      <a:ea typeface="Malgun Gothic" pitchFamily="34" charset="-127"/>
                      <a:cs typeface="Arial" pitchFamily="34" charset="0"/>
                    </a:rPr>
                    <a:t>1</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od vsake vrstice razen prve </a:t>
                  </a:r>
                  <a:r>
                    <a:rPr lang="sl-SI" sz="800" b="1" dirty="0" smtClean="0">
                      <a:latin typeface="Arial" pitchFamily="34" charset="0"/>
                      <a:ea typeface="Malgun Gothic" pitchFamily="34" charset="-127"/>
                      <a:cs typeface="Arial" pitchFamily="34" charset="0"/>
                    </a:rPr>
                    <a:t>odštejemo</a:t>
                  </a:r>
                  <a:r>
                    <a:rPr lang="sl-SI" sz="800" dirty="0" smtClean="0">
                      <a:latin typeface="Arial" pitchFamily="34" charset="0"/>
                      <a:ea typeface="Malgun Gothic" pitchFamily="34" charset="-127"/>
                      <a:cs typeface="Arial" pitchFamily="34" charset="0"/>
                    </a:rPr>
                    <a:t> z </a:t>
                  </a:r>
                  <a:r>
                    <a:rPr lang="sl-SI" sz="800" b="1" dirty="0" smtClean="0">
                      <a:latin typeface="Arial" pitchFamily="34" charset="0"/>
                      <a:ea typeface="Malgun Gothic" pitchFamily="34" charset="-127"/>
                      <a:cs typeface="Arial" pitchFamily="34" charset="0"/>
                    </a:rPr>
                    <a:t>a</a:t>
                  </a:r>
                  <a:r>
                    <a:rPr lang="sl-SI" sz="800" b="1" baseline="-25000" dirty="0" smtClean="0">
                      <a:latin typeface="Arial" pitchFamily="34" charset="0"/>
                      <a:ea typeface="Malgun Gothic" pitchFamily="34" charset="-127"/>
                      <a:cs typeface="Arial" pitchFamily="34" charset="0"/>
                    </a:rPr>
                    <a:t>i, </a:t>
                  </a:r>
                  <a:r>
                    <a:rPr lang="sl-SI" sz="800" b="1" baseline="-25000" dirty="0">
                      <a:latin typeface="Arial" pitchFamily="34" charset="0"/>
                      <a:ea typeface="Malgun Gothic" pitchFamily="34" charset="-127"/>
                      <a:cs typeface="Arial" pitchFamily="34" charset="0"/>
                    </a:rPr>
                    <a:t>j1</a:t>
                  </a:r>
                  <a:r>
                    <a:rPr lang="sl-SI" sz="800" b="1" dirty="0" smtClean="0">
                      <a:latin typeface="Arial" pitchFamily="34" charset="0"/>
                      <a:ea typeface="Malgun Gothic" pitchFamily="34" charset="-127"/>
                      <a:cs typeface="Arial" pitchFamily="34" charset="0"/>
                    </a:rPr>
                    <a:t> pomnoženo</a:t>
                  </a:r>
                  <a:r>
                    <a:rPr lang="sl-SI" sz="800" dirty="0" smtClean="0">
                      <a:latin typeface="Arial" pitchFamily="34" charset="0"/>
                      <a:ea typeface="Malgun Gothic" pitchFamily="34" charset="-127"/>
                      <a:cs typeface="Arial" pitchFamily="34" charset="0"/>
                    </a:rPr>
                    <a:t> prvo vrstico torej so vsi elementi v </a:t>
                  </a:r>
                  <a:r>
                    <a:rPr lang="sl-SI" sz="800" b="1" dirty="0" smtClean="0">
                      <a:latin typeface="Arial" pitchFamily="34" charset="0"/>
                      <a:ea typeface="Malgun Gothic" pitchFamily="34" charset="-127"/>
                      <a:cs typeface="Arial" pitchFamily="34" charset="0"/>
                    </a:rPr>
                    <a:t>j</a:t>
                  </a:r>
                  <a:r>
                    <a:rPr lang="sl-SI" sz="800" b="1" baseline="-25000" dirty="0" smtClean="0">
                      <a:latin typeface="Arial" pitchFamily="34" charset="0"/>
                      <a:ea typeface="Malgun Gothic" pitchFamily="34" charset="-127"/>
                      <a:cs typeface="Arial" pitchFamily="34" charset="0"/>
                    </a:rPr>
                    <a:t>1 </a:t>
                  </a:r>
                  <a:r>
                    <a:rPr lang="sl-SI" sz="800" dirty="0" smtClean="0">
                      <a:latin typeface="Arial" pitchFamily="34" charset="0"/>
                      <a:ea typeface="Malgun Gothic" pitchFamily="34" charset="-127"/>
                      <a:cs typeface="Arial" pitchFamily="34" charset="0"/>
                    </a:rPr>
                    <a:t>stolpcu 0 razen prvega </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p:txBody>
            </p:sp>
            <p:pic>
              <p:nvPicPr>
                <p:cNvPr id="1029"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2880" y="5642703"/>
                  <a:ext cx="2304255" cy="757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1031"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75176" y="6837238"/>
                <a:ext cx="3108970" cy="862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75176" y="8697415"/>
                <a:ext cx="3108970" cy="881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sp>
        <p:nvSpPr>
          <p:cNvPr id="25" name="PoljeZBesedilom 2"/>
          <p:cNvSpPr txBox="1"/>
          <p:nvPr/>
        </p:nvSpPr>
        <p:spPr>
          <a:xfrm>
            <a:off x="3149284" y="3654301"/>
            <a:ext cx="2088232" cy="461665"/>
          </a:xfrm>
          <a:prstGeom prst="rect">
            <a:avLst/>
          </a:prstGeom>
          <a:solidFill>
            <a:srgbClr val="BFDC30"/>
          </a:solidFill>
          <a:ln w="6350">
            <a:solidFill>
              <a:schemeClr val="tx1"/>
            </a:solidFill>
          </a:ln>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zamenjamo </a:t>
            </a:r>
            <a:r>
              <a:rPr lang="sl-SI" sz="800" b="1" dirty="0" smtClean="0">
                <a:latin typeface="Arial" pitchFamily="34" charset="0"/>
                <a:ea typeface="Malgun Gothic" pitchFamily="34" charset="-127"/>
                <a:cs typeface="Arial" pitchFamily="34" charset="0"/>
              </a:rPr>
              <a:t>vrstni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red</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pomnožimo</a:t>
            </a:r>
            <a:r>
              <a:rPr lang="sl-SI" sz="800" dirty="0" smtClean="0">
                <a:latin typeface="Arial" pitchFamily="34" charset="0"/>
                <a:ea typeface="Malgun Gothic" pitchFamily="34" charset="-127"/>
                <a:cs typeface="Arial" pitchFamily="34" charset="0"/>
              </a:rPr>
              <a:t> z neničelno </a:t>
            </a:r>
            <a:r>
              <a:rPr lang="sl-SI" sz="800" b="1" dirty="0" smtClean="0">
                <a:latin typeface="Arial" pitchFamily="34" charset="0"/>
                <a:ea typeface="Malgun Gothic" pitchFamily="34" charset="-127"/>
                <a:cs typeface="Arial" pitchFamily="34" charset="0"/>
              </a:rPr>
              <a:t>konstanto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k eni </a:t>
            </a:r>
            <a:r>
              <a:rPr lang="sl-SI" sz="800" b="1" dirty="0" smtClean="0">
                <a:latin typeface="Arial" pitchFamily="34" charset="0"/>
                <a:ea typeface="Malgun Gothic" pitchFamily="34" charset="-127"/>
                <a:cs typeface="Arial" pitchFamily="34" charset="0"/>
              </a:rPr>
              <a:t>prištejemo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večkratnik</a:t>
            </a:r>
            <a:r>
              <a:rPr lang="sl-SI" sz="800" dirty="0" smtClean="0">
                <a:latin typeface="Arial" pitchFamily="34" charset="0"/>
                <a:ea typeface="Malgun Gothic" pitchFamily="34" charset="-127"/>
                <a:cs typeface="Arial" pitchFamily="34" charset="0"/>
              </a:rPr>
              <a:t> druge</a:t>
            </a:r>
            <a:endParaRPr lang="sl-SI" sz="800" dirty="0">
              <a:latin typeface="Arial" pitchFamily="34" charset="0"/>
              <a:ea typeface="Malgun Gothic" pitchFamily="34" charset="-127"/>
              <a:cs typeface="Arial" pitchFamily="34" charset="0"/>
            </a:endParaRPr>
          </a:p>
        </p:txBody>
      </p:sp>
      <p:pic>
        <p:nvPicPr>
          <p:cNvPr id="3074"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40311" y="2112578"/>
            <a:ext cx="3428669" cy="1888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 name="PoljeZBesedilom 2"/>
          <p:cNvSpPr txBox="1"/>
          <p:nvPr/>
        </p:nvSpPr>
        <p:spPr>
          <a:xfrm>
            <a:off x="5016574" y="2133118"/>
            <a:ext cx="1584176" cy="415498"/>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kvadraten</a:t>
            </a:r>
            <a:r>
              <a:rPr lang="sl-SI" sz="700" dirty="0" smtClean="0">
                <a:latin typeface="Arial" pitchFamily="34" charset="0"/>
                <a:ea typeface="Malgun Gothic" pitchFamily="34" charset="-127"/>
                <a:cs typeface="Arial" pitchFamily="34" charset="0"/>
              </a:rPr>
              <a:t> sistem po navadi enolično, </a:t>
            </a:r>
            <a:r>
              <a:rPr lang="sl-SI" sz="700" b="1" dirty="0" smtClean="0">
                <a:latin typeface="Arial" pitchFamily="34" charset="0"/>
                <a:ea typeface="Malgun Gothic" pitchFamily="34" charset="-127"/>
                <a:cs typeface="Arial" pitchFamily="34" charset="0"/>
              </a:rPr>
              <a:t>predoločen</a:t>
            </a:r>
            <a:r>
              <a:rPr lang="sl-SI" sz="700" dirty="0" smtClean="0">
                <a:latin typeface="Arial" pitchFamily="34" charset="0"/>
                <a:ea typeface="Malgun Gothic" pitchFamily="34" charset="-127"/>
                <a:cs typeface="Arial" pitchFamily="34" charset="0"/>
              </a:rPr>
              <a:t> nerešljiv in </a:t>
            </a:r>
            <a:r>
              <a:rPr lang="sl-SI" sz="700" b="1" dirty="0" smtClean="0">
                <a:latin typeface="Arial" pitchFamily="34" charset="0"/>
                <a:ea typeface="Malgun Gothic" pitchFamily="34" charset="-127"/>
                <a:cs typeface="Arial" pitchFamily="34" charset="0"/>
              </a:rPr>
              <a:t>poddoločen</a:t>
            </a:r>
            <a:r>
              <a:rPr lang="sl-SI" sz="700" dirty="0" smtClean="0">
                <a:latin typeface="Arial" pitchFamily="34" charset="0"/>
                <a:ea typeface="Malgun Gothic" pitchFamily="34" charset="-127"/>
                <a:cs typeface="Arial" pitchFamily="34" charset="0"/>
              </a:rPr>
              <a:t> neenolično</a:t>
            </a:r>
          </a:p>
        </p:txBody>
      </p:sp>
      <p:sp>
        <p:nvSpPr>
          <p:cNvPr id="40" name="PoljeZBesedilom 2"/>
          <p:cNvSpPr txBox="1"/>
          <p:nvPr/>
        </p:nvSpPr>
        <p:spPr>
          <a:xfrm>
            <a:off x="3734881" y="4188331"/>
            <a:ext cx="1509806"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če dobimo na koncu v </a:t>
            </a:r>
            <a:r>
              <a:rPr lang="sl-SI" sz="700" b="1" dirty="0" smtClean="0">
                <a:latin typeface="Arial" pitchFamily="34" charset="0"/>
                <a:ea typeface="Malgun Gothic" pitchFamily="34" charset="-127"/>
                <a:cs typeface="Arial" pitchFamily="34" charset="0"/>
              </a:rPr>
              <a:t>vrstični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stopničasti</a:t>
            </a:r>
            <a:r>
              <a:rPr lang="sl-SI" sz="700" dirty="0" smtClean="0">
                <a:latin typeface="Arial" pitchFamily="34" charset="0"/>
                <a:ea typeface="Malgun Gothic" pitchFamily="34" charset="-127"/>
                <a:cs typeface="Arial" pitchFamily="34" charset="0"/>
              </a:rPr>
              <a:t> formi kjerkoli obliko:</a:t>
            </a:r>
          </a:p>
          <a:p>
            <a:pPr>
              <a:buSzPct val="110000"/>
            </a:pP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 in x </a:t>
            </a:r>
            <a:r>
              <a:rPr lang="sl-SI" sz="700" b="1" dirty="0" smtClean="0">
                <a:latin typeface="Arial" pitchFamily="34" charset="0"/>
                <a:ea typeface="Malgun Gothic" pitchFamily="34" charset="-127"/>
                <a:cs typeface="Arial" pitchFamily="34" charset="0"/>
              </a:rPr>
              <a:t>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nič</a:t>
            </a:r>
            <a:r>
              <a:rPr lang="sl-SI" sz="700" dirty="0" smtClean="0">
                <a:latin typeface="Arial" pitchFamily="34" charset="0"/>
                <a:ea typeface="Malgun Gothic" pitchFamily="34" charset="-127"/>
                <a:cs typeface="Arial" pitchFamily="34" charset="0"/>
              </a:rPr>
              <a:t> potem je sistem </a:t>
            </a:r>
            <a:r>
              <a:rPr lang="sl-SI" sz="700" b="1" dirty="0" smtClean="0">
                <a:latin typeface="Arial" pitchFamily="34" charset="0"/>
                <a:ea typeface="Malgun Gothic" pitchFamily="34" charset="-127"/>
                <a:cs typeface="Arial" pitchFamily="34" charset="0"/>
              </a:rPr>
              <a:t>nerešljiv</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končamo</a:t>
            </a:r>
          </a:p>
        </p:txBody>
      </p:sp>
      <p:sp>
        <p:nvSpPr>
          <p:cNvPr id="42" name="PoljeZBesedilom 2"/>
          <p:cNvSpPr txBox="1"/>
          <p:nvPr/>
        </p:nvSpPr>
        <p:spPr>
          <a:xfrm>
            <a:off x="3809207" y="4855716"/>
            <a:ext cx="2742018" cy="846386"/>
          </a:xfrm>
          <a:prstGeom prst="rect">
            <a:avLst/>
          </a:prstGeom>
          <a:solidFill>
            <a:srgbClr val="EFFBC5"/>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Homogeni sistemi:</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ima vsaj eno </a:t>
            </a:r>
            <a:r>
              <a:rPr lang="sl-SI" sz="800" b="1" dirty="0" smtClean="0">
                <a:latin typeface="Arial" pitchFamily="34" charset="0"/>
                <a:ea typeface="Malgun Gothic" pitchFamily="34" charset="-127"/>
                <a:cs typeface="Arial" pitchFamily="34" charset="0"/>
              </a:rPr>
              <a:t>trivialno</a:t>
            </a:r>
            <a:r>
              <a:rPr lang="sl-SI" sz="800" dirty="0" smtClean="0">
                <a:latin typeface="Arial" pitchFamily="34" charset="0"/>
                <a:ea typeface="Malgun Gothic" pitchFamily="34" charset="-127"/>
                <a:cs typeface="Arial" pitchFamily="34" charset="0"/>
              </a:rPr>
              <a:t> rešitev</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linearna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kombinacija</a:t>
            </a:r>
            <a:r>
              <a:rPr lang="sl-SI" sz="800" dirty="0" smtClean="0">
                <a:latin typeface="Arial" pitchFamily="34" charset="0"/>
                <a:ea typeface="Malgun Gothic" pitchFamily="34" charset="-127"/>
                <a:cs typeface="Arial" pitchFamily="34" charset="0"/>
              </a:rPr>
              <a:t> dveh rešitev je spet rešitev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splošna rešitev nehomogenega sistema je </a:t>
            </a:r>
            <a:r>
              <a:rPr lang="sl-SI" sz="800" b="1" dirty="0" smtClean="0">
                <a:latin typeface="Arial" pitchFamily="34" charset="0"/>
                <a:ea typeface="Malgun Gothic" pitchFamily="34" charset="-127"/>
                <a:cs typeface="Arial" pitchFamily="34" charset="0"/>
              </a:rPr>
              <a:t>vsota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partikularne</a:t>
            </a:r>
            <a:r>
              <a:rPr lang="sl-SI" sz="800" dirty="0" smtClean="0">
                <a:latin typeface="Arial" pitchFamily="34" charset="0"/>
                <a:ea typeface="Malgun Gothic" pitchFamily="34" charset="-127"/>
                <a:cs typeface="Arial" pitchFamily="34" charset="0"/>
              </a:rPr>
              <a:t> rešitve nehomogenega in </a:t>
            </a:r>
            <a:r>
              <a:rPr lang="sl-SI" sz="800" b="1" dirty="0" smtClean="0">
                <a:latin typeface="Arial" pitchFamily="34" charset="0"/>
                <a:ea typeface="Malgun Gothic" pitchFamily="34" charset="-127"/>
                <a:cs typeface="Arial" pitchFamily="34" charset="0"/>
              </a:rPr>
              <a:t>splošne</a:t>
            </a:r>
            <a:r>
              <a:rPr lang="sl-SI" sz="800" dirty="0" smtClean="0">
                <a:latin typeface="Arial" pitchFamily="34" charset="0"/>
                <a:ea typeface="Malgun Gothic" pitchFamily="34" charset="-127"/>
                <a:cs typeface="Arial" pitchFamily="34" charset="0"/>
              </a:rPr>
              <a:t> rešitve pripadajočega </a:t>
            </a:r>
            <a:r>
              <a:rPr lang="sl-SI" sz="800" b="1" dirty="0" smtClean="0">
                <a:latin typeface="Arial" pitchFamily="34" charset="0"/>
                <a:ea typeface="Malgun Gothic" pitchFamily="34" charset="-127"/>
                <a:cs typeface="Arial" pitchFamily="34" charset="0"/>
              </a:rPr>
              <a:t>homogenega</a:t>
            </a:r>
            <a:r>
              <a:rPr lang="sl-SI" sz="800" dirty="0" smtClean="0">
                <a:latin typeface="Arial" pitchFamily="34" charset="0"/>
                <a:ea typeface="Malgun Gothic" pitchFamily="34" charset="-127"/>
                <a:cs typeface="Arial" pitchFamily="34" charset="0"/>
              </a:rPr>
              <a:t> sistema</a:t>
            </a:r>
          </a:p>
        </p:txBody>
      </p:sp>
      <p:sp>
        <p:nvSpPr>
          <p:cNvPr id="43" name="PoljeZBesedilom 2"/>
          <p:cNvSpPr txBox="1"/>
          <p:nvPr/>
        </p:nvSpPr>
        <p:spPr>
          <a:xfrm>
            <a:off x="5532631" y="4494619"/>
            <a:ext cx="981879"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nehomogen: </a:t>
            </a:r>
          </a:p>
          <a:p>
            <a:pPr>
              <a:buSzPct val="110000"/>
            </a:pPr>
            <a:r>
              <a:rPr lang="sl-SI" sz="700" dirty="0" smtClean="0">
                <a:latin typeface="Arial" pitchFamily="34" charset="0"/>
                <a:ea typeface="Malgun Gothic" pitchFamily="34" charset="-127"/>
                <a:cs typeface="Arial" pitchFamily="34" charset="0"/>
              </a:rPr>
              <a:t>ne nujno homogen</a:t>
            </a:r>
            <a:endParaRPr lang="sl-SI" sz="700" b="1" dirty="0" smtClean="0">
              <a:latin typeface="Arial" pitchFamily="34" charset="0"/>
              <a:ea typeface="Malgun Gothic" pitchFamily="34" charset="-127"/>
              <a:cs typeface="Arial" pitchFamily="34" charset="0"/>
            </a:endParaRPr>
          </a:p>
        </p:txBody>
      </p:sp>
      <p:sp>
        <p:nvSpPr>
          <p:cNvPr id="44" name="PoljeZBesedilom 2"/>
          <p:cNvSpPr txBox="1"/>
          <p:nvPr/>
        </p:nvSpPr>
        <p:spPr>
          <a:xfrm>
            <a:off x="3832800" y="5781222"/>
            <a:ext cx="2681710" cy="140038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1. 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Dokazujemo z </a:t>
            </a:r>
            <a:r>
              <a:rPr lang="sl-SI" sz="700" b="1" dirty="0" smtClean="0">
                <a:latin typeface="Arial" pitchFamily="34" charset="0"/>
                <a:ea typeface="Malgun Gothic" pitchFamily="34" charset="-127"/>
                <a:cs typeface="Arial" pitchFamily="34" charset="0"/>
              </a:rPr>
              <a:t>popolno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indukcijo</a:t>
            </a:r>
            <a:r>
              <a:rPr lang="sl-SI" sz="700" dirty="0" smtClean="0">
                <a:latin typeface="Arial" pitchFamily="34" charset="0"/>
                <a:ea typeface="Malgun Gothic" pitchFamily="34" charset="-127"/>
                <a:cs typeface="Arial" pitchFamily="34" charset="0"/>
              </a:rPr>
              <a:t> po številu vrstic. Dokažimo najprej za enačbo kjer je spremenljivk več ali enako 2 vrstica pa samo ena. Če je </a:t>
            </a:r>
            <a:r>
              <a:rPr lang="sl-SI" sz="7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nič</a:t>
            </a:r>
            <a:r>
              <a:rPr lang="sl-SI" sz="700" dirty="0" smtClean="0">
                <a:latin typeface="Arial" pitchFamily="34" charset="0"/>
                <a:ea typeface="Malgun Gothic" pitchFamily="34" charset="-127"/>
                <a:cs typeface="Arial" pitchFamily="34" charset="0"/>
              </a:rPr>
              <a:t> potem je (</a:t>
            </a:r>
            <a:r>
              <a:rPr lang="sl-SI" sz="700" b="1" dirty="0" smtClean="0">
                <a:latin typeface="Arial" pitchFamily="34" charset="0"/>
                <a:ea typeface="Malgun Gothic" pitchFamily="34" charset="-127"/>
                <a:cs typeface="Arial" pitchFamily="34" charset="0"/>
              </a:rPr>
              <a:t>0,…,0,1</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netrivialna rešitev. Če </a:t>
            </a:r>
            <a:r>
              <a:rPr lang="sl-SI" sz="700" b="1" dirty="0" smtClean="0">
                <a:latin typeface="Arial" pitchFamily="34" charset="0"/>
                <a:ea typeface="Malgun Gothic" pitchFamily="34" charset="-127"/>
                <a:cs typeface="Arial" pitchFamily="34" charset="0"/>
              </a:rPr>
              <a:t>ni nič </a:t>
            </a:r>
            <a:r>
              <a:rPr lang="sl-SI" sz="700" dirty="0">
                <a:latin typeface="Arial" pitchFamily="34" charset="0"/>
                <a:ea typeface="Malgun Gothic" pitchFamily="34" charset="-127"/>
                <a:cs typeface="Arial" pitchFamily="34" charset="0"/>
              </a:rPr>
              <a:t>potem je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0,...,0</a:t>
            </a:r>
            <a:r>
              <a:rPr lang="sl-SI" sz="700" b="1" dirty="0">
                <a:latin typeface="Arial" pitchFamily="34" charset="0"/>
                <a:ea typeface="Malgun Gothic" pitchFamily="34" charset="-127"/>
                <a:cs typeface="Arial" pitchFamily="34" charset="0"/>
              </a:rPr>
              <a:t>, −a</a:t>
            </a:r>
            <a:r>
              <a:rPr lang="sl-SI" sz="900" b="1" baseline="-25000" dirty="0">
                <a:latin typeface="Arial" pitchFamily="34" charset="0"/>
                <a:ea typeface="Malgun Gothic" pitchFamily="34" charset="-127"/>
                <a:cs typeface="Arial" pitchFamily="34" charset="0"/>
              </a:rPr>
              <a:t>n</a:t>
            </a:r>
            <a:r>
              <a:rPr lang="sl-SI" sz="700" b="1" dirty="0">
                <a:latin typeface="Arial" pitchFamily="34" charset="0"/>
                <a:ea typeface="Malgun Gothic" pitchFamily="34" charset="-127"/>
                <a:cs typeface="Arial" pitchFamily="34" charset="0"/>
              </a:rPr>
              <a:t>, a</a:t>
            </a:r>
            <a:r>
              <a:rPr lang="sl-SI" sz="900" b="1" baseline="-25000" dirty="0">
                <a:latin typeface="Arial" pitchFamily="34" charset="0"/>
                <a:ea typeface="Malgun Gothic" pitchFamily="34" charset="-127"/>
                <a:cs typeface="Arial" pitchFamily="34" charset="0"/>
              </a:rPr>
              <a:t>n−1</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netrivialna rešitev. Recimo da to drži za vse sisteme z </a:t>
            </a:r>
            <a:r>
              <a:rPr lang="sl-SI" sz="700" b="1" dirty="0" smtClean="0">
                <a:latin typeface="Arial" pitchFamily="34" charset="0"/>
                <a:ea typeface="Malgun Gothic" pitchFamily="34" charset="-127"/>
                <a:cs typeface="Arial" pitchFamily="34" charset="0"/>
              </a:rPr>
              <a:t>m </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 1 </a:t>
            </a:r>
            <a:r>
              <a:rPr lang="sl-SI" sz="700" dirty="0" smtClean="0">
                <a:latin typeface="Arial" pitchFamily="34" charset="0"/>
                <a:ea typeface="Malgun Gothic" pitchFamily="34" charset="-127"/>
                <a:cs typeface="Arial" pitchFamily="34" charset="0"/>
              </a:rPr>
              <a:t>enačbami. </a:t>
            </a:r>
            <a:r>
              <a:rPr lang="sl-SI" sz="700" dirty="0">
                <a:latin typeface="Arial" pitchFamily="34" charset="0"/>
                <a:ea typeface="Malgun Gothic" pitchFamily="34" charset="-127"/>
                <a:cs typeface="Arial" pitchFamily="34" charset="0"/>
              </a:rPr>
              <a:t>Vzemimo poljuben homogen sistem z </a:t>
            </a:r>
            <a:r>
              <a:rPr lang="sl-SI" sz="700" b="1" dirty="0">
                <a:latin typeface="Arial" pitchFamily="34" charset="0"/>
                <a:ea typeface="Malgun Gothic" pitchFamily="34" charset="-127"/>
                <a:cs typeface="Arial" pitchFamily="34" charset="0"/>
              </a:rPr>
              <a:t>m</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vrsticami in </a:t>
            </a:r>
            <a:r>
              <a:rPr lang="sl-SI" sz="700" b="1" dirty="0" smtClean="0">
                <a:latin typeface="Arial" pitchFamily="34" charset="0"/>
                <a:ea typeface="Malgun Gothic" pitchFamily="34" charset="-127"/>
                <a:cs typeface="Arial" pitchFamily="34" charset="0"/>
              </a:rPr>
              <a:t>n </a:t>
            </a:r>
            <a:r>
              <a:rPr lang="sl-SI" sz="700" dirty="0" smtClean="0">
                <a:latin typeface="Arial" pitchFamily="34" charset="0"/>
                <a:ea typeface="Malgun Gothic" pitchFamily="34" charset="-127"/>
                <a:cs typeface="Arial" pitchFamily="34" charset="0"/>
              </a:rPr>
              <a:t>&gt;</a:t>
            </a:r>
            <a:r>
              <a:rPr lang="sl-SI" sz="700" b="1" dirty="0" smtClean="0">
                <a:latin typeface="Arial" pitchFamily="34" charset="0"/>
                <a:ea typeface="Malgun Gothic" pitchFamily="34" charset="-127"/>
                <a:cs typeface="Arial" pitchFamily="34" charset="0"/>
              </a:rPr>
              <a:t> m </a:t>
            </a:r>
            <a:r>
              <a:rPr lang="sl-SI" sz="700" dirty="0" smtClean="0">
                <a:latin typeface="Arial" pitchFamily="34" charset="0"/>
                <a:ea typeface="Malgun Gothic" pitchFamily="34" charset="-127"/>
                <a:cs typeface="Arial" pitchFamily="34" charset="0"/>
              </a:rPr>
              <a:t>stolpci. Če so vsi </a:t>
            </a:r>
            <a:r>
              <a:rPr lang="sl-SI" sz="700" b="1" dirty="0" smtClean="0">
                <a:latin typeface="Arial" pitchFamily="34" charset="0"/>
                <a:ea typeface="Malgun Gothic" pitchFamily="34" charset="-127"/>
                <a:cs typeface="Arial" pitchFamily="34" charset="0"/>
              </a:rPr>
              <a:t>koeficienti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nič</a:t>
            </a:r>
            <a:r>
              <a:rPr lang="sl-SI" sz="700" dirty="0" smtClean="0">
                <a:latin typeface="Arial" pitchFamily="34" charset="0"/>
                <a:ea typeface="Malgun Gothic" pitchFamily="34" charset="-127"/>
                <a:cs typeface="Arial" pitchFamily="34" charset="0"/>
              </a:rPr>
              <a:t> je netrivialna rešitev </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0,…,0,1</a:t>
            </a:r>
            <a:r>
              <a:rPr lang="sl-SI" sz="700" dirty="0" smtClean="0">
                <a:latin typeface="Arial" pitchFamily="34" charset="0"/>
                <a:ea typeface="Malgun Gothic" pitchFamily="34" charset="-127"/>
                <a:cs typeface="Arial" pitchFamily="34" charset="0"/>
              </a:rPr>
              <a:t>). Če to ne drži </a:t>
            </a:r>
            <a:r>
              <a:rPr lang="sl-SI" sz="700" b="1" dirty="0" smtClean="0">
                <a:latin typeface="Arial" pitchFamily="34" charset="0"/>
                <a:ea typeface="Malgun Gothic" pitchFamily="34" charset="-127"/>
                <a:cs typeface="Arial" pitchFamily="34" charset="0"/>
              </a:rPr>
              <a:t>izpostavimo</a:t>
            </a:r>
            <a:r>
              <a:rPr lang="sl-SI" sz="700" dirty="0" smtClean="0">
                <a:latin typeface="Arial" pitchFamily="34" charset="0"/>
                <a:ea typeface="Malgun Gothic" pitchFamily="34" charset="-127"/>
                <a:cs typeface="Arial" pitchFamily="34" charset="0"/>
              </a:rPr>
              <a:t> eno spremenljivko in jo vstavimo v preostalih m – 1 enačb. Sedaj imamo m – 1 enačb z n – 1 spremenljivkami za kar lahko uporabimo </a:t>
            </a:r>
            <a:r>
              <a:rPr lang="sl-SI" sz="700" b="1" dirty="0" smtClean="0">
                <a:latin typeface="Arial" pitchFamily="34" charset="0"/>
                <a:ea typeface="Malgun Gothic" pitchFamily="34" charset="-127"/>
                <a:cs typeface="Arial" pitchFamily="34" charset="0"/>
              </a:rPr>
              <a:t>indukcijsko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predpostavko</a:t>
            </a:r>
            <a:r>
              <a:rPr lang="sl-SI" sz="700" dirty="0" smtClean="0">
                <a:latin typeface="Arial" pitchFamily="34" charset="0"/>
                <a:ea typeface="Malgun Gothic" pitchFamily="34" charset="-127"/>
                <a:cs typeface="Arial" pitchFamily="34" charset="0"/>
              </a:rPr>
              <a:t>. </a:t>
            </a:r>
          </a:p>
        </p:txBody>
      </p:sp>
      <p:grpSp>
        <p:nvGrpSpPr>
          <p:cNvPr id="28" name="Group 27"/>
          <p:cNvGrpSpPr/>
          <p:nvPr/>
        </p:nvGrpSpPr>
        <p:grpSpPr>
          <a:xfrm>
            <a:off x="3846769" y="7317963"/>
            <a:ext cx="2681710" cy="1292662"/>
            <a:chOff x="3855333" y="7369879"/>
            <a:chExt cx="2681710" cy="1292662"/>
          </a:xfrm>
        </p:grpSpPr>
        <p:sp>
          <p:nvSpPr>
            <p:cNvPr id="45" name="PoljeZBesedilom 2"/>
            <p:cNvSpPr txBox="1"/>
            <p:nvPr/>
          </p:nvSpPr>
          <p:spPr>
            <a:xfrm>
              <a:off x="3855333" y="7369879"/>
              <a:ext cx="2681710"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a:solidFill>
                    <a:srgbClr val="9A7E08"/>
                  </a:solidFill>
                  <a:latin typeface="Arial" pitchFamily="34" charset="0"/>
                  <a:ea typeface="Malgun Gothic" pitchFamily="34" charset="-127"/>
                  <a:cs typeface="Arial" pitchFamily="34" charset="0"/>
                </a:rPr>
                <a:t>2</a:t>
              </a:r>
              <a:r>
                <a:rPr lang="sl-SI" sz="800" b="1" dirty="0" smtClean="0">
                  <a:solidFill>
                    <a:srgbClr val="9A7E08"/>
                  </a:solidFill>
                  <a:latin typeface="Arial" pitchFamily="34" charset="0"/>
                  <a:ea typeface="Malgun Gothic" pitchFamily="34" charset="-127"/>
                  <a:cs typeface="Arial" pitchFamily="34" charset="0"/>
                </a:rPr>
                <a:t>. 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Vzamemo </a:t>
              </a:r>
              <a:r>
                <a:rPr lang="sl-SI" sz="700" b="1" dirty="0" smtClean="0">
                  <a:latin typeface="Arial" pitchFamily="34" charset="0"/>
                  <a:ea typeface="Malgun Gothic" pitchFamily="34" charset="-127"/>
                  <a:cs typeface="Arial" pitchFamily="34" charset="0"/>
                </a:rPr>
                <a:t>dve rešitvi </a:t>
              </a:r>
              <a:r>
                <a:rPr lang="sl-SI" sz="700" dirty="0" smtClean="0">
                  <a:latin typeface="Arial" pitchFamily="34" charset="0"/>
                  <a:ea typeface="Malgun Gothic" pitchFamily="34" charset="-127"/>
                  <a:cs typeface="Arial" pitchFamily="34" charset="0"/>
                </a:rPr>
                <a:t>sistema ena spremenljivke označene z </a:t>
              </a:r>
              <a:r>
                <a:rPr lang="sl-SI" sz="700" b="1" dirty="0" smtClean="0">
                  <a:latin typeface="Arial" pitchFamily="34" charset="0"/>
                  <a:ea typeface="Malgun Gothic" pitchFamily="34" charset="-127"/>
                  <a:cs typeface="Arial" pitchFamily="34" charset="0"/>
                </a:rPr>
                <a:t>s</a:t>
              </a:r>
              <a:r>
                <a:rPr lang="sl-SI" sz="700" dirty="0" smtClean="0">
                  <a:latin typeface="Arial" pitchFamily="34" charset="0"/>
                  <a:ea typeface="Malgun Gothic" pitchFamily="34" charset="-127"/>
                  <a:cs typeface="Arial" pitchFamily="34" charset="0"/>
                </a:rPr>
                <a:t> in druge z </a:t>
              </a:r>
              <a:r>
                <a:rPr lang="sl-SI" sz="700" b="1" dirty="0" smtClean="0">
                  <a:latin typeface="Arial" pitchFamily="34" charset="0"/>
                  <a:ea typeface="Malgun Gothic" pitchFamily="34" charset="-127"/>
                  <a:cs typeface="Arial" pitchFamily="34" charset="0"/>
                </a:rPr>
                <a:t>t</a:t>
              </a:r>
              <a:r>
                <a:rPr lang="sl-SI" sz="700" dirty="0" smtClean="0">
                  <a:latin typeface="Arial" pitchFamily="34" charset="0"/>
                  <a:ea typeface="Malgun Gothic" pitchFamily="34" charset="-127"/>
                  <a:cs typeface="Arial" pitchFamily="34" charset="0"/>
                </a:rPr>
                <a:t>. Preverimo če je </a:t>
              </a:r>
              <a:r>
                <a:rPr lang="sl-SI" sz="700" b="1" dirty="0" smtClean="0">
                  <a:latin typeface="Arial" pitchFamily="34" charset="0"/>
                  <a:ea typeface="Malgun Gothic" pitchFamily="34" charset="-127"/>
                  <a:cs typeface="Arial" pitchFamily="34" charset="0"/>
                </a:rPr>
                <a:t>linearna kombinacija </a:t>
              </a:r>
              <a:r>
                <a:rPr lang="sl-SI" sz="700" dirty="0" smtClean="0">
                  <a:latin typeface="Arial" pitchFamily="34" charset="0"/>
                  <a:ea typeface="Malgun Gothic" pitchFamily="34" charset="-127"/>
                  <a:cs typeface="Arial" pitchFamily="34" charset="0"/>
                </a:rPr>
                <a:t>res rešitev:</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1035" name="Picture 11"/>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974193" y="7801941"/>
              <a:ext cx="2443990" cy="7916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8" name="PoljeZBesedilom 2"/>
          <p:cNvSpPr txBox="1"/>
          <p:nvPr/>
        </p:nvSpPr>
        <p:spPr>
          <a:xfrm>
            <a:off x="3835351" y="8769424"/>
            <a:ext cx="2681710"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3. 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Množico rešitev </a:t>
            </a:r>
            <a:r>
              <a:rPr lang="sl-SI" sz="700" b="1" dirty="0" smtClean="0">
                <a:latin typeface="Arial" pitchFamily="34" charset="0"/>
                <a:ea typeface="Malgun Gothic" pitchFamily="34" charset="-127"/>
                <a:cs typeface="Arial" pitchFamily="34" charset="0"/>
              </a:rPr>
              <a:t>nehomogenega</a:t>
            </a:r>
            <a:r>
              <a:rPr lang="sl-SI" sz="700" dirty="0" smtClean="0">
                <a:latin typeface="Arial" pitchFamily="34" charset="0"/>
                <a:ea typeface="Malgun Gothic" pitchFamily="34" charset="-127"/>
                <a:cs typeface="Arial" pitchFamily="34" charset="0"/>
              </a:rPr>
              <a:t> sistema dobimo tako, da za p </a:t>
            </a:r>
            <a:r>
              <a:rPr lang="sl-SI" sz="700" b="1" dirty="0" smtClean="0">
                <a:latin typeface="Arial" pitchFamily="34" charset="0"/>
                <a:ea typeface="Malgun Gothic" pitchFamily="34" charset="-127"/>
                <a:cs typeface="Arial" pitchFamily="34" charset="0"/>
              </a:rPr>
              <a:t>premaknemo</a:t>
            </a:r>
            <a:r>
              <a:rPr lang="sl-SI" sz="700" dirty="0" smtClean="0">
                <a:latin typeface="Arial" pitchFamily="34" charset="0"/>
                <a:ea typeface="Malgun Gothic" pitchFamily="34" charset="-127"/>
                <a:cs typeface="Arial" pitchFamily="34" charset="0"/>
              </a:rPr>
              <a:t> množico rešitev pripadajočega </a:t>
            </a:r>
            <a:r>
              <a:rPr lang="sl-SI" sz="700" b="1" dirty="0" smtClean="0">
                <a:latin typeface="Arial" pitchFamily="34" charset="0"/>
                <a:ea typeface="Malgun Gothic" pitchFamily="34" charset="-127"/>
                <a:cs typeface="Arial" pitchFamily="34" charset="0"/>
              </a:rPr>
              <a:t>homogenega</a:t>
            </a:r>
            <a:r>
              <a:rPr lang="sl-SI" sz="700" dirty="0" smtClean="0">
                <a:latin typeface="Arial" pitchFamily="34" charset="0"/>
                <a:ea typeface="Malgun Gothic" pitchFamily="34" charset="-127"/>
                <a:cs typeface="Arial" pitchFamily="34" charset="0"/>
              </a:rPr>
              <a:t>. Dokaz zelo očiten, vidimo, da če tako kot pri prejšnjem dokazu samo </a:t>
            </a:r>
            <a:r>
              <a:rPr lang="sl-SI" sz="700" b="1" dirty="0" smtClean="0">
                <a:latin typeface="Arial" pitchFamily="34" charset="0"/>
                <a:ea typeface="Malgun Gothic" pitchFamily="34" charset="-127"/>
                <a:cs typeface="Arial" pitchFamily="34" charset="0"/>
              </a:rPr>
              <a:t>prištejemo</a:t>
            </a:r>
            <a:r>
              <a:rPr lang="sl-SI" sz="700" dirty="0" smtClean="0">
                <a:latin typeface="Arial" pitchFamily="34" charset="0"/>
                <a:ea typeface="Malgun Gothic" pitchFamily="34" charset="-127"/>
                <a:cs typeface="Arial" pitchFamily="34" charset="0"/>
              </a:rPr>
              <a:t> rešitve dobimo rešitev nehomogenega sistema in obratno če </a:t>
            </a:r>
            <a:r>
              <a:rPr lang="sl-SI" sz="700" b="1" dirty="0" smtClean="0">
                <a:latin typeface="Arial" pitchFamily="34" charset="0"/>
                <a:ea typeface="Malgun Gothic" pitchFamily="34" charset="-127"/>
                <a:cs typeface="Arial" pitchFamily="34" charset="0"/>
              </a:rPr>
              <a:t>odštejemo</a:t>
            </a:r>
            <a:r>
              <a:rPr lang="sl-SI" sz="700" dirty="0" smtClean="0">
                <a:latin typeface="Arial" pitchFamily="34" charset="0"/>
                <a:ea typeface="Malgun Gothic" pitchFamily="34" charset="-127"/>
                <a:cs typeface="Arial" pitchFamily="34" charset="0"/>
              </a:rPr>
              <a:t>. </a:t>
            </a:r>
          </a:p>
        </p:txBody>
      </p:sp>
    </p:spTree>
    <p:extLst>
      <p:ext uri="{BB962C8B-B14F-4D97-AF65-F5344CB8AC3E}">
        <p14:creationId xmlns:p14="http://schemas.microsoft.com/office/powerpoint/2010/main" val="32745424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3136" y="211065"/>
            <a:ext cx="3041848" cy="1311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56992" y="211065"/>
            <a:ext cx="2855191" cy="1805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7179" y="1640632"/>
            <a:ext cx="2893789" cy="9434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51290" y="2112341"/>
            <a:ext cx="2855045" cy="20198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47179" y="2695743"/>
            <a:ext cx="2867870" cy="1002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47179" y="3758026"/>
            <a:ext cx="2902027" cy="538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60648" y="4407378"/>
            <a:ext cx="2880320" cy="995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251291" y="4258007"/>
            <a:ext cx="3058029" cy="74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 name="Group 1"/>
          <p:cNvGrpSpPr/>
          <p:nvPr/>
        </p:nvGrpSpPr>
        <p:grpSpPr>
          <a:xfrm>
            <a:off x="3251290" y="5097016"/>
            <a:ext cx="3166706" cy="4230980"/>
            <a:chOff x="3251290" y="5097016"/>
            <a:chExt cx="3166706" cy="4230980"/>
          </a:xfrm>
        </p:grpSpPr>
        <p:pic>
          <p:nvPicPr>
            <p:cNvPr id="2058"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251290" y="5097016"/>
              <a:ext cx="3166706" cy="2169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258287" y="7266415"/>
              <a:ext cx="3159709" cy="2061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60"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55568" y="5529064"/>
            <a:ext cx="2993638" cy="15933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1"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63332" y="7240345"/>
            <a:ext cx="2987333" cy="6394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2"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76672" y="7949873"/>
            <a:ext cx="2673993" cy="499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3"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60648" y="8543661"/>
            <a:ext cx="2890017" cy="8609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030545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639" y="200472"/>
            <a:ext cx="2736305" cy="7007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73090" y="190390"/>
            <a:ext cx="3389784" cy="1370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9429" y="987178"/>
            <a:ext cx="2894340" cy="16369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73090" y="1655044"/>
            <a:ext cx="3174332" cy="2282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Picture 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54901" y="2738460"/>
            <a:ext cx="2922484" cy="6631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60648" y="3507544"/>
            <a:ext cx="2812083" cy="924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187154" y="4016896"/>
            <a:ext cx="2935515" cy="9668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5"/>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89429" y="4500299"/>
            <a:ext cx="2692276" cy="592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89430" y="5169024"/>
            <a:ext cx="2894340" cy="19465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Picture 7"/>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187154" y="5092784"/>
            <a:ext cx="3071069" cy="957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203703" y="6090840"/>
            <a:ext cx="2887836" cy="1030016"/>
          </a:xfrm>
          <a:prstGeom prst="rect">
            <a:avLst/>
          </a:prstGeom>
          <a:noFill/>
          <a:ln w="63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9"/>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256125" y="7178852"/>
            <a:ext cx="3008262" cy="956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 name="Picture 10"/>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63286" y="8734430"/>
            <a:ext cx="2816374" cy="6919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3" name="Picture 11"/>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89430" y="7178852"/>
            <a:ext cx="3014273" cy="1433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5" name="Picture 13"/>
          <p:cNvPicPr>
            <a:picLocks noChangeAspect="1" noChangeArrowheads="1"/>
          </p:cNvPicPr>
          <p:nvPr/>
        </p:nvPicPr>
        <p:blipFill rotWithShape="1">
          <a:blip r:embed="rId16" cstate="print">
            <a:extLst>
              <a:ext uri="{28A0092B-C50C-407E-A947-70E740481C1C}">
                <a14:useLocalDpi xmlns:a14="http://schemas.microsoft.com/office/drawing/2010/main" val="0"/>
              </a:ext>
            </a:extLst>
          </a:blip>
          <a:srcRect t="-1" b="45390"/>
          <a:stretch/>
        </p:blipFill>
        <p:spPr bwMode="auto">
          <a:xfrm>
            <a:off x="3256125" y="8221623"/>
            <a:ext cx="2692962" cy="353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7" name="Picture 15"/>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944612" y="8612794"/>
            <a:ext cx="2790633" cy="7765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 name="Picture 13"/>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l="32291" t="54610" r="24039"/>
          <a:stretch/>
        </p:blipFill>
        <p:spPr bwMode="auto">
          <a:xfrm>
            <a:off x="2757037" y="8612794"/>
            <a:ext cx="1176019" cy="2941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6" name="Picture 14"/>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2636912" y="9166211"/>
            <a:ext cx="1789270" cy="520241"/>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5883537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4" name="Picture 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22831" y="1955800"/>
            <a:ext cx="2847065"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3" name="Picture 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2831" y="2895712"/>
            <a:ext cx="2586405" cy="639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Picture 12"/>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309"/>
          <a:stretch/>
        </p:blipFill>
        <p:spPr bwMode="auto">
          <a:xfrm>
            <a:off x="200472" y="200472"/>
            <a:ext cx="2864637" cy="1755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08429" y="1955800"/>
            <a:ext cx="2856680" cy="12598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12976" y="200472"/>
            <a:ext cx="2592288" cy="915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11437" y="1208584"/>
            <a:ext cx="2524241" cy="648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b="30476"/>
          <a:stretch/>
        </p:blipFill>
        <p:spPr bwMode="auto">
          <a:xfrm>
            <a:off x="4611315" y="2576581"/>
            <a:ext cx="2130053" cy="574308"/>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08429" y="3283734"/>
            <a:ext cx="2856680" cy="5977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30714" y="4016896"/>
            <a:ext cx="3045414" cy="2190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182705" y="4304928"/>
            <a:ext cx="2334190" cy="299079"/>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122831" y="3584848"/>
            <a:ext cx="2132855" cy="648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373960" y="4687892"/>
            <a:ext cx="3008586" cy="415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373960" y="5112295"/>
            <a:ext cx="3008586" cy="1217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12125" y="6330133"/>
            <a:ext cx="3094532"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644408" y="4140470"/>
            <a:ext cx="2081680" cy="627993"/>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409946" y="6393160"/>
            <a:ext cx="3115891" cy="1779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8" name="Picture 10"/>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418903" y="8172656"/>
            <a:ext cx="3106934" cy="10233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400942" y="7337810"/>
            <a:ext cx="2900214" cy="14469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0" name="Picture 12"/>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343989" y="8913440"/>
            <a:ext cx="2957167" cy="4036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6228652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85" name="Picture 1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36888" y="7528233"/>
            <a:ext cx="2961506" cy="617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640" y="200472"/>
            <a:ext cx="3106954" cy="2232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56992" y="200472"/>
            <a:ext cx="2975534" cy="2273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359786" y="2477493"/>
            <a:ext cx="2972740" cy="21080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88640" y="2576735"/>
            <a:ext cx="3024336" cy="655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88640" y="3239184"/>
            <a:ext cx="3024336" cy="20694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PoljeZBesedilom 2"/>
          <p:cNvSpPr txBox="1"/>
          <p:nvPr/>
        </p:nvSpPr>
        <p:spPr>
          <a:xfrm>
            <a:off x="3359786" y="4664968"/>
            <a:ext cx="3291428" cy="230832"/>
          </a:xfrm>
          <a:prstGeom prst="rect">
            <a:avLst/>
          </a:prstGeom>
          <a:solidFill>
            <a:schemeClr val="accent6">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Vektorski prostori</a:t>
            </a:r>
            <a:endParaRPr lang="sl-SI" sz="800" dirty="0" smtClean="0">
              <a:solidFill>
                <a:srgbClr val="994A09"/>
              </a:solidFill>
              <a:latin typeface="Arial" pitchFamily="34" charset="0"/>
              <a:ea typeface="Malgun Gothic" pitchFamily="34" charset="-127"/>
              <a:cs typeface="Arial" pitchFamily="34" charset="0"/>
            </a:endParaRPr>
          </a:p>
        </p:txBody>
      </p:sp>
      <p:pic>
        <p:nvPicPr>
          <p:cNvPr id="3079" name="Picture 7"/>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56992" y="4953000"/>
            <a:ext cx="3294222" cy="1071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02701" y="5402269"/>
            <a:ext cx="3034187" cy="6826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356992" y="6140528"/>
            <a:ext cx="2819227" cy="12684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PoljeZBesedilom 2"/>
          <p:cNvSpPr txBox="1"/>
          <p:nvPr/>
        </p:nvSpPr>
        <p:spPr>
          <a:xfrm>
            <a:off x="5301208" y="7065188"/>
            <a:ext cx="1440160"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cs typeface="Arial" pitchFamily="34" charset="0"/>
              </a:rPr>
              <a:t>Če je </a:t>
            </a:r>
            <a:r>
              <a:rPr lang="sl-SI" sz="700" b="1" dirty="0" smtClean="0">
                <a:latin typeface="Arial" pitchFamily="34" charset="0"/>
                <a:cs typeface="Arial" pitchFamily="34" charset="0"/>
              </a:rPr>
              <a:t>S</a:t>
            </a:r>
            <a:r>
              <a:rPr lang="sl-SI" sz="700" dirty="0" smtClean="0">
                <a:latin typeface="Arial" pitchFamily="34" charset="0"/>
                <a:cs typeface="Arial" pitchFamily="34" charset="0"/>
              </a:rPr>
              <a:t> = {</a:t>
            </a:r>
            <a:r>
              <a:rPr lang="sl-SI" sz="700" b="1" dirty="0" smtClean="0">
                <a:latin typeface="Arial" pitchFamily="34" charset="0"/>
                <a:cs typeface="Arial" pitchFamily="34" charset="0"/>
              </a:rPr>
              <a:t>1</a:t>
            </a:r>
            <a:r>
              <a:rPr lang="sl-SI" sz="700" dirty="0" smtClean="0">
                <a:latin typeface="Arial" pitchFamily="34" charset="0"/>
                <a:cs typeface="Arial" pitchFamily="34" charset="0"/>
              </a:rPr>
              <a:t>,…,</a:t>
            </a:r>
            <a:r>
              <a:rPr lang="sl-SI" sz="700" b="1" dirty="0" smtClean="0">
                <a:latin typeface="Arial" pitchFamily="34" charset="0"/>
                <a:cs typeface="Arial" pitchFamily="34" charset="0"/>
              </a:rPr>
              <a:t>n</a:t>
            </a:r>
            <a:r>
              <a:rPr lang="sl-SI" sz="700" dirty="0" smtClean="0">
                <a:latin typeface="Arial" pitchFamily="34" charset="0"/>
                <a:cs typeface="Arial" pitchFamily="34" charset="0"/>
              </a:rPr>
              <a:t>} potem je </a:t>
            </a:r>
          </a:p>
          <a:p>
            <a:pPr>
              <a:buSzPct val="110000"/>
            </a:pPr>
            <a:r>
              <a:rPr lang="sl-SI" sz="700" b="1" dirty="0" smtClean="0">
                <a:latin typeface="Arial" pitchFamily="34" charset="0"/>
                <a:cs typeface="Arial" pitchFamily="34" charset="0"/>
              </a:rPr>
              <a:t>F</a:t>
            </a:r>
            <a:r>
              <a:rPr lang="sl-SI" sz="1000" b="1" baseline="30000" dirty="0" smtClean="0">
                <a:latin typeface="Arial" pitchFamily="34" charset="0"/>
                <a:cs typeface="Arial" pitchFamily="34" charset="0"/>
              </a:rPr>
              <a:t>s</a:t>
            </a:r>
            <a:r>
              <a:rPr lang="sl-SI" sz="700" dirty="0" smtClean="0">
                <a:latin typeface="Arial" pitchFamily="34" charset="0"/>
                <a:cs typeface="Arial" pitchFamily="34" charset="0"/>
              </a:rPr>
              <a:t> lahko kar </a:t>
            </a:r>
            <a:r>
              <a:rPr lang="sl-SI" sz="700" b="1" dirty="0" smtClean="0">
                <a:latin typeface="Arial" pitchFamily="34" charset="0"/>
                <a:cs typeface="Arial" pitchFamily="34" charset="0"/>
              </a:rPr>
              <a:t>F</a:t>
            </a:r>
            <a:r>
              <a:rPr lang="sl-SI" sz="1000" b="1" baseline="30000" dirty="0" smtClean="0">
                <a:latin typeface="Arial" pitchFamily="34" charset="0"/>
                <a:cs typeface="Arial" pitchFamily="34" charset="0"/>
              </a:rPr>
              <a:t>n</a:t>
            </a:r>
            <a:r>
              <a:rPr lang="sl-SI" sz="700" dirty="0" smtClean="0">
                <a:latin typeface="Arial" pitchFamily="34" charset="0"/>
                <a:cs typeface="Arial" pitchFamily="34" charset="0"/>
              </a:rPr>
              <a:t> in </a:t>
            </a:r>
            <a:r>
              <a:rPr lang="sl-SI" sz="700" dirty="0">
                <a:latin typeface="Arial" pitchFamily="34" charset="0"/>
                <a:cs typeface="Arial" pitchFamily="34" charset="0"/>
              </a:rPr>
              <a:t>če </a:t>
            </a:r>
            <a:endParaRPr lang="sl-SI" sz="700" dirty="0" smtClean="0">
              <a:latin typeface="Arial" pitchFamily="34" charset="0"/>
              <a:cs typeface="Arial" pitchFamily="34" charset="0"/>
            </a:endParaRPr>
          </a:p>
          <a:p>
            <a:pPr>
              <a:buSzPct val="110000"/>
            </a:pPr>
            <a:r>
              <a:rPr lang="sl-SI" sz="700" b="1" dirty="0" smtClean="0">
                <a:latin typeface="Arial" pitchFamily="34" charset="0"/>
                <a:cs typeface="Arial" pitchFamily="34" charset="0"/>
              </a:rPr>
              <a:t>S</a:t>
            </a:r>
            <a:r>
              <a:rPr lang="sl-SI" sz="700" dirty="0" smtClean="0">
                <a:latin typeface="Arial" pitchFamily="34" charset="0"/>
                <a:cs typeface="Arial" pitchFamily="34" charset="0"/>
              </a:rPr>
              <a:t> </a:t>
            </a:r>
            <a:r>
              <a:rPr lang="sl-SI" sz="700" dirty="0">
                <a:latin typeface="Arial" pitchFamily="34" charset="0"/>
                <a:cs typeface="Arial" pitchFamily="34" charset="0"/>
              </a:rPr>
              <a:t>= {</a:t>
            </a:r>
            <a:r>
              <a:rPr lang="sl-SI" sz="700" b="1" dirty="0">
                <a:latin typeface="Arial" pitchFamily="34" charset="0"/>
                <a:cs typeface="Arial" pitchFamily="34" charset="0"/>
              </a:rPr>
              <a:t>1</a:t>
            </a:r>
            <a:r>
              <a:rPr lang="sl-SI" sz="700" dirty="0" smtClean="0">
                <a:latin typeface="Arial" pitchFamily="34" charset="0"/>
                <a:cs typeface="Arial" pitchFamily="34" charset="0"/>
              </a:rPr>
              <a:t>,..,</a:t>
            </a:r>
            <a:r>
              <a:rPr lang="sl-SI" sz="700" b="1" dirty="0" smtClean="0">
                <a:latin typeface="Arial" pitchFamily="34" charset="0"/>
                <a:cs typeface="Arial" pitchFamily="34" charset="0"/>
              </a:rPr>
              <a:t>m</a:t>
            </a:r>
            <a:r>
              <a:rPr lang="sl-SI" sz="700" dirty="0">
                <a:latin typeface="Arial" pitchFamily="34" charset="0"/>
                <a:cs typeface="Arial" pitchFamily="34" charset="0"/>
              </a:rPr>
              <a:t>} × {</a:t>
            </a:r>
            <a:r>
              <a:rPr lang="sl-SI" sz="700" b="1" dirty="0">
                <a:latin typeface="Arial" pitchFamily="34" charset="0"/>
                <a:cs typeface="Arial" pitchFamily="34" charset="0"/>
              </a:rPr>
              <a:t>1</a:t>
            </a:r>
            <a:r>
              <a:rPr lang="sl-SI" sz="700" dirty="0" smtClean="0">
                <a:latin typeface="Arial" pitchFamily="34" charset="0"/>
                <a:cs typeface="Arial" pitchFamily="34" charset="0"/>
              </a:rPr>
              <a:t>,..,</a:t>
            </a:r>
            <a:r>
              <a:rPr lang="sl-SI" sz="700" b="1" dirty="0" smtClean="0">
                <a:latin typeface="Arial" pitchFamily="34" charset="0"/>
                <a:cs typeface="Arial" pitchFamily="34" charset="0"/>
              </a:rPr>
              <a:t>n</a:t>
            </a:r>
            <a:r>
              <a:rPr lang="sl-SI" sz="700" dirty="0" smtClean="0">
                <a:latin typeface="Arial" pitchFamily="34" charset="0"/>
                <a:cs typeface="Arial" pitchFamily="34" charset="0"/>
              </a:rPr>
              <a:t>}</a:t>
            </a:r>
          </a:p>
          <a:p>
            <a:pPr>
              <a:buSzPct val="110000"/>
            </a:pPr>
            <a:r>
              <a:rPr lang="sl-SI" sz="700" dirty="0" smtClean="0">
                <a:latin typeface="Arial" pitchFamily="34" charset="0"/>
                <a:ea typeface="Malgun Gothic" pitchFamily="34" charset="-127"/>
                <a:cs typeface="Arial" pitchFamily="34" charset="0"/>
              </a:rPr>
              <a:t>potem je </a:t>
            </a:r>
            <a:r>
              <a:rPr lang="sl-SI" sz="700" b="1" dirty="0" smtClean="0">
                <a:latin typeface="Arial" pitchFamily="34" charset="0"/>
                <a:ea typeface="Malgun Gothic" pitchFamily="34" charset="-127"/>
                <a:cs typeface="Arial" pitchFamily="34" charset="0"/>
              </a:rPr>
              <a:t>F</a:t>
            </a:r>
            <a:r>
              <a:rPr lang="sl-SI" sz="1000" b="1" baseline="30000" dirty="0" smtClean="0">
                <a:latin typeface="Arial" pitchFamily="34" charset="0"/>
                <a:ea typeface="Malgun Gothic" pitchFamily="34" charset="-127"/>
                <a:cs typeface="Arial" pitchFamily="34" charset="0"/>
              </a:rPr>
              <a:t>s</a:t>
            </a:r>
            <a:r>
              <a:rPr lang="sl-SI" sz="1000" baseline="30000" dirty="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lahko </a:t>
            </a:r>
            <a:r>
              <a:rPr lang="sl-SI" sz="700" b="1" dirty="0">
                <a:latin typeface="Arial" pitchFamily="34" charset="0"/>
                <a:ea typeface="Malgun Gothic" pitchFamily="34" charset="-127"/>
                <a:cs typeface="Arial" pitchFamily="34" charset="0"/>
              </a:rPr>
              <a:t>M</a:t>
            </a:r>
            <a:r>
              <a:rPr lang="sl-SI" sz="1000" b="1" baseline="-25000" dirty="0">
                <a:latin typeface="Arial" pitchFamily="34" charset="0"/>
                <a:ea typeface="Malgun Gothic" pitchFamily="34" charset="-127"/>
                <a:cs typeface="Arial" pitchFamily="34" charset="0"/>
              </a:rPr>
              <a:t>m,n</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F</a:t>
            </a:r>
            <a:r>
              <a:rPr lang="sl-SI" sz="700" dirty="0" smtClean="0">
                <a:latin typeface="Arial" pitchFamily="34" charset="0"/>
                <a:ea typeface="Malgun Gothic" pitchFamily="34" charset="-127"/>
                <a:cs typeface="Arial" pitchFamily="34" charset="0"/>
              </a:rPr>
              <a:t>)</a:t>
            </a:r>
            <a:endParaRPr lang="sl-SI" sz="600" dirty="0" smtClean="0">
              <a:latin typeface="Arial" pitchFamily="34" charset="0"/>
              <a:ea typeface="Malgun Gothic" pitchFamily="34" charset="-127"/>
              <a:cs typeface="Arial" pitchFamily="34" charset="0"/>
            </a:endParaRPr>
          </a:p>
        </p:txBody>
      </p:sp>
      <p:sp>
        <p:nvSpPr>
          <p:cNvPr id="9" name="PoljeZBesedilom 2"/>
          <p:cNvSpPr txBox="1"/>
          <p:nvPr/>
        </p:nvSpPr>
        <p:spPr>
          <a:xfrm>
            <a:off x="5218272" y="5870812"/>
            <a:ext cx="1440160"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cs typeface="Arial" pitchFamily="34" charset="0"/>
              </a:rPr>
              <a:t>Pri  </a:t>
            </a:r>
            <a:r>
              <a:rPr lang="sl-SI" sz="700" b="1" dirty="0" smtClean="0">
                <a:latin typeface="Arial" pitchFamily="34" charset="0"/>
                <a:cs typeface="Arial" pitchFamily="34" charset="0"/>
              </a:rPr>
              <a:t>n</a:t>
            </a:r>
            <a:r>
              <a:rPr lang="sl-SI" sz="700" dirty="0" smtClean="0">
                <a:latin typeface="Arial" pitchFamily="34" charset="0"/>
                <a:cs typeface="Arial" pitchFamily="34" charset="0"/>
              </a:rPr>
              <a:t> je </a:t>
            </a:r>
            <a:r>
              <a:rPr lang="sl-SI" sz="700" b="1" dirty="0" smtClean="0">
                <a:latin typeface="Arial" pitchFamily="34" charset="0"/>
                <a:cs typeface="Arial" pitchFamily="34" charset="0"/>
              </a:rPr>
              <a:t>1</a:t>
            </a:r>
            <a:r>
              <a:rPr lang="sl-SI" sz="700" dirty="0" smtClean="0">
                <a:latin typeface="Arial" pitchFamily="34" charset="0"/>
                <a:cs typeface="Arial" pitchFamily="34" charset="0"/>
              </a:rPr>
              <a:t> dobimo da </a:t>
            </a:r>
            <a:r>
              <a:rPr lang="sl-SI" sz="700" b="1" dirty="0" smtClean="0">
                <a:latin typeface="Arial" pitchFamily="34" charset="0"/>
                <a:cs typeface="Arial" pitchFamily="34" charset="0"/>
              </a:rPr>
              <a:t>F</a:t>
            </a:r>
            <a:r>
              <a:rPr lang="sl-SI" sz="700" dirty="0" smtClean="0">
                <a:latin typeface="Arial" pitchFamily="34" charset="0"/>
                <a:cs typeface="Arial" pitchFamily="34" charset="0"/>
              </a:rPr>
              <a:t> vektorski prostor </a:t>
            </a:r>
            <a:r>
              <a:rPr lang="sl-SI" sz="700" b="1" dirty="0" smtClean="0">
                <a:latin typeface="Arial" pitchFamily="34" charset="0"/>
                <a:cs typeface="Arial" pitchFamily="34" charset="0"/>
              </a:rPr>
              <a:t>nad</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F</a:t>
            </a:r>
            <a:endParaRPr lang="sl-SI" sz="600" b="1" dirty="0" smtClean="0">
              <a:latin typeface="Arial" pitchFamily="34" charset="0"/>
              <a:ea typeface="Malgun Gothic" pitchFamily="34" charset="-127"/>
              <a:cs typeface="Arial" pitchFamily="34" charset="0"/>
            </a:endParaRPr>
          </a:p>
        </p:txBody>
      </p:sp>
      <p:pic>
        <p:nvPicPr>
          <p:cNvPr id="3082"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02701" y="6194126"/>
            <a:ext cx="2938267" cy="385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3"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87846" y="6681191"/>
            <a:ext cx="2953122" cy="5194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4"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87846" y="7261637"/>
            <a:ext cx="2953122" cy="521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6"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88640" y="7905328"/>
            <a:ext cx="2880320" cy="666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PoljeZBesedilom 2"/>
          <p:cNvSpPr txBox="1"/>
          <p:nvPr/>
        </p:nvSpPr>
        <p:spPr>
          <a:xfrm>
            <a:off x="2204864" y="8238535"/>
            <a:ext cx="1490960" cy="415498"/>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cs typeface="Arial" pitchFamily="34" charset="0"/>
              </a:rPr>
              <a:t>Ker je polje F </a:t>
            </a:r>
            <a:r>
              <a:rPr lang="sl-SI" sz="700" b="1" dirty="0" smtClean="0">
                <a:latin typeface="Arial" pitchFamily="34" charset="0"/>
                <a:cs typeface="Arial" pitchFamily="34" charset="0"/>
              </a:rPr>
              <a:t>podpolje</a:t>
            </a:r>
            <a:r>
              <a:rPr lang="sl-SI" sz="700" dirty="0" smtClean="0">
                <a:latin typeface="Arial" pitchFamily="34" charset="0"/>
                <a:cs typeface="Arial" pitchFamily="34" charset="0"/>
              </a:rPr>
              <a:t> polja  racionalnih funkcij </a:t>
            </a:r>
            <a:r>
              <a:rPr lang="sl-SI" sz="700" b="1" dirty="0" smtClean="0">
                <a:latin typeface="Arial" pitchFamily="34" charset="0"/>
                <a:cs typeface="Arial" pitchFamily="34" charset="0"/>
              </a:rPr>
              <a:t>F</a:t>
            </a:r>
            <a:r>
              <a:rPr lang="sl-SI" sz="700" dirty="0" smtClean="0">
                <a:latin typeface="Arial" pitchFamily="34" charset="0"/>
                <a:cs typeface="Arial" pitchFamily="34" charset="0"/>
              </a:rPr>
              <a:t>(</a:t>
            </a:r>
            <a:r>
              <a:rPr lang="sl-SI" sz="700" b="1" dirty="0" smtClean="0">
                <a:latin typeface="Arial" pitchFamily="34" charset="0"/>
                <a:cs typeface="Arial" pitchFamily="34" charset="0"/>
              </a:rPr>
              <a:t>x</a:t>
            </a:r>
            <a:r>
              <a:rPr lang="sl-SI" sz="700" dirty="0" smtClean="0">
                <a:latin typeface="Arial" pitchFamily="34" charset="0"/>
                <a:cs typeface="Arial" pitchFamily="34" charset="0"/>
              </a:rPr>
              <a:t>) je </a:t>
            </a:r>
            <a:r>
              <a:rPr lang="sl-SI" sz="700" b="1" dirty="0" smtClean="0">
                <a:latin typeface="Arial" pitchFamily="34" charset="0"/>
                <a:cs typeface="Arial" pitchFamily="34" charset="0"/>
              </a:rPr>
              <a:t>F</a:t>
            </a:r>
            <a:r>
              <a:rPr lang="sl-SI" sz="700" dirty="0" smtClean="0">
                <a:latin typeface="Arial" pitchFamily="34" charset="0"/>
                <a:cs typeface="Arial" pitchFamily="34" charset="0"/>
              </a:rPr>
              <a:t>(</a:t>
            </a:r>
            <a:r>
              <a:rPr lang="sl-SI" sz="700" b="1" dirty="0" smtClean="0">
                <a:latin typeface="Arial" pitchFamily="34" charset="0"/>
                <a:cs typeface="Arial" pitchFamily="34" charset="0"/>
              </a:rPr>
              <a:t>x</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vektorski</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prostor</a:t>
            </a:r>
            <a:r>
              <a:rPr lang="sl-SI" sz="700" dirty="0" smtClean="0">
                <a:latin typeface="Arial" pitchFamily="34" charset="0"/>
                <a:cs typeface="Arial" pitchFamily="34" charset="0"/>
              </a:rPr>
              <a:t> nad </a:t>
            </a:r>
            <a:r>
              <a:rPr lang="sl-SI" sz="700" b="1" dirty="0" smtClean="0">
                <a:latin typeface="Arial" pitchFamily="34" charset="0"/>
                <a:cs typeface="Arial" pitchFamily="34" charset="0"/>
              </a:rPr>
              <a:t>F</a:t>
            </a:r>
            <a:endParaRPr lang="sl-SI" sz="600" b="1" dirty="0" smtClean="0">
              <a:latin typeface="Arial" pitchFamily="34" charset="0"/>
              <a:ea typeface="Malgun Gothic" pitchFamily="34" charset="-127"/>
              <a:cs typeface="Arial" pitchFamily="34" charset="0"/>
            </a:endParaRPr>
          </a:p>
        </p:txBody>
      </p:sp>
      <p:pic>
        <p:nvPicPr>
          <p:cNvPr id="3087"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811589" y="8238535"/>
            <a:ext cx="2813365" cy="9205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8"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692696" y="8713966"/>
            <a:ext cx="2952328" cy="7622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1722212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640" y="195865"/>
            <a:ext cx="3212976" cy="555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2957" y="848544"/>
            <a:ext cx="2948012" cy="131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01008" y="221884"/>
            <a:ext cx="2989536" cy="5031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12976" y="848543"/>
            <a:ext cx="2785935" cy="14401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4" name="Picture 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04788" y="2288704"/>
            <a:ext cx="2587971" cy="14284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365104" y="1352599"/>
            <a:ext cx="2428491" cy="216024"/>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932242" y="2360712"/>
            <a:ext cx="3066669" cy="22531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92791" y="3800872"/>
            <a:ext cx="2499968" cy="9501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92791" y="4751056"/>
            <a:ext cx="3026728" cy="1282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Picture 7"/>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401617" y="4664968"/>
            <a:ext cx="3088928" cy="7638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378738" y="5475159"/>
            <a:ext cx="3134685" cy="1205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 name="Picture 10"/>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843834" y="6695387"/>
            <a:ext cx="1753518" cy="2227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3" name="Picture 11"/>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401617" y="6944696"/>
            <a:ext cx="2597294" cy="99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4" name="Picture 12"/>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401617" y="7069844"/>
            <a:ext cx="2930582" cy="244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5" name="Picture 13"/>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26170" y="6113012"/>
            <a:ext cx="3225221" cy="1559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9"/>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228330" y="6739224"/>
            <a:ext cx="1584176" cy="1534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6" name="Picture 14"/>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162744" y="7761313"/>
            <a:ext cx="2330152" cy="6207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7" name="Picture 15"/>
          <p:cNvPicPr>
            <a:picLocks noChangeAspect="1" noChangeArrowheads="1"/>
          </p:cNvPicPr>
          <p:nvPr/>
        </p:nvPicPr>
        <p:blipFill rotWithShape="1">
          <a:blip r:embed="rId19" cstate="print">
            <a:extLst>
              <a:ext uri="{28A0092B-C50C-407E-A947-70E740481C1C}">
                <a14:useLocalDpi xmlns:a14="http://schemas.microsoft.com/office/drawing/2010/main" val="0"/>
              </a:ext>
            </a:extLst>
          </a:blip>
          <a:srcRect l="29097" t="8105" r="28729" b="66783"/>
          <a:stretch/>
        </p:blipFill>
        <p:spPr bwMode="auto">
          <a:xfrm>
            <a:off x="162744" y="8481392"/>
            <a:ext cx="1093732" cy="464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15"/>
          <p:cNvPicPr>
            <a:picLocks noChangeAspect="1" noChangeArrowheads="1"/>
          </p:cNvPicPr>
          <p:nvPr/>
        </p:nvPicPr>
        <p:blipFill rotWithShape="1">
          <a:blip r:embed="rId19" cstate="print">
            <a:extLst>
              <a:ext uri="{28A0092B-C50C-407E-A947-70E740481C1C}">
                <a14:useLocalDpi xmlns:a14="http://schemas.microsoft.com/office/drawing/2010/main" val="0"/>
              </a:ext>
            </a:extLst>
          </a:blip>
          <a:srcRect l="24988" t="43291" r="25952" b="31597"/>
          <a:stretch/>
        </p:blipFill>
        <p:spPr bwMode="auto">
          <a:xfrm>
            <a:off x="1327820" y="8481391"/>
            <a:ext cx="1272282" cy="464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 name="Picture 15"/>
          <p:cNvPicPr>
            <a:picLocks noChangeAspect="1" noChangeArrowheads="1"/>
          </p:cNvPicPr>
          <p:nvPr/>
        </p:nvPicPr>
        <p:blipFill rotWithShape="1">
          <a:blip r:embed="rId20" cstate="print">
            <a:extLst>
              <a:ext uri="{28A0092B-C50C-407E-A947-70E740481C1C}">
                <a14:useLocalDpi xmlns:a14="http://schemas.microsoft.com/office/drawing/2010/main" val="0"/>
              </a:ext>
            </a:extLst>
          </a:blip>
          <a:srcRect l="-717" t="71288" r="325" b="210"/>
          <a:stretch/>
        </p:blipFill>
        <p:spPr bwMode="auto">
          <a:xfrm>
            <a:off x="126170" y="9039225"/>
            <a:ext cx="2603499" cy="527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4"/>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3103331" y="7472716"/>
            <a:ext cx="2786153" cy="15495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5"/>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3140969" y="9127691"/>
            <a:ext cx="2617262" cy="4385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3751067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422" b="80391"/>
          <a:stretch/>
        </p:blipFill>
        <p:spPr bwMode="auto">
          <a:xfrm>
            <a:off x="236660" y="2203407"/>
            <a:ext cx="2611361" cy="3914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30277" y="1208584"/>
            <a:ext cx="2449067" cy="732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Picture 2"/>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58144"/>
          <a:stretch/>
        </p:blipFill>
        <p:spPr bwMode="auto">
          <a:xfrm>
            <a:off x="332656" y="200472"/>
            <a:ext cx="2645520" cy="815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76565"/>
          <a:stretch/>
        </p:blipFill>
        <p:spPr bwMode="auto">
          <a:xfrm>
            <a:off x="201338" y="3742874"/>
            <a:ext cx="2611361" cy="4781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2060" t="19848" r="10738" b="21865"/>
          <a:stretch/>
        </p:blipFill>
        <p:spPr bwMode="auto">
          <a:xfrm>
            <a:off x="258962" y="2594868"/>
            <a:ext cx="1754882" cy="1189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6229" t="42174" r="10082"/>
          <a:stretch/>
        </p:blipFill>
        <p:spPr bwMode="auto">
          <a:xfrm>
            <a:off x="151285" y="1077288"/>
            <a:ext cx="1949450" cy="1126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12976" y="488317"/>
            <a:ext cx="2854547" cy="239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PoljeZBesedilom 2"/>
          <p:cNvSpPr txBox="1"/>
          <p:nvPr/>
        </p:nvSpPr>
        <p:spPr>
          <a:xfrm>
            <a:off x="1834704" y="200472"/>
            <a:ext cx="4813448" cy="230832"/>
          </a:xfrm>
          <a:prstGeom prst="rect">
            <a:avLst/>
          </a:prstGeom>
          <a:solidFill>
            <a:schemeClr val="accent6">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Linearne preslikave</a:t>
            </a:r>
            <a:endParaRPr lang="sl-SI" sz="800" dirty="0" smtClean="0">
              <a:solidFill>
                <a:srgbClr val="994A09"/>
              </a:solidFill>
              <a:latin typeface="Arial" pitchFamily="34" charset="0"/>
              <a:ea typeface="Malgun Gothic" pitchFamily="34" charset="-127"/>
              <a:cs typeface="Arial" pitchFamily="34" charset="0"/>
            </a:endParaRPr>
          </a:p>
        </p:txBody>
      </p:sp>
      <p:pic>
        <p:nvPicPr>
          <p:cNvPr id="4099"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675533" y="795558"/>
            <a:ext cx="2972619" cy="123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233242" y="993111"/>
            <a:ext cx="2448272" cy="603798"/>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741325" y="3217860"/>
            <a:ext cx="2841034" cy="12342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3" name="Picture 7"/>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128672" y="2014219"/>
            <a:ext cx="2657411" cy="1179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4" name="Picture 8"/>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225473" y="4520952"/>
            <a:ext cx="2707740" cy="180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7" name="Group 6"/>
          <p:cNvGrpSpPr/>
          <p:nvPr/>
        </p:nvGrpSpPr>
        <p:grpSpPr>
          <a:xfrm>
            <a:off x="188326" y="4304928"/>
            <a:ext cx="2934180" cy="3967537"/>
            <a:chOff x="404663" y="4736976"/>
            <a:chExt cx="2934180" cy="3967537"/>
          </a:xfrm>
        </p:grpSpPr>
        <p:pic>
          <p:nvPicPr>
            <p:cNvPr id="4105" name="Picture 9"/>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04663" y="4736976"/>
              <a:ext cx="2934180" cy="18773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6" name="Picture 10"/>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417675" y="6614340"/>
              <a:ext cx="2921168" cy="2090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4107" name="Picture 11"/>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354810" y="6389289"/>
            <a:ext cx="2696081" cy="1683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12"/>
          <p:cNvPicPr>
            <a:picLocks noChangeAspect="1" noChangeArrowheads="1"/>
          </p:cNvPicPr>
          <p:nvPr/>
        </p:nvPicPr>
        <p:blipFill rotWithShape="1">
          <a:blip r:embed="rId14" cstate="print">
            <a:extLst>
              <a:ext uri="{28A0092B-C50C-407E-A947-70E740481C1C}">
                <a14:useLocalDpi xmlns:a14="http://schemas.microsoft.com/office/drawing/2010/main" val="0"/>
              </a:ext>
            </a:extLst>
          </a:blip>
          <a:srcRect l="32080" t="39365" r="30452" b="29147"/>
          <a:stretch/>
        </p:blipFill>
        <p:spPr bwMode="auto">
          <a:xfrm>
            <a:off x="2564904" y="2994128"/>
            <a:ext cx="937592" cy="279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 name="Picture 12"/>
          <p:cNvPicPr>
            <a:picLocks noChangeAspect="1" noChangeArrowheads="1"/>
          </p:cNvPicPr>
          <p:nvPr/>
        </p:nvPicPr>
        <p:blipFill rotWithShape="1">
          <a:blip r:embed="rId15" cstate="print">
            <a:extLst>
              <a:ext uri="{28A0092B-C50C-407E-A947-70E740481C1C}">
                <a14:useLocalDpi xmlns:a14="http://schemas.microsoft.com/office/drawing/2010/main" val="0"/>
              </a:ext>
            </a:extLst>
          </a:blip>
          <a:srcRect t="70853" r="57009"/>
          <a:stretch/>
        </p:blipFill>
        <p:spPr bwMode="auto">
          <a:xfrm>
            <a:off x="2495798" y="3376574"/>
            <a:ext cx="1075804" cy="258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8" name="Picture 12"/>
          <p:cNvPicPr>
            <a:picLocks noChangeAspect="1" noChangeArrowheads="1"/>
          </p:cNvPicPr>
          <p:nvPr/>
        </p:nvPicPr>
        <p:blipFill rotWithShape="1">
          <a:blip r:embed="rId16" cstate="print">
            <a:extLst>
              <a:ext uri="{28A0092B-C50C-407E-A947-70E740481C1C}">
                <a14:useLocalDpi xmlns:a14="http://schemas.microsoft.com/office/drawing/2010/main" val="0"/>
              </a:ext>
            </a:extLst>
          </a:blip>
          <a:srcRect b="60634"/>
          <a:stretch/>
        </p:blipFill>
        <p:spPr bwMode="auto">
          <a:xfrm>
            <a:off x="1987824" y="2558443"/>
            <a:ext cx="2547172" cy="355552"/>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9" name="Picture 13"/>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09299" y="8337375"/>
            <a:ext cx="2603399" cy="9402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0" name="Picture 14"/>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880438" y="9277654"/>
            <a:ext cx="1932261" cy="457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1" name="Picture 15"/>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722154" y="8192820"/>
            <a:ext cx="2860205" cy="1542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2147321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94" name="Picture 2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39325" y="7968485"/>
            <a:ext cx="2198901" cy="13868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7259" y="200472"/>
            <a:ext cx="2664296" cy="1986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33056" y="128464"/>
            <a:ext cx="2684743" cy="720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95379" y="848544"/>
            <a:ext cx="2814170" cy="1023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00363" y="2288704"/>
            <a:ext cx="2940606" cy="17925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585976" y="1928664"/>
            <a:ext cx="2736304" cy="765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291293" y="3624375"/>
            <a:ext cx="2804607" cy="19003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46531" y="4160911"/>
            <a:ext cx="2694438" cy="8892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73422" y="5154376"/>
            <a:ext cx="2736304" cy="558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3"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294244" y="2792760"/>
            <a:ext cx="2680239"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4"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16633" y="5797022"/>
            <a:ext cx="2436008" cy="13489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5"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537720" y="5829132"/>
            <a:ext cx="2216987" cy="793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6" name="Picture 14"/>
          <p:cNvPicPr>
            <a:picLocks noChangeAspect="1" noChangeArrowheads="1"/>
          </p:cNvPicPr>
          <p:nvPr/>
        </p:nvPicPr>
        <p:blipFill rotWithShape="1">
          <a:blip r:embed="rId14" cstate="print">
            <a:extLst>
              <a:ext uri="{28A0092B-C50C-407E-A947-70E740481C1C}">
                <a14:useLocalDpi xmlns:a14="http://schemas.microsoft.com/office/drawing/2010/main" val="0"/>
              </a:ext>
            </a:extLst>
          </a:blip>
          <a:srcRect l="23789" t="67394" r="26902"/>
          <a:stretch/>
        </p:blipFill>
        <p:spPr bwMode="auto">
          <a:xfrm>
            <a:off x="2780928" y="6398808"/>
            <a:ext cx="1324665" cy="322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7"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4394207" y="6657726"/>
            <a:ext cx="2360501" cy="900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8"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73422" y="7161362"/>
            <a:ext cx="2385543" cy="337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9" name="Picture 17"/>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44815" y="7589145"/>
            <a:ext cx="2399757" cy="2197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0" name="Picture 18"/>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635963" y="6819798"/>
            <a:ext cx="1657133" cy="532157"/>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9" name="Straight Arrow Connector 18"/>
          <p:cNvCxnSpPr/>
          <p:nvPr/>
        </p:nvCxnSpPr>
        <p:spPr>
          <a:xfrm flipV="1">
            <a:off x="2197009" y="6962489"/>
            <a:ext cx="373721" cy="198873"/>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3091" name="Picture 19"/>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2570619" y="7589145"/>
            <a:ext cx="2304256" cy="323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2" name="Picture 20"/>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144815" y="7894879"/>
            <a:ext cx="2319014" cy="593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3" name="Picture 21"/>
          <p:cNvPicPr>
            <a:picLocks noChangeAspect="1" noChangeArrowheads="1"/>
          </p:cNvPicPr>
          <p:nvPr/>
        </p:nvPicPr>
        <p:blipFill rotWithShape="1">
          <a:blip r:embed="rId21" cstate="print">
            <a:extLst>
              <a:ext uri="{28A0092B-C50C-407E-A947-70E740481C1C}">
                <a14:useLocalDpi xmlns:a14="http://schemas.microsoft.com/office/drawing/2010/main" val="0"/>
              </a:ext>
            </a:extLst>
          </a:blip>
          <a:srcRect r="20563" b="69058"/>
          <a:stretch/>
        </p:blipFill>
        <p:spPr bwMode="auto">
          <a:xfrm>
            <a:off x="173423" y="8520571"/>
            <a:ext cx="2082890" cy="3562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5" name="Picture 23"/>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4649905" y="7968486"/>
            <a:ext cx="2165251" cy="352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21"/>
          <p:cNvPicPr>
            <a:picLocks noChangeAspect="1" noChangeArrowheads="1"/>
          </p:cNvPicPr>
          <p:nvPr/>
        </p:nvPicPr>
        <p:blipFill rotWithShape="1">
          <a:blip r:embed="rId21" cstate="print">
            <a:extLst>
              <a:ext uri="{28A0092B-C50C-407E-A947-70E740481C1C}">
                <a14:useLocalDpi xmlns:a14="http://schemas.microsoft.com/office/drawing/2010/main" val="0"/>
              </a:ext>
            </a:extLst>
          </a:blip>
          <a:srcRect l="-56" t="35334" r="56" b="45204"/>
          <a:stretch/>
        </p:blipFill>
        <p:spPr bwMode="auto">
          <a:xfrm>
            <a:off x="183633" y="8896190"/>
            <a:ext cx="2622059" cy="2240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21"/>
          <p:cNvPicPr>
            <a:picLocks noChangeAspect="1" noChangeArrowheads="1"/>
          </p:cNvPicPr>
          <p:nvPr/>
        </p:nvPicPr>
        <p:blipFill rotWithShape="1">
          <a:blip r:embed="rId21" cstate="print">
            <a:extLst>
              <a:ext uri="{28A0092B-C50C-407E-A947-70E740481C1C}">
                <a14:useLocalDpi xmlns:a14="http://schemas.microsoft.com/office/drawing/2010/main" val="0"/>
              </a:ext>
            </a:extLst>
          </a:blip>
          <a:srcRect l="-56" t="56127" r="10131" b="-3704"/>
          <a:stretch/>
        </p:blipFill>
        <p:spPr bwMode="auto">
          <a:xfrm>
            <a:off x="125232" y="9081436"/>
            <a:ext cx="2357883" cy="5477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6" name="Picture 24"/>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4569954" y="8332152"/>
            <a:ext cx="1199625" cy="3029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7" name="Picture 25"/>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5875239" y="8375107"/>
            <a:ext cx="500646" cy="895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8" name="Picture 26"/>
          <p:cNvPicPr>
            <a:picLocks noChangeAspect="1" noChangeArrowheads="1"/>
          </p:cNvPicPr>
          <p:nvPr/>
        </p:nvPicPr>
        <p:blipFill rotWithShape="1">
          <a:blip r:embed="rId25" cstate="print">
            <a:extLst>
              <a:ext uri="{28A0092B-C50C-407E-A947-70E740481C1C}">
                <a14:useLocalDpi xmlns:a14="http://schemas.microsoft.com/office/drawing/2010/main" val="0"/>
              </a:ext>
            </a:extLst>
          </a:blip>
          <a:srcRect r="27101"/>
          <a:stretch/>
        </p:blipFill>
        <p:spPr bwMode="auto">
          <a:xfrm>
            <a:off x="5788027" y="8464696"/>
            <a:ext cx="1014950" cy="1040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9" name="Picture 27"/>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4687571" y="8635058"/>
            <a:ext cx="1115004" cy="2718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0" name="Picture 28"/>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4394207" y="8917894"/>
            <a:ext cx="2131137" cy="103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1" name="Picture 29"/>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4687571" y="9097933"/>
            <a:ext cx="997663" cy="257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2" name="Picture 30"/>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4576019" y="9355309"/>
            <a:ext cx="1299220" cy="125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7" name="PoljeZBesedilom 2"/>
          <p:cNvSpPr txBox="1"/>
          <p:nvPr/>
        </p:nvSpPr>
        <p:spPr>
          <a:xfrm>
            <a:off x="2960751" y="5566746"/>
            <a:ext cx="3793957" cy="230832"/>
          </a:xfrm>
          <a:prstGeom prst="rect">
            <a:avLst/>
          </a:prstGeom>
          <a:solidFill>
            <a:schemeClr val="accent6">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Lastne vrednosti</a:t>
            </a:r>
            <a:endParaRPr lang="sl-SI" sz="800" dirty="0" smtClean="0">
              <a:solidFill>
                <a:srgbClr val="994A09"/>
              </a:solidFill>
              <a:latin typeface="Arial" pitchFamily="34" charset="0"/>
              <a:ea typeface="Malgun Gothic" pitchFamily="34" charset="-127"/>
              <a:cs typeface="Arial" pitchFamily="34" charset="0"/>
            </a:endParaRPr>
          </a:p>
        </p:txBody>
      </p:sp>
      <p:pic>
        <p:nvPicPr>
          <p:cNvPr id="38" name="Picture 14"/>
          <p:cNvPicPr>
            <a:picLocks noChangeAspect="1" noChangeArrowheads="1"/>
          </p:cNvPicPr>
          <p:nvPr/>
        </p:nvPicPr>
        <p:blipFill rotWithShape="1">
          <a:blip r:embed="rId30" cstate="print">
            <a:extLst>
              <a:ext uri="{28A0092B-C50C-407E-A947-70E740481C1C}">
                <a14:useLocalDpi xmlns:a14="http://schemas.microsoft.com/office/drawing/2010/main" val="0"/>
              </a:ext>
            </a:extLst>
          </a:blip>
          <a:srcRect b="30568"/>
          <a:stretch/>
        </p:blipFill>
        <p:spPr bwMode="auto">
          <a:xfrm>
            <a:off x="2160803" y="5797022"/>
            <a:ext cx="2376917" cy="6066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193026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69" name="Picture 2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88789" y="4816977"/>
            <a:ext cx="1031341" cy="6708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640" y="149405"/>
            <a:ext cx="2552997" cy="1945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639" y="2095234"/>
            <a:ext cx="2361061" cy="1492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52936" y="149405"/>
            <a:ext cx="1745010" cy="6322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852936" y="848544"/>
            <a:ext cx="2237783" cy="810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1"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887749" y="1710358"/>
            <a:ext cx="1549363" cy="345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2"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629438" y="2144688"/>
            <a:ext cx="2486599" cy="5438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3"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88640" y="3728864"/>
            <a:ext cx="2086397" cy="370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 name="Straight Arrow Connector 9"/>
          <p:cNvCxnSpPr/>
          <p:nvPr/>
        </p:nvCxnSpPr>
        <p:spPr>
          <a:xfrm>
            <a:off x="2275037" y="3822113"/>
            <a:ext cx="354401"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6154"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8953" y="4099675"/>
            <a:ext cx="2618701" cy="1341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5"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673706" y="2841446"/>
            <a:ext cx="2627502" cy="1506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6"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4653136" y="149405"/>
            <a:ext cx="1512168" cy="252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7"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495802" y="491751"/>
            <a:ext cx="895357" cy="579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8"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5013176" y="1184395"/>
            <a:ext cx="1656184" cy="1241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9" name="Picture 15"/>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5208046" y="1401409"/>
            <a:ext cx="1470868" cy="6911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60" name="Picture 1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5301208" y="2134115"/>
            <a:ext cx="1471421" cy="7328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61" name="Picture 17"/>
          <p:cNvPicPr>
            <a:picLocks noChangeAspect="1" noChangeArrowheads="1"/>
          </p:cNvPicPr>
          <p:nvPr/>
        </p:nvPicPr>
        <p:blipFill rotWithShape="1">
          <a:blip r:embed="rId17" cstate="print">
            <a:extLst>
              <a:ext uri="{28A0092B-C50C-407E-A947-70E740481C1C}">
                <a14:useLocalDpi xmlns:a14="http://schemas.microsoft.com/office/drawing/2010/main" val="0"/>
              </a:ext>
            </a:extLst>
          </a:blip>
          <a:srcRect r="46246" b="50000"/>
          <a:stretch/>
        </p:blipFill>
        <p:spPr bwMode="auto">
          <a:xfrm>
            <a:off x="5283248" y="2928334"/>
            <a:ext cx="1471421" cy="1117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 name="Picture 17"/>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l="54764" t="-50000" b="50000"/>
          <a:stretch/>
        </p:blipFill>
        <p:spPr bwMode="auto">
          <a:xfrm>
            <a:off x="5383054" y="2934300"/>
            <a:ext cx="1242096" cy="224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 name="Picture 17"/>
          <p:cNvPicPr>
            <a:picLocks noChangeAspect="1" noChangeArrowheads="1"/>
          </p:cNvPicPr>
          <p:nvPr/>
        </p:nvPicPr>
        <p:blipFill rotWithShape="1">
          <a:blip r:embed="rId19" cstate="print">
            <a:extLst>
              <a:ext uri="{28A0092B-C50C-407E-A947-70E740481C1C}">
                <a14:useLocalDpi xmlns:a14="http://schemas.microsoft.com/office/drawing/2010/main" val="0"/>
              </a:ext>
            </a:extLst>
          </a:blip>
          <a:srcRect t="50000" r="50680"/>
          <a:stretch/>
        </p:blipFill>
        <p:spPr bwMode="auto">
          <a:xfrm>
            <a:off x="5365967" y="3186230"/>
            <a:ext cx="1341902" cy="111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 name="Picture 17"/>
          <p:cNvPicPr>
            <a:picLocks noChangeAspect="1" noChangeArrowheads="1"/>
          </p:cNvPicPr>
          <p:nvPr/>
        </p:nvPicPr>
        <p:blipFill rotWithShape="1">
          <a:blip r:embed="rId20" cstate="print">
            <a:extLst>
              <a:ext uri="{28A0092B-C50C-407E-A947-70E740481C1C}">
                <a14:useLocalDpi xmlns:a14="http://schemas.microsoft.com/office/drawing/2010/main" val="0"/>
              </a:ext>
            </a:extLst>
          </a:blip>
          <a:srcRect l="49320" t="50000" r="12375"/>
          <a:stretch/>
        </p:blipFill>
        <p:spPr bwMode="auto">
          <a:xfrm>
            <a:off x="5699765" y="3320674"/>
            <a:ext cx="1008104" cy="107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62" name="Picture 18"/>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5428140" y="3482064"/>
            <a:ext cx="1165392" cy="207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63" name="Picture 19"/>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5436493" y="3733412"/>
            <a:ext cx="1036646" cy="5706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64" name="Picture 20"/>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4848769" y="4423936"/>
            <a:ext cx="1820591" cy="104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65" name="Picture 21"/>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6165304" y="4572897"/>
            <a:ext cx="488426" cy="125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66" name="Picture 22"/>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2741637" y="4415165"/>
            <a:ext cx="1403366" cy="2518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67" name="Picture 23"/>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2739409" y="4666992"/>
            <a:ext cx="1405594" cy="6730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68" name="Picture 24"/>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4369852" y="4816977"/>
            <a:ext cx="1329914" cy="96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Straight Connector 8"/>
          <p:cNvCxnSpPr/>
          <p:nvPr/>
        </p:nvCxnSpPr>
        <p:spPr>
          <a:xfrm>
            <a:off x="4221088" y="4762799"/>
            <a:ext cx="248678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pic>
        <p:nvPicPr>
          <p:cNvPr id="6170" name="Picture 26"/>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4372474" y="4943417"/>
            <a:ext cx="1036746" cy="86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71" name="Picture 27"/>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4321724" y="5056369"/>
            <a:ext cx="1138245" cy="118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72" name="Picture 28"/>
          <p:cNvPicPr>
            <a:picLocks noChangeAspect="1" noChangeArrowheads="1"/>
          </p:cNvPicPr>
          <p:nvPr/>
        </p:nvPicPr>
        <p:blipFill rotWithShape="1">
          <a:blip r:embed="rId30" cstate="print">
            <a:extLst>
              <a:ext uri="{28A0092B-C50C-407E-A947-70E740481C1C}">
                <a14:useLocalDpi xmlns:a14="http://schemas.microsoft.com/office/drawing/2010/main" val="0"/>
              </a:ext>
            </a:extLst>
          </a:blip>
          <a:srcRect r="18172" b="67717"/>
          <a:stretch/>
        </p:blipFill>
        <p:spPr bwMode="auto">
          <a:xfrm>
            <a:off x="4145003" y="5201607"/>
            <a:ext cx="1696265" cy="1615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2" name="Picture 28"/>
          <p:cNvPicPr>
            <a:picLocks noChangeAspect="1" noChangeArrowheads="1"/>
          </p:cNvPicPr>
          <p:nvPr/>
        </p:nvPicPr>
        <p:blipFill rotWithShape="1">
          <a:blip r:embed="rId31" cstate="print">
            <a:extLst>
              <a:ext uri="{28A0092B-C50C-407E-A947-70E740481C1C}">
                <a14:useLocalDpi xmlns:a14="http://schemas.microsoft.com/office/drawing/2010/main" val="0"/>
              </a:ext>
            </a:extLst>
          </a:blip>
          <a:srcRect t="38073"/>
          <a:stretch/>
        </p:blipFill>
        <p:spPr bwMode="auto">
          <a:xfrm>
            <a:off x="3872737" y="5359670"/>
            <a:ext cx="1902013" cy="284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73" name="Picture 29"/>
          <p:cNvPicPr>
            <a:picLocks noChangeAspect="1" noChangeArrowheads="1"/>
          </p:cNvPicPr>
          <p:nvPr/>
        </p:nvPicPr>
        <p:blipFill>
          <a:blip r:embed="rId32" cstate="print">
            <a:extLst>
              <a:ext uri="{28A0092B-C50C-407E-A947-70E740481C1C}">
                <a14:useLocalDpi xmlns:a14="http://schemas.microsoft.com/office/drawing/2010/main" val="0"/>
              </a:ext>
            </a:extLst>
          </a:blip>
          <a:srcRect/>
          <a:stretch>
            <a:fillRect/>
          </a:stretch>
        </p:blipFill>
        <p:spPr bwMode="auto">
          <a:xfrm>
            <a:off x="4135868" y="5745088"/>
            <a:ext cx="2562866" cy="614068"/>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4" name="Picture 2"/>
          <p:cNvPicPr>
            <a:picLocks noChangeAspect="1" noChangeArrowheads="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220085" y="5529034"/>
            <a:ext cx="2560843" cy="451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4" cstate="print">
            <a:extLst>
              <a:ext uri="{28A0092B-C50C-407E-A947-70E740481C1C}">
                <a14:useLocalDpi xmlns:a14="http://schemas.microsoft.com/office/drawing/2010/main" val="0"/>
              </a:ext>
            </a:extLst>
          </a:blip>
          <a:srcRect/>
          <a:stretch>
            <a:fillRect/>
          </a:stretch>
        </p:blipFill>
        <p:spPr bwMode="auto">
          <a:xfrm>
            <a:off x="127427" y="6079352"/>
            <a:ext cx="2611982" cy="611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35" cstate="print">
            <a:extLst>
              <a:ext uri="{28A0092B-C50C-407E-A947-70E740481C1C}">
                <a14:useLocalDpi xmlns:a14="http://schemas.microsoft.com/office/drawing/2010/main" val="0"/>
              </a:ext>
            </a:extLst>
          </a:blip>
          <a:srcRect/>
          <a:stretch>
            <a:fillRect/>
          </a:stretch>
        </p:blipFill>
        <p:spPr bwMode="auto">
          <a:xfrm>
            <a:off x="2852936" y="6424787"/>
            <a:ext cx="1684983" cy="254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36" cstate="print">
            <a:extLst>
              <a:ext uri="{28A0092B-C50C-407E-A947-70E740481C1C}">
                <a14:useLocalDpi xmlns:a14="http://schemas.microsoft.com/office/drawing/2010/main" val="0"/>
              </a:ext>
            </a:extLst>
          </a:blip>
          <a:srcRect/>
          <a:stretch>
            <a:fillRect/>
          </a:stretch>
        </p:blipFill>
        <p:spPr bwMode="auto">
          <a:xfrm>
            <a:off x="2887749" y="5834778"/>
            <a:ext cx="919700" cy="489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37" cstate="print">
            <a:extLst>
              <a:ext uri="{28A0092B-C50C-407E-A947-70E740481C1C}">
                <a14:useLocalDpi xmlns:a14="http://schemas.microsoft.com/office/drawing/2010/main" val="0"/>
              </a:ext>
            </a:extLst>
          </a:blip>
          <a:srcRect/>
          <a:stretch>
            <a:fillRect/>
          </a:stretch>
        </p:blipFill>
        <p:spPr bwMode="auto">
          <a:xfrm>
            <a:off x="2803945" y="6690849"/>
            <a:ext cx="2497263" cy="504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Picture 7"/>
          <p:cNvPicPr>
            <a:picLocks noChangeAspect="1" noChangeArrowheads="1"/>
          </p:cNvPicPr>
          <p:nvPr/>
        </p:nvPicPr>
        <p:blipFill>
          <a:blip r:embed="rId38" cstate="print">
            <a:extLst>
              <a:ext uri="{28A0092B-C50C-407E-A947-70E740481C1C}">
                <a14:useLocalDpi xmlns:a14="http://schemas.microsoft.com/office/drawing/2010/main" val="0"/>
              </a:ext>
            </a:extLst>
          </a:blip>
          <a:srcRect/>
          <a:stretch>
            <a:fillRect/>
          </a:stretch>
        </p:blipFill>
        <p:spPr bwMode="auto">
          <a:xfrm>
            <a:off x="4738212" y="6452102"/>
            <a:ext cx="1205268" cy="518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39" cstate="print">
            <a:extLst>
              <a:ext uri="{28A0092B-C50C-407E-A947-70E740481C1C}">
                <a14:useLocalDpi xmlns:a14="http://schemas.microsoft.com/office/drawing/2010/main" val="0"/>
              </a:ext>
            </a:extLst>
          </a:blip>
          <a:srcRect/>
          <a:stretch>
            <a:fillRect/>
          </a:stretch>
        </p:blipFill>
        <p:spPr bwMode="auto">
          <a:xfrm>
            <a:off x="5306400" y="7083742"/>
            <a:ext cx="1166739" cy="101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9"/>
          <p:cNvPicPr>
            <a:picLocks noChangeAspect="1" noChangeArrowheads="1"/>
          </p:cNvPicPr>
          <p:nvPr/>
        </p:nvPicPr>
        <p:blipFill>
          <a:blip r:embed="rId40" cstate="print">
            <a:extLst>
              <a:ext uri="{28A0092B-C50C-407E-A947-70E740481C1C}">
                <a14:useLocalDpi xmlns:a14="http://schemas.microsoft.com/office/drawing/2010/main" val="0"/>
              </a:ext>
            </a:extLst>
          </a:blip>
          <a:srcRect/>
          <a:stretch>
            <a:fillRect/>
          </a:stretch>
        </p:blipFill>
        <p:spPr bwMode="auto">
          <a:xfrm>
            <a:off x="2707654" y="7240685"/>
            <a:ext cx="1386387" cy="4544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 name="Picture 10"/>
          <p:cNvPicPr>
            <a:picLocks noChangeAspect="1" noChangeArrowheads="1"/>
          </p:cNvPicPr>
          <p:nvPr/>
        </p:nvPicPr>
        <p:blipFill>
          <a:blip r:embed="rId41" cstate="print">
            <a:extLst>
              <a:ext uri="{28A0092B-C50C-407E-A947-70E740481C1C}">
                <a14:useLocalDpi xmlns:a14="http://schemas.microsoft.com/office/drawing/2010/main" val="0"/>
              </a:ext>
            </a:extLst>
          </a:blip>
          <a:srcRect/>
          <a:stretch>
            <a:fillRect/>
          </a:stretch>
        </p:blipFill>
        <p:spPr bwMode="auto">
          <a:xfrm>
            <a:off x="4177649" y="7213409"/>
            <a:ext cx="2479303" cy="509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3" name="Picture 11"/>
          <p:cNvPicPr>
            <a:picLocks noChangeAspect="1" noChangeArrowheads="1"/>
          </p:cNvPicPr>
          <p:nvPr/>
        </p:nvPicPr>
        <p:blipFill>
          <a:blip r:embed="rId42" cstate="print">
            <a:extLst>
              <a:ext uri="{28A0092B-C50C-407E-A947-70E740481C1C}">
                <a14:useLocalDpi xmlns:a14="http://schemas.microsoft.com/office/drawing/2010/main" val="0"/>
              </a:ext>
            </a:extLst>
          </a:blip>
          <a:srcRect/>
          <a:stretch>
            <a:fillRect/>
          </a:stretch>
        </p:blipFill>
        <p:spPr bwMode="auto">
          <a:xfrm>
            <a:off x="2841959" y="7726333"/>
            <a:ext cx="2846830" cy="467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4" name="Picture 12"/>
          <p:cNvPicPr>
            <a:picLocks noChangeAspect="1" noChangeArrowheads="1"/>
          </p:cNvPicPr>
          <p:nvPr/>
        </p:nvPicPr>
        <p:blipFill>
          <a:blip r:embed="rId43" cstate="print">
            <a:extLst>
              <a:ext uri="{28A0092B-C50C-407E-A947-70E740481C1C}">
                <a14:useLocalDpi xmlns:a14="http://schemas.microsoft.com/office/drawing/2010/main" val="0"/>
              </a:ext>
            </a:extLst>
          </a:blip>
          <a:srcRect/>
          <a:stretch>
            <a:fillRect/>
          </a:stretch>
        </p:blipFill>
        <p:spPr bwMode="auto">
          <a:xfrm>
            <a:off x="4224407" y="8071712"/>
            <a:ext cx="2516685" cy="479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5" name="Picture 13"/>
          <p:cNvPicPr>
            <a:picLocks noChangeAspect="1" noChangeArrowheads="1"/>
          </p:cNvPicPr>
          <p:nvPr/>
        </p:nvPicPr>
        <p:blipFill>
          <a:blip r:embed="rId44" cstate="print">
            <a:extLst>
              <a:ext uri="{28A0092B-C50C-407E-A947-70E740481C1C}">
                <a14:useLocalDpi xmlns:a14="http://schemas.microsoft.com/office/drawing/2010/main" val="0"/>
              </a:ext>
            </a:extLst>
          </a:blip>
          <a:srcRect/>
          <a:stretch>
            <a:fillRect/>
          </a:stretch>
        </p:blipFill>
        <p:spPr bwMode="auto">
          <a:xfrm>
            <a:off x="4779142" y="8585040"/>
            <a:ext cx="1940988" cy="12122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6" name="Picture 14"/>
          <p:cNvPicPr>
            <a:picLocks noChangeAspect="1" noChangeArrowheads="1"/>
          </p:cNvPicPr>
          <p:nvPr/>
        </p:nvPicPr>
        <p:blipFill>
          <a:blip r:embed="rId45" cstate="print">
            <a:extLst>
              <a:ext uri="{28A0092B-C50C-407E-A947-70E740481C1C}">
                <a14:useLocalDpi xmlns:a14="http://schemas.microsoft.com/office/drawing/2010/main" val="0"/>
              </a:ext>
            </a:extLst>
          </a:blip>
          <a:srcRect/>
          <a:stretch>
            <a:fillRect/>
          </a:stretch>
        </p:blipFill>
        <p:spPr bwMode="auto">
          <a:xfrm>
            <a:off x="2780928" y="8439001"/>
            <a:ext cx="1395531" cy="1047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7" name="Picture 15"/>
          <p:cNvPicPr>
            <a:picLocks noChangeAspect="1" noChangeArrowheads="1"/>
          </p:cNvPicPr>
          <p:nvPr/>
        </p:nvPicPr>
        <p:blipFill>
          <a:blip r:embed="rId46" cstate="print">
            <a:extLst>
              <a:ext uri="{28A0092B-C50C-407E-A947-70E740481C1C}">
                <a14:useLocalDpi xmlns:a14="http://schemas.microsoft.com/office/drawing/2010/main" val="0"/>
              </a:ext>
            </a:extLst>
          </a:blip>
          <a:srcRect/>
          <a:stretch>
            <a:fillRect/>
          </a:stretch>
        </p:blipFill>
        <p:spPr bwMode="auto">
          <a:xfrm>
            <a:off x="2633506" y="8557680"/>
            <a:ext cx="907428" cy="500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8" name="Picture 16"/>
          <p:cNvPicPr>
            <a:picLocks noChangeAspect="1" noChangeArrowheads="1"/>
          </p:cNvPicPr>
          <p:nvPr/>
        </p:nvPicPr>
        <p:blipFill>
          <a:blip r:embed="rId47" cstate="print">
            <a:extLst>
              <a:ext uri="{28A0092B-C50C-407E-A947-70E740481C1C}">
                <a14:useLocalDpi xmlns:a14="http://schemas.microsoft.com/office/drawing/2010/main" val="0"/>
              </a:ext>
            </a:extLst>
          </a:blip>
          <a:srcRect/>
          <a:stretch>
            <a:fillRect/>
          </a:stretch>
        </p:blipFill>
        <p:spPr bwMode="auto">
          <a:xfrm>
            <a:off x="2021830" y="9205723"/>
            <a:ext cx="2716382" cy="2193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9" name="Picture 17"/>
          <p:cNvPicPr>
            <a:picLocks noChangeAspect="1" noChangeArrowheads="1"/>
          </p:cNvPicPr>
          <p:nvPr/>
        </p:nvPicPr>
        <p:blipFill>
          <a:blip r:embed="rId48" cstate="print">
            <a:extLst>
              <a:ext uri="{28A0092B-C50C-407E-A947-70E740481C1C}">
                <a14:useLocalDpi xmlns:a14="http://schemas.microsoft.com/office/drawing/2010/main" val="0"/>
              </a:ext>
            </a:extLst>
          </a:blip>
          <a:srcRect/>
          <a:stretch>
            <a:fillRect/>
          </a:stretch>
        </p:blipFill>
        <p:spPr bwMode="auto">
          <a:xfrm>
            <a:off x="3620239" y="8585040"/>
            <a:ext cx="816873" cy="479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0" name="Picture 18"/>
          <p:cNvPicPr>
            <a:picLocks noChangeAspect="1" noChangeArrowheads="1"/>
          </p:cNvPicPr>
          <p:nvPr/>
        </p:nvPicPr>
        <p:blipFill>
          <a:blip r:embed="rId49" cstate="print">
            <a:extLst>
              <a:ext uri="{28A0092B-C50C-407E-A947-70E740481C1C}">
                <a14:useLocalDpi xmlns:a14="http://schemas.microsoft.com/office/drawing/2010/main" val="0"/>
              </a:ext>
            </a:extLst>
          </a:blip>
          <a:srcRect/>
          <a:stretch>
            <a:fillRect/>
          </a:stretch>
        </p:blipFill>
        <p:spPr bwMode="auto">
          <a:xfrm>
            <a:off x="2021830" y="9489504"/>
            <a:ext cx="1379017" cy="120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1" name="Picture 19"/>
          <p:cNvPicPr>
            <a:picLocks noChangeAspect="1" noChangeArrowheads="1"/>
          </p:cNvPicPr>
          <p:nvPr/>
        </p:nvPicPr>
        <p:blipFill>
          <a:blip r:embed="rId50" cstate="print">
            <a:extLst>
              <a:ext uri="{28A0092B-C50C-407E-A947-70E740481C1C}">
                <a14:useLocalDpi xmlns:a14="http://schemas.microsoft.com/office/drawing/2010/main" val="0"/>
              </a:ext>
            </a:extLst>
          </a:blip>
          <a:srcRect/>
          <a:stretch>
            <a:fillRect/>
          </a:stretch>
        </p:blipFill>
        <p:spPr bwMode="auto">
          <a:xfrm>
            <a:off x="3475197" y="9460898"/>
            <a:ext cx="553478" cy="177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2" name="Picture 20"/>
          <p:cNvPicPr>
            <a:picLocks noChangeAspect="1" noChangeArrowheads="1"/>
          </p:cNvPicPr>
          <p:nvPr/>
        </p:nvPicPr>
        <p:blipFill>
          <a:blip r:embed="rId51" cstate="print">
            <a:extLst>
              <a:ext uri="{28A0092B-C50C-407E-A947-70E740481C1C}">
                <a14:useLocalDpi xmlns:a14="http://schemas.microsoft.com/office/drawing/2010/main" val="0"/>
              </a:ext>
            </a:extLst>
          </a:blip>
          <a:srcRect/>
          <a:stretch>
            <a:fillRect/>
          </a:stretch>
        </p:blipFill>
        <p:spPr bwMode="auto">
          <a:xfrm>
            <a:off x="572667" y="6847389"/>
            <a:ext cx="2056771" cy="472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3" name="Picture 21"/>
          <p:cNvPicPr>
            <a:picLocks noChangeAspect="1" noChangeArrowheads="1"/>
          </p:cNvPicPr>
          <p:nvPr/>
        </p:nvPicPr>
        <p:blipFill>
          <a:blip r:embed="rId52" cstate="print">
            <a:extLst>
              <a:ext uri="{28A0092B-C50C-407E-A947-70E740481C1C}">
                <a14:useLocalDpi xmlns:a14="http://schemas.microsoft.com/office/drawing/2010/main" val="0"/>
              </a:ext>
            </a:extLst>
          </a:blip>
          <a:srcRect/>
          <a:stretch>
            <a:fillRect/>
          </a:stretch>
        </p:blipFill>
        <p:spPr bwMode="auto">
          <a:xfrm>
            <a:off x="188639" y="7413641"/>
            <a:ext cx="1656185" cy="101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4" name="Picture 22"/>
          <p:cNvPicPr>
            <a:picLocks noChangeAspect="1" noChangeArrowheads="1"/>
          </p:cNvPicPr>
          <p:nvPr/>
        </p:nvPicPr>
        <p:blipFill>
          <a:blip r:embed="rId53" cstate="print">
            <a:extLst>
              <a:ext uri="{28A0092B-C50C-407E-A947-70E740481C1C}">
                <a14:useLocalDpi xmlns:a14="http://schemas.microsoft.com/office/drawing/2010/main" val="0"/>
              </a:ext>
            </a:extLst>
          </a:blip>
          <a:srcRect/>
          <a:stretch>
            <a:fillRect/>
          </a:stretch>
        </p:blipFill>
        <p:spPr bwMode="auto">
          <a:xfrm>
            <a:off x="162000" y="7546244"/>
            <a:ext cx="1767353" cy="297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5" name="Picture 23"/>
          <p:cNvPicPr>
            <a:picLocks noChangeAspect="1" noChangeArrowheads="1"/>
          </p:cNvPicPr>
          <p:nvPr/>
        </p:nvPicPr>
        <p:blipFill>
          <a:blip r:embed="rId54" cstate="print">
            <a:extLst>
              <a:ext uri="{28A0092B-C50C-407E-A947-70E740481C1C}">
                <a14:useLocalDpi xmlns:a14="http://schemas.microsoft.com/office/drawing/2010/main" val="0"/>
              </a:ext>
            </a:extLst>
          </a:blip>
          <a:srcRect/>
          <a:stretch>
            <a:fillRect/>
          </a:stretch>
        </p:blipFill>
        <p:spPr bwMode="auto">
          <a:xfrm>
            <a:off x="572667" y="7902229"/>
            <a:ext cx="1935674" cy="318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6" name="Picture 24"/>
          <p:cNvPicPr>
            <a:picLocks noChangeAspect="1" noChangeArrowheads="1"/>
          </p:cNvPicPr>
          <p:nvPr/>
        </p:nvPicPr>
        <p:blipFill>
          <a:blip r:embed="rId55" cstate="print">
            <a:extLst>
              <a:ext uri="{28A0092B-C50C-407E-A947-70E740481C1C}">
                <a14:useLocalDpi xmlns:a14="http://schemas.microsoft.com/office/drawing/2010/main" val="0"/>
              </a:ext>
            </a:extLst>
          </a:blip>
          <a:srcRect/>
          <a:stretch>
            <a:fillRect/>
          </a:stretch>
        </p:blipFill>
        <p:spPr bwMode="auto">
          <a:xfrm>
            <a:off x="87675" y="8262556"/>
            <a:ext cx="3053293" cy="99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7" name="Picture 25"/>
          <p:cNvPicPr>
            <a:picLocks noChangeAspect="1" noChangeArrowheads="1"/>
          </p:cNvPicPr>
          <p:nvPr/>
        </p:nvPicPr>
        <p:blipFill>
          <a:blip r:embed="rId56" cstate="print">
            <a:extLst>
              <a:ext uri="{28A0092B-C50C-407E-A947-70E740481C1C}">
                <a14:useLocalDpi xmlns:a14="http://schemas.microsoft.com/office/drawing/2010/main" val="0"/>
              </a:ext>
            </a:extLst>
          </a:blip>
          <a:srcRect/>
          <a:stretch>
            <a:fillRect/>
          </a:stretch>
        </p:blipFill>
        <p:spPr bwMode="auto">
          <a:xfrm>
            <a:off x="222712" y="8439001"/>
            <a:ext cx="2326988" cy="3525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8" name="Picture 26"/>
          <p:cNvPicPr>
            <a:picLocks noChangeAspect="1" noChangeArrowheads="1"/>
          </p:cNvPicPr>
          <p:nvPr/>
        </p:nvPicPr>
        <p:blipFill>
          <a:blip r:embed="rId57" cstate="print">
            <a:extLst>
              <a:ext uri="{28A0092B-C50C-407E-A947-70E740481C1C}">
                <a14:useLocalDpi xmlns:a14="http://schemas.microsoft.com/office/drawing/2010/main" val="0"/>
              </a:ext>
            </a:extLst>
          </a:blip>
          <a:srcRect/>
          <a:stretch>
            <a:fillRect/>
          </a:stretch>
        </p:blipFill>
        <p:spPr bwMode="auto">
          <a:xfrm>
            <a:off x="259765" y="8841588"/>
            <a:ext cx="2077537" cy="317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0" name="Straight Arrow Connector 59"/>
          <p:cNvCxnSpPr/>
          <p:nvPr/>
        </p:nvCxnSpPr>
        <p:spPr>
          <a:xfrm>
            <a:off x="1203954" y="9300589"/>
            <a:ext cx="0" cy="320617"/>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537348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640" y="200472"/>
            <a:ext cx="2880320" cy="847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640" y="1072187"/>
            <a:ext cx="3024336" cy="25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8476" y="1352600"/>
            <a:ext cx="2350344" cy="367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356992" y="217786"/>
            <a:ext cx="3208143" cy="20964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0"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70932" y="2367856"/>
            <a:ext cx="2985240" cy="352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1"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03055" y="2861877"/>
            <a:ext cx="2196732" cy="10580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PoljeZBesedilom 2"/>
          <p:cNvSpPr txBox="1"/>
          <p:nvPr/>
        </p:nvSpPr>
        <p:spPr>
          <a:xfrm>
            <a:off x="147402" y="1888828"/>
            <a:ext cx="3106812" cy="230832"/>
          </a:xfrm>
          <a:prstGeom prst="rect">
            <a:avLst/>
          </a:prstGeom>
          <a:solidFill>
            <a:schemeClr val="accent6">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Vektorski prostori z skalarnim produktom</a:t>
            </a:r>
            <a:endParaRPr lang="sl-SI" sz="800" dirty="0" smtClean="0">
              <a:solidFill>
                <a:srgbClr val="994A09"/>
              </a:solidFill>
              <a:latin typeface="Arial" pitchFamily="34" charset="0"/>
              <a:ea typeface="Malgun Gothic" pitchFamily="34" charset="-127"/>
              <a:cs typeface="Arial" pitchFamily="34" charset="0"/>
            </a:endParaRPr>
          </a:p>
        </p:txBody>
      </p:sp>
      <p:pic>
        <p:nvPicPr>
          <p:cNvPr id="2050" name="Picture 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92882" y="2258004"/>
            <a:ext cx="2958926" cy="8834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88640" y="3220707"/>
            <a:ext cx="2790639" cy="340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10678" y="3690939"/>
            <a:ext cx="2758282" cy="687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PoljeZBesedilom 2"/>
          <p:cNvSpPr txBox="1"/>
          <p:nvPr/>
        </p:nvSpPr>
        <p:spPr>
          <a:xfrm>
            <a:off x="3101565" y="2864393"/>
            <a:ext cx="1080120"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cs typeface="Arial" pitchFamily="34" charset="0"/>
              </a:rPr>
              <a:t>Na </a:t>
            </a:r>
            <a:r>
              <a:rPr lang="sl-SI" sz="700" b="1" dirty="0" smtClean="0">
                <a:latin typeface="Arial" pitchFamily="34" charset="0"/>
                <a:cs typeface="Arial" pitchFamily="34" charset="0"/>
              </a:rPr>
              <a:t>funkcijskih</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prostorih</a:t>
            </a:r>
            <a:r>
              <a:rPr lang="sl-SI" sz="700" dirty="0" smtClean="0">
                <a:latin typeface="Arial" pitchFamily="34" charset="0"/>
                <a:cs typeface="Arial" pitchFamily="34" charset="0"/>
              </a:rPr>
              <a:t> je </a:t>
            </a:r>
            <a:r>
              <a:rPr lang="sl-SI" sz="700" b="1" dirty="0" smtClean="0">
                <a:latin typeface="Arial" pitchFamily="34" charset="0"/>
                <a:cs typeface="Arial" pitchFamily="34" charset="0"/>
              </a:rPr>
              <a:t>skalarni</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produkt </a:t>
            </a:r>
            <a:r>
              <a:rPr lang="sl-SI" sz="700" dirty="0" smtClean="0">
                <a:latin typeface="Arial" pitchFamily="34" charset="0"/>
                <a:cs typeface="Arial" pitchFamily="34" charset="0"/>
              </a:rPr>
              <a:t>običajno definiran z </a:t>
            </a:r>
            <a:r>
              <a:rPr lang="sl-SI" sz="700" b="1" dirty="0" smtClean="0">
                <a:latin typeface="Arial" pitchFamily="34" charset="0"/>
                <a:cs typeface="Arial" pitchFamily="34" charset="0"/>
              </a:rPr>
              <a:t>integralom</a:t>
            </a:r>
            <a:endParaRPr lang="sl-SI" sz="600" b="1" dirty="0" smtClean="0">
              <a:latin typeface="Arial" pitchFamily="34" charset="0"/>
              <a:ea typeface="Malgun Gothic" pitchFamily="34" charset="-127"/>
              <a:cs typeface="Arial" pitchFamily="34" charset="0"/>
            </a:endParaRPr>
          </a:p>
        </p:txBody>
      </p:sp>
      <p:pic>
        <p:nvPicPr>
          <p:cNvPr id="2054" name="Picture 6"/>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370932" y="3977821"/>
            <a:ext cx="2373819" cy="8014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20192" y="4520952"/>
            <a:ext cx="2952105" cy="1004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370932" y="4853481"/>
            <a:ext cx="3010396" cy="70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789040" y="5673080"/>
            <a:ext cx="2908607" cy="245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8" name="Picture 10"/>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75554" y="5673080"/>
            <a:ext cx="2749327" cy="848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141986" y="6033121"/>
            <a:ext cx="2847715" cy="24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0" name="Picture 12"/>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75554" y="6522060"/>
            <a:ext cx="2851373" cy="6840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1" name="Picture 13"/>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212976" y="6403972"/>
            <a:ext cx="2381474" cy="450549"/>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2" name="Picture 14"/>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212976" y="6926870"/>
            <a:ext cx="2531776" cy="396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4" name="Picture 16"/>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198696" y="7370550"/>
            <a:ext cx="2869688" cy="388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5" name="Picture 17"/>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3467785" y="7420506"/>
            <a:ext cx="2816689" cy="5162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 name="Group 1"/>
          <p:cNvGrpSpPr/>
          <p:nvPr/>
        </p:nvGrpSpPr>
        <p:grpSpPr>
          <a:xfrm>
            <a:off x="239365" y="7833320"/>
            <a:ext cx="2985244" cy="1731942"/>
            <a:chOff x="3214627" y="7400144"/>
            <a:chExt cx="2985244" cy="1731942"/>
          </a:xfrm>
        </p:grpSpPr>
        <p:pic>
          <p:nvPicPr>
            <p:cNvPr id="2066" name="Picture 18"/>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3214627" y="7400144"/>
              <a:ext cx="2985244" cy="4901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7" name="Picture 19"/>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3214627" y="7968464"/>
              <a:ext cx="1109625" cy="994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8" name="Picture 20"/>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4324252" y="7948580"/>
              <a:ext cx="1769044" cy="119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9" name="Picture 21"/>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3235264" y="8067874"/>
              <a:ext cx="2869408" cy="1064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70" name="Picture 22"/>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3352756" y="8061931"/>
            <a:ext cx="2913919" cy="261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1" name="Picture 23"/>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3327887" y="8359620"/>
            <a:ext cx="2630164" cy="790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2" name="Picture 24"/>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3320677" y="9183865"/>
            <a:ext cx="3035495" cy="565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8082108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640" y="200472"/>
            <a:ext cx="3168352" cy="542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640" y="776536"/>
            <a:ext cx="3240360" cy="537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446884" y="200472"/>
            <a:ext cx="3098594"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30112" b="1"/>
          <a:stretch/>
        </p:blipFill>
        <p:spPr bwMode="auto">
          <a:xfrm>
            <a:off x="3451448" y="1045134"/>
            <a:ext cx="3094030" cy="374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7" name="Picture 7"/>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457004" y="1518483"/>
            <a:ext cx="2906105" cy="676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PoljeZBesedilom 2"/>
          <p:cNvSpPr txBox="1"/>
          <p:nvPr/>
        </p:nvSpPr>
        <p:spPr>
          <a:xfrm>
            <a:off x="210642" y="1421235"/>
            <a:ext cx="3106812" cy="230832"/>
          </a:xfrm>
          <a:prstGeom prst="rect">
            <a:avLst/>
          </a:prstGeom>
          <a:solidFill>
            <a:schemeClr val="accent6">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Adjungirana preslikava</a:t>
            </a:r>
            <a:endParaRPr lang="sl-SI" sz="800" dirty="0" smtClean="0">
              <a:solidFill>
                <a:srgbClr val="994A09"/>
              </a:solidFill>
              <a:latin typeface="Arial" pitchFamily="34" charset="0"/>
              <a:ea typeface="Malgun Gothic" pitchFamily="34" charset="-127"/>
              <a:cs typeface="Arial" pitchFamily="34" charset="0"/>
            </a:endParaRPr>
          </a:p>
        </p:txBody>
      </p:sp>
      <p:pic>
        <p:nvPicPr>
          <p:cNvPr id="5128" name="Picture 8"/>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39962" y="1746842"/>
            <a:ext cx="2891978" cy="490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9" name="Picture 9"/>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57659" y="2360712"/>
            <a:ext cx="2902322" cy="1438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0" name="Picture 10"/>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317454" y="2317878"/>
            <a:ext cx="2952328" cy="15545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1" name="Picture 11"/>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56518" y="3844380"/>
            <a:ext cx="3032857" cy="337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317454" y="4013312"/>
            <a:ext cx="3132348" cy="561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441525" y="4594162"/>
            <a:ext cx="2937062" cy="1440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56518" y="4286884"/>
            <a:ext cx="3198013" cy="6145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906787" y="4967764"/>
            <a:ext cx="1204590" cy="541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12936" y="5521116"/>
            <a:ext cx="3188618" cy="158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52754" y="5199274"/>
            <a:ext cx="1420192" cy="2299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47390" y="5761081"/>
            <a:ext cx="3111377" cy="546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62028" y="6393160"/>
            <a:ext cx="1466825" cy="318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8" name="Picture 10"/>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1827177" y="6435013"/>
            <a:ext cx="2865607" cy="2448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4825697" y="6032212"/>
            <a:ext cx="1479481" cy="6048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0" name="Picture 12"/>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5517232" y="6639134"/>
            <a:ext cx="1224136" cy="4490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1" name="Picture 13"/>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166317" y="6641820"/>
            <a:ext cx="3274715" cy="5424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2" name="Picture 14"/>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319916" y="7255257"/>
            <a:ext cx="2888264" cy="756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3" name="Picture 15"/>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3513914" y="6750514"/>
            <a:ext cx="1931310" cy="7537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4" name="Picture 16"/>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3563676" y="7585494"/>
            <a:ext cx="2957890" cy="1187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5" name="Picture 17"/>
          <p:cNvPicPr>
            <a:picLocks noChangeAspect="1" noChangeArrowheads="1"/>
          </p:cNvPicPr>
          <p:nvPr/>
        </p:nvPicPr>
        <p:blipFill rotWithShape="1">
          <a:blip r:embed="rId26" cstate="print">
            <a:extLst>
              <a:ext uri="{28A0092B-C50C-407E-A947-70E740481C1C}">
                <a14:useLocalDpi xmlns:a14="http://schemas.microsoft.com/office/drawing/2010/main" val="0"/>
              </a:ext>
            </a:extLst>
          </a:blip>
          <a:srcRect b="37569"/>
          <a:stretch/>
        </p:blipFill>
        <p:spPr bwMode="auto">
          <a:xfrm>
            <a:off x="390084" y="8245480"/>
            <a:ext cx="2991734" cy="10556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17"/>
          <p:cNvPicPr>
            <a:picLocks noChangeAspect="1" noChangeArrowheads="1"/>
          </p:cNvPicPr>
          <p:nvPr/>
        </p:nvPicPr>
        <p:blipFill rotWithShape="1">
          <a:blip r:embed="rId27" cstate="print">
            <a:extLst>
              <a:ext uri="{28A0092B-C50C-407E-A947-70E740481C1C}">
                <a14:useLocalDpi xmlns:a14="http://schemas.microsoft.com/office/drawing/2010/main" val="0"/>
              </a:ext>
            </a:extLst>
          </a:blip>
          <a:srcRect t="62431"/>
          <a:stretch/>
        </p:blipFill>
        <p:spPr bwMode="auto">
          <a:xfrm>
            <a:off x="3441032" y="8952107"/>
            <a:ext cx="2991734" cy="6352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00240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PoljeZBesedilom 29"/>
          <p:cNvSpPr txBox="1"/>
          <p:nvPr/>
        </p:nvSpPr>
        <p:spPr>
          <a:xfrm>
            <a:off x="166115" y="4903294"/>
            <a:ext cx="6467912" cy="307777"/>
          </a:xfrm>
          <a:prstGeom prst="rect">
            <a:avLst/>
          </a:prstGeom>
          <a:solidFill>
            <a:srgbClr val="FAF58A"/>
          </a:solidFill>
        </p:spPr>
        <p:txBody>
          <a:bodyPr wrap="square" rtlCol="0">
            <a:spAutoFit/>
          </a:bodyPr>
          <a:lstStyle/>
          <a:p>
            <a:r>
              <a:rPr lang="sl-SI" sz="1400" dirty="0" smtClean="0">
                <a:latin typeface="Cascadia Mono SemiBold" pitchFamily="49" charset="0"/>
                <a:cs typeface="Cascadia Mono SemiBold" pitchFamily="49" charset="0"/>
              </a:rPr>
              <a:t>MATRIKE</a:t>
            </a:r>
            <a:endParaRPr lang="sl-SI" sz="1400" dirty="0">
              <a:latin typeface="Cascadia Mono SemiBold" pitchFamily="49" charset="0"/>
              <a:cs typeface="Cascadia Mono SemiBold" pitchFamily="49" charset="0"/>
            </a:endParaRPr>
          </a:p>
        </p:txBody>
      </p:sp>
      <p:sp>
        <p:nvSpPr>
          <p:cNvPr id="2" name="PoljeZBesedilom 2"/>
          <p:cNvSpPr txBox="1"/>
          <p:nvPr/>
        </p:nvSpPr>
        <p:spPr>
          <a:xfrm>
            <a:off x="188640" y="200471"/>
            <a:ext cx="2016224" cy="723275"/>
          </a:xfrm>
          <a:prstGeom prst="rect">
            <a:avLst/>
          </a:prstGeom>
          <a:solidFill>
            <a:srgbClr val="EFFBC5"/>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Predoločeni sistemi:</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več enačb kot spremenljivk</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običajno </a:t>
            </a:r>
            <a:r>
              <a:rPr lang="sl-SI" sz="800" b="1" dirty="0" smtClean="0">
                <a:latin typeface="Arial" pitchFamily="34" charset="0"/>
                <a:ea typeface="Malgun Gothic" pitchFamily="34" charset="-127"/>
                <a:cs typeface="Arial" pitchFamily="34" charset="0"/>
              </a:rPr>
              <a:t>nerešljiv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posplošimo definicijo rešitve tako da sistem </a:t>
            </a:r>
            <a:r>
              <a:rPr lang="sl-SI" sz="800" b="1" dirty="0" smtClean="0">
                <a:latin typeface="Arial" pitchFamily="34" charset="0"/>
                <a:ea typeface="Malgun Gothic" pitchFamily="34" charset="-127"/>
                <a:cs typeface="Arial" pitchFamily="34" charset="0"/>
              </a:rPr>
              <a:t>posplošeno rešljiv</a:t>
            </a: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38437" y="200471"/>
            <a:ext cx="2430165" cy="1546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38437" y="410614"/>
            <a:ext cx="611857" cy="146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PoljeZBesedilom 2"/>
          <p:cNvSpPr txBox="1"/>
          <p:nvPr/>
        </p:nvSpPr>
        <p:spPr>
          <a:xfrm>
            <a:off x="2452284" y="402781"/>
            <a:ext cx="2272860" cy="200055"/>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če je sistem običajno rešljiv potem se rešitvi </a:t>
            </a:r>
            <a:r>
              <a:rPr lang="sl-SI" sz="700" b="1" dirty="0" smtClean="0">
                <a:latin typeface="Arial" pitchFamily="34" charset="0"/>
                <a:ea typeface="Malgun Gothic" pitchFamily="34" charset="-127"/>
                <a:cs typeface="Arial" pitchFamily="34" charset="0"/>
              </a:rPr>
              <a:t>ujemata</a:t>
            </a:r>
          </a:p>
        </p:txBody>
      </p:sp>
      <p:grpSp>
        <p:nvGrpSpPr>
          <p:cNvPr id="3" name="Group 2"/>
          <p:cNvGrpSpPr/>
          <p:nvPr/>
        </p:nvGrpSpPr>
        <p:grpSpPr>
          <a:xfrm>
            <a:off x="2456055" y="666847"/>
            <a:ext cx="1935832" cy="630942"/>
            <a:chOff x="2573288" y="985301"/>
            <a:chExt cx="1935832" cy="630942"/>
          </a:xfrm>
        </p:grpSpPr>
        <p:sp>
          <p:nvSpPr>
            <p:cNvPr id="6" name="PoljeZBesedilom 2"/>
            <p:cNvSpPr txBox="1"/>
            <p:nvPr/>
          </p:nvSpPr>
          <p:spPr>
            <a:xfrm>
              <a:off x="2573288" y="985301"/>
              <a:ext cx="1935832" cy="630942"/>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rešitvi rečemo tudi rešitev po </a:t>
              </a:r>
              <a:r>
                <a:rPr lang="sl-SI" sz="700" b="1" dirty="0" smtClean="0">
                  <a:latin typeface="Arial" pitchFamily="34" charset="0"/>
                  <a:ea typeface="Malgun Gothic" pitchFamily="34" charset="-127"/>
                  <a:cs typeface="Arial" pitchFamily="34" charset="0"/>
                </a:rPr>
                <a:t>metodi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najmanjših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kvadratov </a:t>
              </a:r>
              <a:r>
                <a:rPr lang="sl-SI" sz="700" dirty="0" smtClean="0">
                  <a:latin typeface="Arial" pitchFamily="34" charset="0"/>
                  <a:ea typeface="Malgun Gothic" pitchFamily="34" charset="-127"/>
                  <a:cs typeface="Arial" pitchFamily="34" charset="0"/>
                </a:rPr>
                <a:t>ker minimizira izraz</a:t>
              </a: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3076" name="Picture 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51713" t="1" b="-1"/>
            <a:stretch/>
          </p:blipFill>
          <p:spPr bwMode="auto">
            <a:xfrm>
              <a:off x="2644205" y="1422668"/>
              <a:ext cx="1512168" cy="159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1" r="48287" b="-1"/>
            <a:stretch/>
          </p:blipFill>
          <p:spPr bwMode="auto">
            <a:xfrm>
              <a:off x="2743547" y="1267595"/>
              <a:ext cx="1595314" cy="157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0" name="PoljeZBesedilom 2"/>
          <p:cNvSpPr txBox="1"/>
          <p:nvPr/>
        </p:nvSpPr>
        <p:spPr>
          <a:xfrm>
            <a:off x="151929" y="982318"/>
            <a:ext cx="2161654" cy="3554819"/>
          </a:xfrm>
          <a:prstGeom prst="rect">
            <a:avLst/>
          </a:prstGeom>
          <a:solidFill>
            <a:srgbClr val="E5DFFD"/>
          </a:solidFill>
          <a:ln w="6350">
            <a:noFill/>
          </a:ln>
        </p:spPr>
        <p:txBody>
          <a:bodyPr wrap="square" rtlCol="0">
            <a:spAutoFit/>
          </a:bodyPr>
          <a:lstStyle/>
          <a:p>
            <a:pPr>
              <a:buSzPct val="110000"/>
            </a:pPr>
            <a:r>
              <a:rPr lang="sl-SI" sz="900" b="1" dirty="0" smtClean="0">
                <a:solidFill>
                  <a:srgbClr val="002060"/>
                </a:solidFill>
                <a:latin typeface="Arial" pitchFamily="34" charset="0"/>
                <a:ea typeface="Malgun Gothic" pitchFamily="34" charset="-127"/>
                <a:cs typeface="Arial" pitchFamily="34" charset="0"/>
              </a:rPr>
              <a:t>Posplošena rešitev:</a:t>
            </a:r>
            <a:endParaRPr lang="sl-SI" sz="800" dirty="0">
              <a:solidFill>
                <a:srgbClr val="002060"/>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to je taka n-terica realnih števil da je vektor </a:t>
            </a:r>
            <a:r>
              <a:rPr lang="sl-SI" sz="800" b="1" dirty="0" smtClean="0">
                <a:latin typeface="Arial" pitchFamily="34" charset="0"/>
                <a:ea typeface="Malgun Gothic" pitchFamily="34" charset="-127"/>
                <a:cs typeface="Arial" pitchFamily="34" charset="0"/>
              </a:rPr>
              <a:t>desnih</a:t>
            </a:r>
            <a:r>
              <a:rPr lang="sl-SI" sz="800" dirty="0" smtClean="0">
                <a:latin typeface="Arial" pitchFamily="34" charset="0"/>
                <a:ea typeface="Malgun Gothic" pitchFamily="34" charset="-127"/>
                <a:cs typeface="Arial" pitchFamily="34" charset="0"/>
              </a:rPr>
              <a:t> strani </a:t>
            </a:r>
            <a:r>
              <a:rPr lang="sl-SI" sz="800" b="1" dirty="0" smtClean="0">
                <a:latin typeface="Arial" pitchFamily="34" charset="0"/>
                <a:ea typeface="Malgun Gothic" pitchFamily="34" charset="-127"/>
                <a:cs typeface="Arial" pitchFamily="34" charset="0"/>
              </a:rPr>
              <a:t>najbližje</a:t>
            </a:r>
            <a:r>
              <a:rPr lang="sl-SI" sz="800" dirty="0" smtClean="0">
                <a:latin typeface="Arial" pitchFamily="34" charset="0"/>
                <a:ea typeface="Malgun Gothic" pitchFamily="34" charset="-127"/>
                <a:cs typeface="Arial" pitchFamily="34" charset="0"/>
              </a:rPr>
              <a:t> vektorju </a:t>
            </a:r>
            <a:r>
              <a:rPr lang="sl-SI" sz="800" b="1" dirty="0" smtClean="0">
                <a:latin typeface="Arial" pitchFamily="34" charset="0"/>
                <a:ea typeface="Malgun Gothic" pitchFamily="34" charset="-127"/>
                <a:cs typeface="Arial" pitchFamily="34" charset="0"/>
              </a:rPr>
              <a:t>levih</a:t>
            </a:r>
            <a:r>
              <a:rPr lang="sl-SI" sz="800" dirty="0" smtClean="0">
                <a:latin typeface="Arial" pitchFamily="34" charset="0"/>
                <a:ea typeface="Malgun Gothic" pitchFamily="34" charset="-127"/>
                <a:cs typeface="Arial" pitchFamily="34" charset="0"/>
              </a:rPr>
              <a:t> strani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predelamo v vektorsko obliko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geometrijsko je minimizacija izraza enaka </a:t>
            </a:r>
            <a:r>
              <a:rPr lang="sl-SI" sz="800" b="1" dirty="0" smtClean="0">
                <a:latin typeface="Arial" pitchFamily="34" charset="0"/>
                <a:ea typeface="Malgun Gothic" pitchFamily="34" charset="-127"/>
                <a:cs typeface="Arial" pitchFamily="34" charset="0"/>
              </a:rPr>
              <a:t>pravokotni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projekciji</a:t>
            </a:r>
            <a:r>
              <a:rPr lang="sl-SI" sz="800" dirty="0" smtClean="0">
                <a:latin typeface="Arial" pitchFamily="34" charset="0"/>
                <a:ea typeface="Malgun Gothic" pitchFamily="34" charset="-127"/>
                <a:cs typeface="Arial" pitchFamily="34" charset="0"/>
              </a:rPr>
              <a:t> vektorja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na množico vseh </a:t>
            </a:r>
            <a:r>
              <a:rPr lang="sl-SI" sz="800" b="1" dirty="0" smtClean="0">
                <a:latin typeface="Arial" pitchFamily="34" charset="0"/>
                <a:ea typeface="Malgun Gothic" pitchFamily="34" charset="-127"/>
                <a:cs typeface="Arial" pitchFamily="34" charset="0"/>
              </a:rPr>
              <a:t>linearnih</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kombinacij</a:t>
            </a:r>
            <a:r>
              <a:rPr lang="sl-SI" sz="800" dirty="0" smtClean="0">
                <a:latin typeface="Arial" pitchFamily="34" charset="0"/>
                <a:ea typeface="Malgun Gothic" pitchFamily="34" charset="-127"/>
                <a:cs typeface="Arial" pitchFamily="34" charset="0"/>
              </a:rPr>
              <a:t> vektorjev </a:t>
            </a:r>
            <a:r>
              <a:rPr lang="sl-SI" sz="8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1000" b="1" baseline="-250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poiskati moramo take skalarje x, da je </a:t>
            </a:r>
            <a:r>
              <a:rPr lang="sl-SI" sz="800" dirty="0">
                <a:latin typeface="Arial" pitchFamily="34" charset="0"/>
                <a:ea typeface="Malgun Gothic" pitchFamily="34" charset="-127"/>
                <a:cs typeface="Arial" pitchFamily="34" charset="0"/>
              </a:rPr>
              <a:t>vektor </a:t>
            </a:r>
            <a:r>
              <a:rPr lang="sl-SI" sz="800" b="1" dirty="0">
                <a:latin typeface="Arial" pitchFamily="34" charset="0"/>
                <a:ea typeface="Malgun Gothic" pitchFamily="34" charset="-127"/>
                <a:cs typeface="Arial" pitchFamily="34" charset="0"/>
              </a:rPr>
              <a:t>x</a:t>
            </a:r>
            <a:r>
              <a:rPr lang="sl-SI" sz="1000" b="1" baseline="-25000" dirty="0">
                <a:latin typeface="Arial" pitchFamily="34" charset="0"/>
                <a:ea typeface="Malgun Gothic" pitchFamily="34" charset="-127"/>
                <a:cs typeface="Arial" pitchFamily="34" charset="0"/>
              </a:rPr>
              <a:t>1</a:t>
            </a:r>
            <a:r>
              <a:rPr lang="sl-SI" sz="800" b="1" dirty="0">
                <a:latin typeface="Arial" pitchFamily="34" charset="0"/>
                <a:ea typeface="Malgun Gothic" pitchFamily="34" charset="-127"/>
                <a:cs typeface="Arial" pitchFamily="34" charset="0"/>
              </a:rPr>
              <a:t>a</a:t>
            </a:r>
            <a:r>
              <a:rPr lang="sl-SI" sz="1000" b="1"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 </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x</a:t>
            </a:r>
            <a:r>
              <a:rPr lang="sl-SI" sz="1000" b="1" baseline="-25000" dirty="0">
                <a:latin typeface="Arial" pitchFamily="34" charset="0"/>
                <a:ea typeface="Malgun Gothic" pitchFamily="34" charset="-127"/>
                <a:cs typeface="Arial" pitchFamily="34" charset="0"/>
              </a:rPr>
              <a:t>n</a:t>
            </a:r>
            <a:r>
              <a:rPr lang="sl-SI" sz="800" b="1" dirty="0">
                <a:latin typeface="Arial" pitchFamily="34" charset="0"/>
                <a:ea typeface="Malgun Gothic" pitchFamily="34" charset="-127"/>
                <a:cs typeface="Arial" pitchFamily="34" charset="0"/>
              </a:rPr>
              <a:t>a</a:t>
            </a:r>
            <a:r>
              <a:rPr lang="sl-SI" sz="1000" b="1" baseline="-25000" dirty="0">
                <a:latin typeface="Arial" pitchFamily="34" charset="0"/>
                <a:ea typeface="Malgun Gothic" pitchFamily="34" charset="-127"/>
                <a:cs typeface="Arial" pitchFamily="34" charset="0"/>
              </a:rPr>
              <a:t>n</a:t>
            </a:r>
            <a:r>
              <a:rPr lang="sl-SI" sz="800" b="1" dirty="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b </a:t>
            </a:r>
            <a:r>
              <a:rPr lang="sl-SI" sz="800" dirty="0" smtClean="0">
                <a:latin typeface="Arial" pitchFamily="34" charset="0"/>
                <a:ea typeface="Malgun Gothic" pitchFamily="34" charset="-127"/>
                <a:cs typeface="Arial" pitchFamily="34" charset="0"/>
              </a:rPr>
              <a:t>pravokoten na vektorje </a:t>
            </a:r>
            <a:r>
              <a:rPr lang="sl-SI" sz="8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1000" b="1" baseline="-250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pogoje za pravokotnost razpišemo dobimo </a:t>
            </a:r>
            <a:r>
              <a:rPr lang="sl-SI" sz="800" b="1" dirty="0" smtClean="0">
                <a:latin typeface="Arial" pitchFamily="34" charset="0"/>
                <a:ea typeface="Malgun Gothic" pitchFamily="34" charset="-127"/>
                <a:cs typeface="Arial" pitchFamily="34" charset="0"/>
              </a:rPr>
              <a:t>sistem</a:t>
            </a:r>
            <a:r>
              <a:rPr lang="sl-SI" sz="800" dirty="0" smtClean="0">
                <a:latin typeface="Arial" pitchFamily="34" charset="0"/>
                <a:ea typeface="Malgun Gothic" pitchFamily="34" charset="-127"/>
                <a:cs typeface="Arial" pitchFamily="34" charset="0"/>
              </a:rPr>
              <a:t> linearnih enačb</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a:buSzPct val="110000"/>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p:txBody>
      </p:sp>
      <p:pic>
        <p:nvPicPr>
          <p:cNvPr id="3077"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02010" y="2803621"/>
            <a:ext cx="1272654" cy="1806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88640" y="3035332"/>
            <a:ext cx="984622" cy="1455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88640" y="3247181"/>
            <a:ext cx="814945" cy="154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9"/>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48395" t="1" b="-2"/>
          <a:stretch/>
        </p:blipFill>
        <p:spPr bwMode="auto">
          <a:xfrm>
            <a:off x="202010" y="3607641"/>
            <a:ext cx="1585764" cy="1619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 name="Picture 10"/>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02010" y="3853759"/>
            <a:ext cx="1927230" cy="575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PoljeZBesedilom 2"/>
          <p:cNvSpPr txBox="1"/>
          <p:nvPr/>
        </p:nvSpPr>
        <p:spPr>
          <a:xfrm>
            <a:off x="164294" y="4516475"/>
            <a:ext cx="3624746" cy="200055"/>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izkaže se da je ta sistem vedno </a:t>
            </a:r>
            <a:r>
              <a:rPr lang="sl-SI" sz="700" b="1" dirty="0" smtClean="0">
                <a:latin typeface="Arial" pitchFamily="34" charset="0"/>
                <a:ea typeface="Malgun Gothic" pitchFamily="34" charset="-127"/>
                <a:cs typeface="Arial" pitchFamily="34" charset="0"/>
              </a:rPr>
              <a:t>rešljiv</a:t>
            </a:r>
            <a:r>
              <a:rPr lang="sl-SI" sz="700" dirty="0">
                <a:latin typeface="Arial" pitchFamily="34" charset="0"/>
                <a:ea typeface="Malgun Gothic" pitchFamily="34" charset="-127"/>
                <a:cs typeface="Arial" pitchFamily="34" charset="0"/>
              </a:rPr>
              <a:t>,</a:t>
            </a:r>
            <a:r>
              <a:rPr lang="sl-SI" sz="700" dirty="0" smtClean="0">
                <a:latin typeface="Arial" pitchFamily="34" charset="0"/>
                <a:ea typeface="Malgun Gothic" pitchFamily="34" charset="-127"/>
                <a:cs typeface="Arial" pitchFamily="34" charset="0"/>
              </a:rPr>
              <a:t> enolično ko so vektorji a</a:t>
            </a:r>
            <a:r>
              <a:rPr lang="sl-SI" sz="900" baseline="-25000" dirty="0" smtClean="0">
                <a:latin typeface="Arial" pitchFamily="34" charset="0"/>
                <a:ea typeface="Malgun Gothic" pitchFamily="34" charset="-127"/>
                <a:cs typeface="Arial" pitchFamily="34" charset="0"/>
              </a:rPr>
              <a:t>i </a:t>
            </a:r>
            <a:r>
              <a:rPr lang="sl-SI" sz="700" b="1" dirty="0" smtClean="0">
                <a:latin typeface="Arial" pitchFamily="34" charset="0"/>
                <a:ea typeface="Malgun Gothic" pitchFamily="34" charset="-127"/>
                <a:cs typeface="Arial" pitchFamily="34" charset="0"/>
              </a:rPr>
              <a:t>linearno neodvisni</a:t>
            </a:r>
          </a:p>
        </p:txBody>
      </p:sp>
      <p:pic>
        <p:nvPicPr>
          <p:cNvPr id="3083" name="Picture 11"/>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232756" y="3031278"/>
            <a:ext cx="1034231" cy="1536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7" name="Picture 9"/>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t="1" r="51813" b="-2"/>
          <a:stretch/>
        </p:blipFill>
        <p:spPr bwMode="auto">
          <a:xfrm>
            <a:off x="191716" y="3428716"/>
            <a:ext cx="1480740" cy="1619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4" name="Group 23"/>
          <p:cNvGrpSpPr/>
          <p:nvPr/>
        </p:nvGrpSpPr>
        <p:grpSpPr>
          <a:xfrm>
            <a:off x="1868202" y="1374229"/>
            <a:ext cx="3118363" cy="3062377"/>
            <a:chOff x="1868202" y="1374229"/>
            <a:chExt cx="3118363" cy="3062377"/>
          </a:xfrm>
        </p:grpSpPr>
        <p:sp>
          <p:nvSpPr>
            <p:cNvPr id="20" name="PoljeZBesedilom 2"/>
            <p:cNvSpPr txBox="1"/>
            <p:nvPr/>
          </p:nvSpPr>
          <p:spPr>
            <a:xfrm>
              <a:off x="2440700" y="1374229"/>
              <a:ext cx="2545865" cy="3062377"/>
            </a:xfrm>
            <a:prstGeom prst="rect">
              <a:avLst/>
            </a:prstGeom>
            <a:solidFill>
              <a:schemeClr val="accent4">
                <a:lumMod val="20000"/>
                <a:lumOff val="80000"/>
              </a:schemeClr>
            </a:solidFill>
            <a:ln w="6350">
              <a:noFill/>
            </a:ln>
          </p:spPr>
          <p:txBody>
            <a:bodyPr wrap="square" rtlCol="0">
              <a:spAutoFit/>
            </a:bodyPr>
            <a:lstStyle/>
            <a:p>
              <a:pPr>
                <a:buSzPct val="110000"/>
              </a:pPr>
              <a:r>
                <a:rPr lang="sl-SI" sz="900" b="1" dirty="0" smtClean="0">
                  <a:solidFill>
                    <a:srgbClr val="002060"/>
                  </a:solidFill>
                  <a:latin typeface="Arial" pitchFamily="34" charset="0"/>
                  <a:ea typeface="Malgun Gothic" pitchFamily="34" charset="-127"/>
                  <a:cs typeface="Arial" pitchFamily="34" charset="0"/>
                </a:rPr>
                <a:t>Regresijska premica:</a:t>
              </a:r>
              <a:endParaRPr lang="sl-SI" sz="800" dirty="0">
                <a:solidFill>
                  <a:srgbClr val="002060"/>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taka premica </a:t>
              </a:r>
              <a:r>
                <a:rPr lang="sl-SI" sz="800" b="1" dirty="0" smtClean="0">
                  <a:latin typeface="Arial" pitchFamily="34" charset="0"/>
                  <a:ea typeface="Malgun Gothic" pitchFamily="34" charset="-127"/>
                  <a:cs typeface="Arial" pitchFamily="34" charset="0"/>
                </a:rPr>
                <a:t>y</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najbolje se prilega točkam (</a:t>
              </a:r>
              <a:r>
                <a:rPr lang="sl-SI" sz="800" b="1" dirty="0" smtClean="0">
                  <a:latin typeface="Arial" pitchFamily="34" charset="0"/>
                  <a:ea typeface="Malgun Gothic" pitchFamily="34" charset="-127"/>
                  <a:cs typeface="Arial" pitchFamily="34" charset="0"/>
                </a:rPr>
                <a:t>x</a:t>
              </a:r>
              <a:r>
                <a:rPr lang="sl-SI" sz="10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 y</a:t>
              </a:r>
              <a:r>
                <a:rPr lang="sl-SI" sz="10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x</a:t>
              </a:r>
              <a:r>
                <a:rPr lang="sl-SI" sz="100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y</a:t>
              </a:r>
              <a:r>
                <a:rPr lang="sl-SI" sz="100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bi iskana premica šla skozi vse dane točke bi </a:t>
              </a:r>
              <a:r>
                <a:rPr lang="sl-SI" sz="800" dirty="0">
                  <a:latin typeface="Arial" pitchFamily="34" charset="0"/>
                  <a:ea typeface="Malgun Gothic" pitchFamily="34" charset="-127"/>
                  <a:cs typeface="Arial" pitchFamily="34" charset="0"/>
                </a:rPr>
                <a:t>koeficienta zadoščala </a:t>
              </a:r>
              <a:r>
                <a:rPr lang="sl-SI" sz="800" b="1" dirty="0">
                  <a:latin typeface="Arial" pitchFamily="34" charset="0"/>
                  <a:ea typeface="Malgun Gothic" pitchFamily="34" charset="-127"/>
                  <a:cs typeface="Arial" pitchFamily="34" charset="0"/>
                </a:rPr>
                <a:t>m</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2</a:t>
              </a:r>
              <a:r>
                <a:rPr lang="sl-SI" sz="800" dirty="0" smtClean="0">
                  <a:latin typeface="Arial" pitchFamily="34" charset="0"/>
                  <a:ea typeface="Malgun Gothic" pitchFamily="34" charset="-127"/>
                  <a:cs typeface="Arial" pitchFamily="34" charset="0"/>
                </a:rPr>
                <a:t> sistemu:</a:t>
              </a:r>
            </a:p>
            <a:p>
              <a:pPr>
                <a:buSzPct val="110000"/>
              </a:pP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x</a:t>
              </a:r>
              <a:r>
                <a:rPr lang="sl-SI" sz="1000"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b</a:t>
              </a:r>
              <a:r>
                <a:rPr lang="sl-SI" sz="800" dirty="0">
                  <a:latin typeface="Arial" pitchFamily="34" charset="0"/>
                  <a:ea typeface="Malgun Gothic" pitchFamily="34" charset="-127"/>
                  <a:cs typeface="Arial" pitchFamily="34" charset="0"/>
                </a:rPr>
                <a:t> = y</a:t>
              </a:r>
              <a:r>
                <a:rPr lang="sl-SI" sz="1000" baseline="-25000"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x</a:t>
              </a:r>
              <a:r>
                <a:rPr lang="sl-SI" sz="1000" baseline="-25000" dirty="0" smtClean="0">
                  <a:latin typeface="Arial" pitchFamily="34" charset="0"/>
                  <a:ea typeface="Malgun Gothic" pitchFamily="34" charset="-127"/>
                  <a:cs typeface="Arial" pitchFamily="34" charset="0"/>
                </a:rPr>
                <a:t>2</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b</a:t>
              </a:r>
              <a:r>
                <a:rPr lang="sl-SI" sz="800" dirty="0">
                  <a:latin typeface="Arial" pitchFamily="34" charset="0"/>
                  <a:ea typeface="Malgun Gothic" pitchFamily="34" charset="-127"/>
                  <a:cs typeface="Arial" pitchFamily="34" charset="0"/>
                </a:rPr>
                <a:t> = </a:t>
              </a:r>
              <a:r>
                <a:rPr lang="sl-SI" sz="800" dirty="0" smtClean="0">
                  <a:latin typeface="Arial" pitchFamily="34" charset="0"/>
                  <a:ea typeface="Malgun Gothic" pitchFamily="34" charset="-127"/>
                  <a:cs typeface="Arial" pitchFamily="34" charset="0"/>
                </a:rPr>
                <a:t>y</a:t>
              </a:r>
              <a:r>
                <a:rPr lang="sl-SI" sz="1000" baseline="-25000" dirty="0" smtClean="0">
                  <a:latin typeface="Arial" pitchFamily="34" charset="0"/>
                  <a:ea typeface="Malgun Gothic" pitchFamily="34" charset="-127"/>
                  <a:cs typeface="Arial" pitchFamily="34" charset="0"/>
                </a:rPr>
                <a:t>2</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to se skoraj nikoli ne zgodi ko m več od 2</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uporabimo </a:t>
              </a:r>
              <a:r>
                <a:rPr lang="sl-SI" sz="800" b="1" dirty="0" smtClean="0">
                  <a:latin typeface="Arial" pitchFamily="34" charset="0"/>
                  <a:ea typeface="Malgun Gothic" pitchFamily="34" charset="-127"/>
                  <a:cs typeface="Arial" pitchFamily="34" charset="0"/>
                </a:rPr>
                <a:t>posplošeno rešitev</a:t>
              </a: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iščemo tak a in b da bo izraz </a:t>
              </a:r>
              <a:r>
                <a:rPr lang="sl-SI" sz="800" b="1" dirty="0" smtClean="0">
                  <a:latin typeface="Arial" pitchFamily="34" charset="0"/>
                  <a:ea typeface="Malgun Gothic" pitchFamily="34" charset="-127"/>
                  <a:cs typeface="Arial" pitchFamily="34" charset="0"/>
                </a:rPr>
                <a:t>minimalen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točke pravokotno projiciramo na ravnino </a:t>
              </a:r>
              <a:r>
                <a:rPr lang="sl-SI" sz="800" b="1" dirty="0" smtClean="0">
                  <a:latin typeface="Arial" pitchFamily="34" charset="0"/>
                  <a:ea typeface="Malgun Gothic" pitchFamily="34" charset="-127"/>
                  <a:cs typeface="Arial" pitchFamily="34" charset="0"/>
                </a:rPr>
                <a:t>R</a:t>
              </a:r>
              <a:r>
                <a:rPr lang="sl-SI" sz="1000" b="1" baseline="30000" dirty="0" smtClean="0">
                  <a:latin typeface="Arial" pitchFamily="34" charset="0"/>
                  <a:ea typeface="Malgun Gothic" pitchFamily="34" charset="-127"/>
                  <a:cs typeface="Arial" pitchFamily="34" charset="0"/>
                </a:rPr>
                <a:t>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vemo da mora biti vektor pravokoten na (</a:t>
              </a:r>
              <a:r>
                <a:rPr lang="sl-SI" sz="800" b="1" dirty="0" smtClean="0">
                  <a:latin typeface="Arial" pitchFamily="34" charset="0"/>
                  <a:ea typeface="Malgun Gothic" pitchFamily="34" charset="-127"/>
                  <a:cs typeface="Arial" pitchFamily="34" charset="0"/>
                </a:rPr>
                <a:t>x</a:t>
              </a:r>
              <a:r>
                <a:rPr lang="sl-SI" sz="10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x</a:t>
              </a:r>
              <a:r>
                <a:rPr lang="sl-SI" sz="100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                                                      rešitev tega</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sistema</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vstavimo v </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y</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ax</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a:t>
              </a:r>
              <a:endParaRPr lang="sl-SI" sz="800" dirty="0">
                <a:latin typeface="Arial" pitchFamily="34" charset="0"/>
                <a:ea typeface="Malgun Gothic" pitchFamily="34" charset="-127"/>
                <a:cs typeface="Arial" pitchFamily="34" charset="0"/>
              </a:endParaRPr>
            </a:p>
          </p:txBody>
        </p:sp>
        <p:pic>
          <p:nvPicPr>
            <p:cNvPr id="3084" name="Picture 12"/>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522671" y="2477447"/>
              <a:ext cx="1802599" cy="150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5" name="Picture 13"/>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517611" y="2674057"/>
              <a:ext cx="2015407" cy="1713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6" name="Picture 14"/>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868202" y="3426169"/>
              <a:ext cx="3063739" cy="343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7" name="Picture 15"/>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526972" y="3895178"/>
              <a:ext cx="1579178" cy="4922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1" name="PoljeZBesedilom 2"/>
          <p:cNvSpPr txBox="1"/>
          <p:nvPr/>
        </p:nvSpPr>
        <p:spPr>
          <a:xfrm>
            <a:off x="4869160" y="225809"/>
            <a:ext cx="1521395" cy="477054"/>
          </a:xfrm>
          <a:prstGeom prst="rect">
            <a:avLst/>
          </a:prstGeom>
          <a:solidFill>
            <a:srgbClr val="EFFBC5"/>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Podoločeni sistemi:</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manj neznank kot enačb</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lahko tudi </a:t>
            </a:r>
            <a:r>
              <a:rPr lang="sl-SI" sz="800" b="1" dirty="0" smtClean="0">
                <a:latin typeface="Arial" pitchFamily="34" charset="0"/>
                <a:ea typeface="Malgun Gothic" pitchFamily="34" charset="-127"/>
                <a:cs typeface="Arial" pitchFamily="34" charset="0"/>
              </a:rPr>
              <a:t>nerešljiv</a:t>
            </a:r>
          </a:p>
        </p:txBody>
      </p:sp>
      <p:sp>
        <p:nvSpPr>
          <p:cNvPr id="42" name="PoljeZBesedilom 2"/>
          <p:cNvSpPr txBox="1"/>
          <p:nvPr/>
        </p:nvSpPr>
        <p:spPr>
          <a:xfrm>
            <a:off x="4509120" y="779864"/>
            <a:ext cx="2160240"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če je poddoločen sistem rešljiv potem ima </a:t>
            </a:r>
            <a:r>
              <a:rPr lang="sl-SI" sz="800" b="1" dirty="0" smtClean="0">
                <a:latin typeface="Arial" pitchFamily="34" charset="0"/>
                <a:ea typeface="Malgun Gothic" pitchFamily="34" charset="-127"/>
                <a:cs typeface="Arial" pitchFamily="34" charset="0"/>
              </a:rPr>
              <a:t>neskončno</a:t>
            </a:r>
            <a:r>
              <a:rPr lang="sl-SI" sz="800" dirty="0" smtClean="0">
                <a:latin typeface="Arial" pitchFamily="34" charset="0"/>
                <a:ea typeface="Malgun Gothic" pitchFamily="34" charset="-127"/>
                <a:cs typeface="Arial" pitchFamily="34" charset="0"/>
              </a:rPr>
              <a:t> rešitev</a:t>
            </a:r>
            <a:endParaRPr lang="sl-SI" sz="800" b="1" dirty="0">
              <a:latin typeface="Arial" pitchFamily="34" charset="0"/>
              <a:ea typeface="Malgun Gothic" pitchFamily="34" charset="-127"/>
              <a:cs typeface="Arial" pitchFamily="34" charset="0"/>
            </a:endParaRPr>
          </a:p>
        </p:txBody>
      </p:sp>
      <p:sp>
        <p:nvSpPr>
          <p:cNvPr id="43" name="PoljeZBesedilom 2"/>
          <p:cNvSpPr txBox="1"/>
          <p:nvPr/>
        </p:nvSpPr>
        <p:spPr>
          <a:xfrm>
            <a:off x="5081411" y="1223416"/>
            <a:ext cx="1608301" cy="861774"/>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Vsak poddoločen </a:t>
            </a:r>
            <a:r>
              <a:rPr lang="sl-SI" sz="700" b="1" dirty="0" smtClean="0">
                <a:latin typeface="Arial" pitchFamily="34" charset="0"/>
                <a:ea typeface="Malgun Gothic" pitchFamily="34" charset="-127"/>
                <a:cs typeface="Arial" pitchFamily="34" charset="0"/>
              </a:rPr>
              <a:t>homogen</a:t>
            </a:r>
            <a:r>
              <a:rPr lang="sl-SI" sz="700" dirty="0" smtClean="0">
                <a:latin typeface="Arial" pitchFamily="34" charset="0"/>
                <a:ea typeface="Malgun Gothic" pitchFamily="34" charset="-127"/>
                <a:cs typeface="Arial" pitchFamily="34" charset="0"/>
              </a:rPr>
              <a:t> sistem ima </a:t>
            </a:r>
            <a:r>
              <a:rPr lang="sl-SI" sz="700" b="1" dirty="0" smtClean="0">
                <a:latin typeface="Arial" pitchFamily="34" charset="0"/>
                <a:ea typeface="Malgun Gothic" pitchFamily="34" charset="-127"/>
                <a:cs typeface="Arial" pitchFamily="34" charset="0"/>
              </a:rPr>
              <a:t>neskončno</a:t>
            </a:r>
            <a:r>
              <a:rPr lang="sl-SI" sz="700" dirty="0" smtClean="0">
                <a:latin typeface="Arial" pitchFamily="34" charset="0"/>
                <a:ea typeface="Malgun Gothic" pitchFamily="34" charset="-127"/>
                <a:cs typeface="Arial" pitchFamily="34" charset="0"/>
              </a:rPr>
              <a:t> rešitev in če je </a:t>
            </a:r>
            <a:r>
              <a:rPr lang="sl-SI" sz="700" b="1" dirty="0" smtClean="0">
                <a:latin typeface="Arial" pitchFamily="34" charset="0"/>
                <a:ea typeface="Malgun Gothic" pitchFamily="34" charset="-127"/>
                <a:cs typeface="Arial" pitchFamily="34" charset="0"/>
              </a:rPr>
              <a:t>h</a:t>
            </a:r>
            <a:r>
              <a:rPr lang="sl-SI" sz="700" dirty="0" smtClean="0">
                <a:latin typeface="Arial" pitchFamily="34" charset="0"/>
                <a:ea typeface="Malgun Gothic" pitchFamily="34" charset="-127"/>
                <a:cs typeface="Arial" pitchFamily="34" charset="0"/>
              </a:rPr>
              <a:t> množica rešitev tega sistema, </a:t>
            </a:r>
            <a:r>
              <a:rPr lang="sl-SI" sz="700" b="1" dirty="0" smtClean="0">
                <a:latin typeface="Arial" pitchFamily="34" charset="0"/>
                <a:ea typeface="Malgun Gothic" pitchFamily="34" charset="-127"/>
                <a:cs typeface="Arial" pitchFamily="34" charset="0"/>
              </a:rPr>
              <a:t>p</a:t>
            </a:r>
            <a:r>
              <a:rPr lang="sl-SI" sz="700" dirty="0" smtClean="0">
                <a:latin typeface="Arial" pitchFamily="34" charset="0"/>
                <a:ea typeface="Malgun Gothic" pitchFamily="34" charset="-127"/>
                <a:cs typeface="Arial" pitchFamily="34" charset="0"/>
              </a:rPr>
              <a:t> pa rešitev nehomogenega pripadajočega sistema potem je tudi </a:t>
            </a:r>
            <a:r>
              <a:rPr lang="sl-SI" sz="700" b="1" dirty="0" smtClean="0">
                <a:latin typeface="Arial" pitchFamily="34" charset="0"/>
                <a:ea typeface="Malgun Gothic" pitchFamily="34" charset="-127"/>
                <a:cs typeface="Arial" pitchFamily="34" charset="0"/>
              </a:rPr>
              <a:t>p</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h</a:t>
            </a:r>
            <a:r>
              <a:rPr lang="sl-SI" sz="700" dirty="0" smtClean="0">
                <a:latin typeface="Arial" pitchFamily="34" charset="0"/>
                <a:ea typeface="Malgun Gothic" pitchFamily="34" charset="-127"/>
                <a:cs typeface="Arial" pitchFamily="34" charset="0"/>
              </a:rPr>
              <a:t> rešitev tega sistema</a:t>
            </a:r>
          </a:p>
        </p:txBody>
      </p:sp>
      <p:sp>
        <p:nvSpPr>
          <p:cNvPr id="44" name="PoljeZBesedilom 2"/>
          <p:cNvSpPr txBox="1"/>
          <p:nvPr/>
        </p:nvSpPr>
        <p:spPr>
          <a:xfrm>
            <a:off x="5081411" y="2198612"/>
            <a:ext cx="1521395" cy="723275"/>
          </a:xfrm>
          <a:prstGeom prst="rect">
            <a:avLst/>
          </a:prstGeom>
          <a:solidFill>
            <a:schemeClr val="accent3">
              <a:lumMod val="40000"/>
              <a:lumOff val="60000"/>
            </a:schemeClr>
          </a:solidFill>
          <a:ln w="6350">
            <a:noFill/>
          </a:ln>
        </p:spPr>
        <p:txBody>
          <a:bodyPr wrap="square" rtlCol="0">
            <a:spAutoFit/>
          </a:bodyPr>
          <a:lstStyle/>
          <a:p>
            <a:pPr>
              <a:buSzPct val="110000"/>
            </a:pPr>
            <a:r>
              <a:rPr lang="sl-SI" sz="900" b="1" dirty="0" smtClean="0">
                <a:solidFill>
                  <a:srgbClr val="283214"/>
                </a:solidFill>
                <a:latin typeface="Arial" pitchFamily="34" charset="0"/>
                <a:ea typeface="Malgun Gothic" pitchFamily="34" charset="-127"/>
                <a:cs typeface="Arial" pitchFamily="34" charset="0"/>
              </a:rPr>
              <a:t>Najkrajša rešitev:</a:t>
            </a:r>
            <a:endParaRPr lang="sl-SI" sz="800" dirty="0" smtClean="0">
              <a:solidFill>
                <a:srgbClr val="283214"/>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geometrijsko: </a:t>
            </a:r>
            <a:r>
              <a:rPr lang="sl-SI" sz="800" dirty="0" smtClean="0">
                <a:latin typeface="Arial" pitchFamily="34" charset="0"/>
                <a:ea typeface="Malgun Gothic" pitchFamily="34" charset="-127"/>
                <a:cs typeface="Arial" pitchFamily="34" charset="0"/>
              </a:rPr>
              <a:t>pravokotna projekcija izhodišča na presek hiperravnin</a:t>
            </a:r>
          </a:p>
        </p:txBody>
      </p:sp>
      <p:grpSp>
        <p:nvGrpSpPr>
          <p:cNvPr id="25" name="Group 24"/>
          <p:cNvGrpSpPr/>
          <p:nvPr/>
        </p:nvGrpSpPr>
        <p:grpSpPr>
          <a:xfrm>
            <a:off x="5107555" y="3066265"/>
            <a:ext cx="1489673" cy="1277273"/>
            <a:chOff x="3667519" y="4545862"/>
            <a:chExt cx="1489673" cy="1277273"/>
          </a:xfrm>
          <a:solidFill>
            <a:schemeClr val="accent3">
              <a:lumMod val="20000"/>
              <a:lumOff val="80000"/>
            </a:schemeClr>
          </a:solidFill>
        </p:grpSpPr>
        <p:sp>
          <p:nvSpPr>
            <p:cNvPr id="46" name="PoljeZBesedilom 2"/>
            <p:cNvSpPr txBox="1"/>
            <p:nvPr/>
          </p:nvSpPr>
          <p:spPr>
            <a:xfrm>
              <a:off x="3667519" y="4545862"/>
              <a:ext cx="1489673" cy="1277273"/>
            </a:xfrm>
            <a:prstGeom prst="rect">
              <a:avLst/>
            </a:prstGeom>
            <a:grp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Ena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hiperravnina</a:t>
              </a:r>
              <a:r>
                <a:rPr lang="sl-SI" sz="700" dirty="0" smtClean="0">
                  <a:latin typeface="Arial" pitchFamily="34" charset="0"/>
                  <a:ea typeface="Malgun Gothic" pitchFamily="34" charset="-127"/>
                  <a:cs typeface="Arial" pitchFamily="34" charset="0"/>
                </a:rPr>
                <a:t>:</a:t>
              </a: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premica ki gre skozi </a:t>
              </a:r>
              <a:r>
                <a:rPr lang="sl-SI" sz="700" b="1" dirty="0" smtClean="0">
                  <a:latin typeface="Arial" pitchFamily="34" charset="0"/>
                  <a:ea typeface="Malgun Gothic" pitchFamily="34" charset="-127"/>
                  <a:cs typeface="Arial" pitchFamily="34" charset="0"/>
                </a:rPr>
                <a:t>izhodišče, </a:t>
              </a:r>
              <a:r>
                <a:rPr lang="sl-SI" sz="700" dirty="0" smtClean="0">
                  <a:latin typeface="Arial" pitchFamily="34" charset="0"/>
                  <a:ea typeface="Malgun Gothic" pitchFamily="34" charset="-127"/>
                  <a:cs typeface="Arial" pitchFamily="34" charset="0"/>
                </a:rPr>
                <a:t>iščemo njun presek. Vstavimo prvo v drugo in dobimo t. Potem vstavimo to v r in dobimo </a:t>
              </a:r>
              <a:r>
                <a:rPr lang="sl-SI" sz="700" b="1" dirty="0" smtClean="0">
                  <a:latin typeface="Arial" pitchFamily="34" charset="0"/>
                  <a:ea typeface="Malgun Gothic" pitchFamily="34" charset="-127"/>
                  <a:cs typeface="Arial" pitchFamily="34" charset="0"/>
                </a:rPr>
                <a:t>najkrajšo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rešitev</a:t>
              </a:r>
              <a:r>
                <a:rPr lang="sl-SI" sz="700" dirty="0" smtClean="0">
                  <a:latin typeface="Arial" pitchFamily="34" charset="0"/>
                  <a:ea typeface="Malgun Gothic" pitchFamily="34" charset="-127"/>
                  <a:cs typeface="Arial" pitchFamily="34" charset="0"/>
                </a:rPr>
                <a:t>.</a:t>
              </a: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3088" name="Picture 16"/>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711627" y="4714609"/>
              <a:ext cx="581645" cy="168275"/>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9" name="Picture 17"/>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306747" y="4719104"/>
              <a:ext cx="448733" cy="168275"/>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0" name="Picture 18"/>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739424" y="5501354"/>
              <a:ext cx="652463" cy="290513"/>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1" name="Picture 19"/>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4412355" y="5490114"/>
              <a:ext cx="650927" cy="248166"/>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6" name="Group 25"/>
          <p:cNvGrpSpPr/>
          <p:nvPr/>
        </p:nvGrpSpPr>
        <p:grpSpPr>
          <a:xfrm>
            <a:off x="5091590" y="4438516"/>
            <a:ext cx="1581103" cy="2031325"/>
            <a:chOff x="5081411" y="4664968"/>
            <a:chExt cx="1581103" cy="2031325"/>
          </a:xfrm>
        </p:grpSpPr>
        <p:sp>
          <p:nvSpPr>
            <p:cNvPr id="55" name="PoljeZBesedilom 2"/>
            <p:cNvSpPr txBox="1"/>
            <p:nvPr/>
          </p:nvSpPr>
          <p:spPr>
            <a:xfrm>
              <a:off x="5081411" y="4664968"/>
              <a:ext cx="1581103" cy="2031325"/>
            </a:xfrm>
            <a:prstGeom prst="rect">
              <a:avLst/>
            </a:prstGeom>
            <a:solidFill>
              <a:schemeClr val="accent3">
                <a:lumMod val="20000"/>
                <a:lumOff val="80000"/>
              </a:schemeClr>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Dve hiperravnini:</a:t>
              </a: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lotimo se v dveh korakih. Najdemo ravnino ki je </a:t>
              </a:r>
              <a:r>
                <a:rPr lang="sl-SI" sz="700" b="1" dirty="0" smtClean="0">
                  <a:latin typeface="Arial" pitchFamily="34" charset="0"/>
                  <a:ea typeface="Malgun Gothic" pitchFamily="34" charset="-127"/>
                  <a:cs typeface="Arial" pitchFamily="34" charset="0"/>
                </a:rPr>
                <a:t>pravokotna</a:t>
              </a:r>
              <a:r>
                <a:rPr lang="sl-SI" sz="700" dirty="0" smtClean="0">
                  <a:latin typeface="Arial" pitchFamily="34" charset="0"/>
                  <a:ea typeface="Malgun Gothic" pitchFamily="34" charset="-127"/>
                  <a:cs typeface="Arial" pitchFamily="34" charset="0"/>
                </a:rPr>
                <a:t> na </a:t>
              </a:r>
              <a:r>
                <a:rPr lang="sl-SI" sz="700" b="1" dirty="0" smtClean="0">
                  <a:latin typeface="Arial" pitchFamily="34" charset="0"/>
                  <a:ea typeface="Malgun Gothic" pitchFamily="34" charset="-127"/>
                  <a:cs typeface="Arial" pitchFamily="34" charset="0"/>
                </a:rPr>
                <a:t>presek</a:t>
              </a:r>
              <a:r>
                <a:rPr lang="sl-SI" sz="700" dirty="0" smtClean="0">
                  <a:latin typeface="Arial" pitchFamily="34" charset="0"/>
                  <a:ea typeface="Malgun Gothic" pitchFamily="34" charset="-127"/>
                  <a:cs typeface="Arial" pitchFamily="34" charset="0"/>
                </a:rPr>
                <a:t> obeh hiperravnin in gre skozi </a:t>
              </a:r>
              <a:r>
                <a:rPr lang="sl-SI" sz="700" b="1" dirty="0" smtClean="0">
                  <a:latin typeface="Arial" pitchFamily="34" charset="0"/>
                  <a:ea typeface="Malgun Gothic" pitchFamily="34" charset="-127"/>
                  <a:cs typeface="Arial" pitchFamily="34" charset="0"/>
                </a:rPr>
                <a:t>izhodišče</a:t>
              </a:r>
              <a:r>
                <a:rPr lang="sl-SI" sz="700" dirty="0" smtClean="0">
                  <a:latin typeface="Arial" pitchFamily="34" charset="0"/>
                  <a:ea typeface="Malgun Gothic" pitchFamily="34" charset="-127"/>
                  <a:cs typeface="Arial" pitchFamily="34" charset="0"/>
                </a:rPr>
                <a:t>.</a:t>
              </a: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Izračunamo </a:t>
              </a:r>
              <a:r>
                <a:rPr lang="sl-SI" sz="700" b="1" dirty="0" smtClean="0">
                  <a:latin typeface="Arial" pitchFamily="34" charset="0"/>
                  <a:ea typeface="Malgun Gothic" pitchFamily="34" charset="-127"/>
                  <a:cs typeface="Arial" pitchFamily="34" charset="0"/>
                </a:rPr>
                <a:t>presek</a:t>
              </a:r>
              <a:r>
                <a:rPr lang="sl-SI" sz="700" dirty="0" smtClean="0">
                  <a:latin typeface="Arial" pitchFamily="34" charset="0"/>
                  <a:ea typeface="Malgun Gothic" pitchFamily="34" charset="-127"/>
                  <a:cs typeface="Arial" pitchFamily="34" charset="0"/>
                </a:rPr>
                <a:t> te z </a:t>
              </a:r>
              <a:r>
                <a:rPr lang="sl-SI" sz="700" b="1" dirty="0" smtClean="0">
                  <a:latin typeface="Arial" pitchFamily="34" charset="0"/>
                  <a:ea typeface="Malgun Gothic" pitchFamily="34" charset="-127"/>
                  <a:cs typeface="Arial" pitchFamily="34" charset="0"/>
                </a:rPr>
                <a:t>presekom</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hiperravnin</a:t>
              </a:r>
              <a:r>
                <a:rPr lang="sl-SI" sz="700" dirty="0" smtClean="0">
                  <a:latin typeface="Arial" pitchFamily="34" charset="0"/>
                  <a:ea typeface="Malgun Gothic" pitchFamily="34" charset="-127"/>
                  <a:cs typeface="Arial" pitchFamily="34" charset="0"/>
                </a:rPr>
                <a:t>. Dobimo sistem:</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Rešimo t in vstavimo v enačbo ravnine. Postopek deluje tudi za </a:t>
              </a:r>
              <a:r>
                <a:rPr lang="sl-SI" sz="700" b="1" dirty="0" smtClean="0">
                  <a:latin typeface="Arial" pitchFamily="34" charset="0"/>
                  <a:ea typeface="Malgun Gothic" pitchFamily="34" charset="-127"/>
                  <a:cs typeface="Arial" pitchFamily="34" charset="0"/>
                </a:rPr>
                <a:t>več</a:t>
              </a:r>
              <a:r>
                <a:rPr lang="sl-SI" sz="700" dirty="0" smtClean="0">
                  <a:latin typeface="Arial" pitchFamily="34" charset="0"/>
                  <a:ea typeface="Malgun Gothic" pitchFamily="34" charset="-127"/>
                  <a:cs typeface="Arial" pitchFamily="34" charset="0"/>
                </a:rPr>
                <a:t> hiperravnin</a:t>
              </a:r>
            </a:p>
          </p:txBody>
        </p:sp>
        <p:pic>
          <p:nvPicPr>
            <p:cNvPr id="3092" name="Picture 20"/>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5135387" y="4857696"/>
              <a:ext cx="1367931" cy="1705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3" name="Picture 2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5177987" y="5494440"/>
              <a:ext cx="1052535" cy="171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4" name="Picture 22"/>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5173561" y="5930711"/>
              <a:ext cx="1396802" cy="1529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5" name="Picture 23"/>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5153643" y="6103949"/>
              <a:ext cx="1443585" cy="142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7" name="PoljeZBesedilom 2"/>
          <p:cNvSpPr txBox="1"/>
          <p:nvPr/>
        </p:nvSpPr>
        <p:spPr>
          <a:xfrm>
            <a:off x="151060" y="5296548"/>
            <a:ext cx="2115927" cy="1092607"/>
          </a:xfrm>
          <a:prstGeom prst="rect">
            <a:avLst/>
          </a:prstGeom>
          <a:solidFill>
            <a:schemeClr val="accent3">
              <a:lumMod val="40000"/>
              <a:lumOff val="60000"/>
            </a:schemeClr>
          </a:solidFill>
          <a:ln w="6350">
            <a:noFill/>
          </a:ln>
        </p:spPr>
        <p:txBody>
          <a:bodyPr wrap="square" rtlCol="0">
            <a:spAutoFit/>
          </a:bodyPr>
          <a:lstStyle/>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matrika</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velikosti </a:t>
            </a:r>
            <a:r>
              <a:rPr lang="sl-SI" sz="800" b="1" dirty="0">
                <a:latin typeface="Arial" pitchFamily="34" charset="0"/>
                <a:ea typeface="Malgun Gothic" pitchFamily="34" charset="-127"/>
                <a:cs typeface="Arial" pitchFamily="34" charset="0"/>
              </a:rPr>
              <a:t>m</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je </a:t>
            </a:r>
            <a:r>
              <a:rPr lang="sl-SI" sz="800" dirty="0" smtClean="0">
                <a:latin typeface="Arial" pitchFamily="34" charset="0"/>
                <a:ea typeface="Malgun Gothic" pitchFamily="34" charset="-127"/>
                <a:cs typeface="Arial" pitchFamily="34" charset="0"/>
              </a:rPr>
              <a:t>urejena</a:t>
            </a:r>
          </a:p>
          <a:p>
            <a:pPr>
              <a:buSzPct val="110000"/>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m-terica </a:t>
            </a:r>
            <a:r>
              <a:rPr lang="sl-SI" sz="800" dirty="0">
                <a:latin typeface="Arial" pitchFamily="34" charset="0"/>
                <a:ea typeface="Malgun Gothic" pitchFamily="34" charset="-127"/>
                <a:cs typeface="Arial" pitchFamily="34" charset="0"/>
              </a:rPr>
              <a:t>urejenih </a:t>
            </a:r>
            <a:r>
              <a:rPr lang="sl-SI" sz="800" dirty="0" smtClean="0">
                <a:latin typeface="Arial" pitchFamily="34" charset="0"/>
                <a:ea typeface="Malgun Gothic" pitchFamily="34" charset="-127"/>
                <a:cs typeface="Arial" pitchFamily="34" charset="0"/>
              </a:rPr>
              <a:t>n-teric </a:t>
            </a:r>
            <a:r>
              <a:rPr lang="sl-SI" sz="800" dirty="0">
                <a:latin typeface="Arial" pitchFamily="34" charset="0"/>
                <a:ea typeface="Malgun Gothic" pitchFamily="34" charset="-127"/>
                <a:cs typeface="Arial" pitchFamily="34" charset="0"/>
              </a:rPr>
              <a:t>realnih </a:t>
            </a:r>
            <a:r>
              <a:rPr lang="sl-SI" sz="800" dirty="0" smtClean="0">
                <a:latin typeface="Arial" pitchFamily="34" charset="0"/>
                <a:ea typeface="Malgun Gothic" pitchFamily="34" charset="-127"/>
                <a:cs typeface="Arial" pitchFamily="34" charset="0"/>
              </a:rPr>
              <a:t>števil</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element prostora (</a:t>
            </a:r>
            <a:r>
              <a:rPr lang="sl-SI" sz="800" b="1" dirty="0" smtClean="0">
                <a:latin typeface="Arial" pitchFamily="34" charset="0"/>
                <a:ea typeface="Malgun Gothic" pitchFamily="34" charset="-127"/>
                <a:cs typeface="Arial" pitchFamily="34" charset="0"/>
              </a:rPr>
              <a:t>R</a:t>
            </a:r>
            <a:r>
              <a:rPr lang="sl-SI" sz="900" b="1" baseline="30000" dirty="0" smtClean="0">
                <a:latin typeface="Arial" pitchFamily="34" charset="0"/>
                <a:ea typeface="Malgun Gothic" pitchFamily="34" charset="-127"/>
                <a:cs typeface="Arial" pitchFamily="34" charset="0"/>
              </a:rPr>
              <a:t>n</a:t>
            </a:r>
            <a:r>
              <a:rPr lang="sl-SI" sz="900" dirty="0" smtClean="0">
                <a:latin typeface="Arial" pitchFamily="34" charset="0"/>
                <a:ea typeface="Malgun Gothic" pitchFamily="34" charset="-127"/>
                <a:cs typeface="Arial" pitchFamily="34" charset="0"/>
              </a:rPr>
              <a:t>)</a:t>
            </a:r>
            <a:r>
              <a:rPr lang="sl-SI" sz="900" b="1" baseline="30000" dirty="0" smtClean="0">
                <a:latin typeface="Arial" pitchFamily="34" charset="0"/>
                <a:ea typeface="Malgun Gothic" pitchFamily="34" charset="-127"/>
                <a:cs typeface="Arial" pitchFamily="34" charset="0"/>
              </a:rPr>
              <a:t>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matrike </a:t>
            </a:r>
            <a:r>
              <a:rPr lang="sl-SI" sz="800" b="1" dirty="0" smtClean="0">
                <a:latin typeface="Arial" pitchFamily="34" charset="0"/>
                <a:ea typeface="Malgun Gothic" pitchFamily="34" charset="-127"/>
                <a:cs typeface="Arial" pitchFamily="34" charset="0"/>
              </a:rPr>
              <a:t>1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so </a:t>
            </a:r>
            <a:r>
              <a:rPr lang="sl-SI" sz="800" b="1" dirty="0" smtClean="0">
                <a:latin typeface="Arial" pitchFamily="34" charset="0"/>
                <a:ea typeface="Malgun Gothic" pitchFamily="34" charset="-127"/>
                <a:cs typeface="Arial" pitchFamily="34" charset="0"/>
              </a:rPr>
              <a:t>skalarji</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so </a:t>
            </a:r>
            <a:r>
              <a:rPr lang="sl-SI" sz="800" b="1" dirty="0" smtClean="0">
                <a:latin typeface="Arial" pitchFamily="34" charset="0"/>
                <a:ea typeface="Malgun Gothic" pitchFamily="34" charset="-127"/>
                <a:cs typeface="Arial" pitchFamily="34" charset="0"/>
              </a:rPr>
              <a:t>stolpčni</a:t>
            </a:r>
            <a:r>
              <a:rPr lang="sl-SI" sz="800" dirty="0" smtClean="0">
                <a:latin typeface="Arial" pitchFamily="34" charset="0"/>
                <a:ea typeface="Malgun Gothic" pitchFamily="34" charset="-127"/>
                <a:cs typeface="Arial" pitchFamily="34" charset="0"/>
              </a:rPr>
              <a:t> vektorji</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so </a:t>
            </a:r>
            <a:r>
              <a:rPr lang="sl-SI" sz="800" b="1" dirty="0" smtClean="0">
                <a:latin typeface="Arial" pitchFamily="34" charset="0"/>
                <a:ea typeface="Malgun Gothic" pitchFamily="34" charset="-127"/>
                <a:cs typeface="Arial" pitchFamily="34" charset="0"/>
              </a:rPr>
              <a:t>vrstični</a:t>
            </a:r>
            <a:r>
              <a:rPr lang="sl-SI" sz="800" dirty="0" smtClean="0">
                <a:latin typeface="Arial" pitchFamily="34" charset="0"/>
                <a:ea typeface="Malgun Gothic" pitchFamily="34" charset="-127"/>
                <a:cs typeface="Arial" pitchFamily="34" charset="0"/>
              </a:rPr>
              <a:t> vektorji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stolpčni vektorji v matriki so </a:t>
            </a:r>
            <a:r>
              <a:rPr lang="sl-SI" sz="800" b="1" dirty="0" smtClean="0">
                <a:latin typeface="Arial" pitchFamily="34" charset="0"/>
                <a:ea typeface="Malgun Gothic" pitchFamily="34" charset="-127"/>
                <a:cs typeface="Arial" pitchFamily="34" charset="0"/>
              </a:rPr>
              <a:t>stolpci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vrstični vektorji v matriki so </a:t>
            </a:r>
            <a:r>
              <a:rPr lang="sl-SI" sz="800" b="1" dirty="0" smtClean="0">
                <a:latin typeface="Arial" pitchFamily="34" charset="0"/>
                <a:ea typeface="Malgun Gothic" pitchFamily="34" charset="-127"/>
                <a:cs typeface="Arial" pitchFamily="34" charset="0"/>
              </a:rPr>
              <a:t>vrstice</a:t>
            </a:r>
            <a:endParaRPr lang="sl-SI" sz="800" b="1" dirty="0">
              <a:latin typeface="Arial" pitchFamily="34" charset="0"/>
              <a:ea typeface="Malgun Gothic" pitchFamily="34" charset="-127"/>
              <a:cs typeface="Arial" pitchFamily="34" charset="0"/>
            </a:endParaRPr>
          </a:p>
        </p:txBody>
      </p:sp>
      <p:sp>
        <p:nvSpPr>
          <p:cNvPr id="48" name="PoljeZBesedilom 2"/>
          <p:cNvSpPr txBox="1"/>
          <p:nvPr/>
        </p:nvSpPr>
        <p:spPr>
          <a:xfrm>
            <a:off x="141796" y="6487216"/>
            <a:ext cx="1825607" cy="646331"/>
          </a:xfrm>
          <a:prstGeom prst="rect">
            <a:avLst/>
          </a:prstGeom>
          <a:solidFill>
            <a:schemeClr val="accent6">
              <a:lumMod val="20000"/>
              <a:lumOff val="80000"/>
            </a:schemeClr>
          </a:solidFill>
        </p:spPr>
        <p:txBody>
          <a:bodyPr wrap="square" rtlCol="0">
            <a:spAutoFit/>
          </a:bodyPr>
          <a:lstStyle/>
          <a:p>
            <a:pPr>
              <a:buSzPct val="130000"/>
            </a:pPr>
            <a:r>
              <a:rPr lang="sl-SI" sz="900" b="1" dirty="0" smtClean="0">
                <a:solidFill>
                  <a:srgbClr val="994A09"/>
                </a:solidFill>
                <a:latin typeface="Arial" pitchFamily="34" charset="0"/>
                <a:ea typeface="Malgun Gothic" pitchFamily="34" charset="-127"/>
                <a:cs typeface="Arial" pitchFamily="34" charset="0"/>
              </a:rPr>
              <a:t>Operacije z matrikami:</a:t>
            </a:r>
          </a:p>
          <a:p>
            <a:pPr>
              <a:buSzPct val="130000"/>
            </a:pPr>
            <a:endParaRPr lang="sl-SI" sz="300" b="1" dirty="0" smtClean="0">
              <a:solidFill>
                <a:srgbClr val="994A09"/>
              </a:solidFill>
              <a:latin typeface="Arial" pitchFamily="34" charset="0"/>
              <a:ea typeface="Malgun Gothic" pitchFamily="34" charset="-127"/>
              <a:cs typeface="Arial" pitchFamily="34" charset="0"/>
            </a:endParaRPr>
          </a:p>
          <a:p>
            <a:pPr marL="228600" indent="-228600">
              <a:buSzPct val="90000"/>
              <a:buFont typeface="+mj-lt"/>
              <a:buAutoNum type="arabicPeriod"/>
            </a:pPr>
            <a:r>
              <a:rPr lang="sl-SI" sz="800" b="1" dirty="0" smtClean="0">
                <a:latin typeface="Arial" pitchFamily="34" charset="0"/>
                <a:ea typeface="Malgun Gothic" pitchFamily="34" charset="-127"/>
                <a:cs typeface="Arial" pitchFamily="34" charset="0"/>
              </a:rPr>
              <a:t>produkt</a:t>
            </a:r>
            <a:r>
              <a:rPr lang="sl-SI" sz="800" dirty="0" smtClean="0">
                <a:latin typeface="Arial" pitchFamily="34" charset="0"/>
                <a:ea typeface="Malgun Gothic" pitchFamily="34" charset="-127"/>
                <a:cs typeface="Arial" pitchFamily="34" charset="0"/>
              </a:rPr>
              <a:t> matrike z </a:t>
            </a:r>
            <a:r>
              <a:rPr lang="sl-SI" sz="800" b="1" dirty="0" smtClean="0">
                <a:latin typeface="Arial" pitchFamily="34" charset="0"/>
                <a:ea typeface="Malgun Gothic" pitchFamily="34" charset="-127"/>
                <a:cs typeface="Arial" pitchFamily="34" charset="0"/>
              </a:rPr>
              <a:t>skalarjem</a:t>
            </a:r>
          </a:p>
          <a:p>
            <a:pPr marL="228600" indent="-228600">
              <a:buSzPct val="90000"/>
              <a:buFont typeface="+mj-lt"/>
              <a:buAutoNum type="arabicPeriod"/>
            </a:pPr>
            <a:r>
              <a:rPr lang="sl-SI" sz="800" b="1" dirty="0" smtClean="0">
                <a:latin typeface="Arial" pitchFamily="34" charset="0"/>
                <a:ea typeface="Malgun Gothic" pitchFamily="34" charset="-127"/>
                <a:cs typeface="Arial" pitchFamily="34" charset="0"/>
              </a:rPr>
              <a:t>vsota</a:t>
            </a:r>
            <a:r>
              <a:rPr lang="sl-SI" sz="800" dirty="0" smtClean="0">
                <a:latin typeface="Arial" pitchFamily="34" charset="0"/>
                <a:ea typeface="Malgun Gothic" pitchFamily="34" charset="-127"/>
                <a:cs typeface="Arial" pitchFamily="34" charset="0"/>
              </a:rPr>
              <a:t> dveh matrik</a:t>
            </a:r>
          </a:p>
          <a:p>
            <a:pPr marL="228600" indent="-228600">
              <a:buSzPct val="90000"/>
              <a:buFont typeface="+mj-lt"/>
              <a:buAutoNum type="arabicPeriod"/>
            </a:pPr>
            <a:r>
              <a:rPr lang="sl-SI" sz="800" b="1" dirty="0" smtClean="0">
                <a:latin typeface="Arial" pitchFamily="34" charset="0"/>
                <a:ea typeface="Malgun Gothic" pitchFamily="34" charset="-127"/>
                <a:cs typeface="Arial" pitchFamily="34" charset="0"/>
              </a:rPr>
              <a:t>produkt </a:t>
            </a:r>
            <a:r>
              <a:rPr lang="sl-SI" sz="800" dirty="0" smtClean="0">
                <a:latin typeface="Arial" pitchFamily="34" charset="0"/>
                <a:ea typeface="Malgun Gothic" pitchFamily="34" charset="-127"/>
                <a:cs typeface="Arial" pitchFamily="34" charset="0"/>
              </a:rPr>
              <a:t>dveh matrik</a:t>
            </a:r>
          </a:p>
        </p:txBody>
      </p:sp>
      <p:sp>
        <p:nvSpPr>
          <p:cNvPr id="49" name="PoljeZBesedilom 2"/>
          <p:cNvSpPr txBox="1"/>
          <p:nvPr/>
        </p:nvSpPr>
        <p:spPr>
          <a:xfrm>
            <a:off x="2340049" y="5954201"/>
            <a:ext cx="2192969" cy="215444"/>
          </a:xfrm>
          <a:prstGeom prst="rect">
            <a:avLst/>
          </a:prstGeom>
          <a:solidFill>
            <a:srgbClr val="FBDBAB"/>
          </a:solidFill>
          <a:ln w="6350">
            <a:noFill/>
          </a:ln>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produkt s skalarjem je po </a:t>
            </a:r>
            <a:r>
              <a:rPr lang="sl-SI" sz="800" b="1" dirty="0" smtClean="0">
                <a:latin typeface="Arial" pitchFamily="34" charset="0"/>
                <a:ea typeface="Malgun Gothic" pitchFamily="34" charset="-127"/>
                <a:cs typeface="Arial" pitchFamily="34" charset="0"/>
              </a:rPr>
              <a:t>komponentah</a:t>
            </a:r>
          </a:p>
        </p:txBody>
      </p:sp>
      <p:pic>
        <p:nvPicPr>
          <p:cNvPr id="1027" name="Picture 3"/>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2313583" y="5324000"/>
            <a:ext cx="2586661" cy="546303"/>
          </a:xfrm>
          <a:prstGeom prst="rect">
            <a:avLst/>
          </a:prstGeom>
          <a:noFill/>
          <a:ln w="63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 name="PoljeZBesedilom 2"/>
          <p:cNvSpPr txBox="1"/>
          <p:nvPr/>
        </p:nvSpPr>
        <p:spPr>
          <a:xfrm>
            <a:off x="2340049" y="6239241"/>
            <a:ext cx="1613385" cy="215444"/>
          </a:xfrm>
          <a:prstGeom prst="rect">
            <a:avLst/>
          </a:prstGeom>
          <a:solidFill>
            <a:srgbClr val="FBDBAB"/>
          </a:solidFill>
          <a:ln w="6350">
            <a:noFill/>
          </a:ln>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vsota je po </a:t>
            </a:r>
            <a:r>
              <a:rPr lang="sl-SI" sz="800" b="1" dirty="0" smtClean="0">
                <a:latin typeface="Arial" pitchFamily="34" charset="0"/>
                <a:ea typeface="Malgun Gothic" pitchFamily="34" charset="-127"/>
                <a:cs typeface="Arial" pitchFamily="34" charset="0"/>
              </a:rPr>
              <a:t>komponentah</a:t>
            </a:r>
          </a:p>
        </p:txBody>
      </p:sp>
      <p:pic>
        <p:nvPicPr>
          <p:cNvPr id="1028" name="Picture 4"/>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2204864" y="6566091"/>
            <a:ext cx="2583334" cy="614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rotWithShape="1">
          <a:blip r:embed="rId25">
            <a:extLst>
              <a:ext uri="{28A0092B-C50C-407E-A947-70E740481C1C}">
                <a14:useLocalDpi xmlns:a14="http://schemas.microsoft.com/office/drawing/2010/main" val="0"/>
              </a:ext>
            </a:extLst>
          </a:blip>
          <a:srcRect l="9933"/>
          <a:stretch/>
        </p:blipFill>
        <p:spPr bwMode="auto">
          <a:xfrm>
            <a:off x="4875060" y="6562257"/>
            <a:ext cx="1820624" cy="6089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7" name="Group 6"/>
          <p:cNvGrpSpPr/>
          <p:nvPr/>
        </p:nvGrpSpPr>
        <p:grpSpPr>
          <a:xfrm>
            <a:off x="127829" y="7278502"/>
            <a:ext cx="3319890" cy="1587534"/>
            <a:chOff x="127829" y="7278502"/>
            <a:chExt cx="3319890" cy="1587534"/>
          </a:xfrm>
        </p:grpSpPr>
        <p:grpSp>
          <p:nvGrpSpPr>
            <p:cNvPr id="4" name="Group 3"/>
            <p:cNvGrpSpPr/>
            <p:nvPr/>
          </p:nvGrpSpPr>
          <p:grpSpPr>
            <a:xfrm>
              <a:off x="127829" y="7278502"/>
              <a:ext cx="3319890" cy="1569660"/>
              <a:chOff x="116643" y="7194375"/>
              <a:chExt cx="3319890" cy="1569660"/>
            </a:xfrm>
            <a:solidFill>
              <a:srgbClr val="FBDBAB"/>
            </a:solidFill>
          </p:grpSpPr>
          <p:sp>
            <p:nvSpPr>
              <p:cNvPr id="51" name="PoljeZBesedilom 2"/>
              <p:cNvSpPr txBox="1"/>
              <p:nvPr/>
            </p:nvSpPr>
            <p:spPr>
              <a:xfrm>
                <a:off x="116643" y="7194375"/>
                <a:ext cx="3319890" cy="1569660"/>
              </a:xfrm>
              <a:prstGeom prst="rect">
                <a:avLst/>
              </a:prstGeom>
              <a:grpFill/>
              <a:ln w="6350">
                <a:noFill/>
              </a:ln>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produkt matrik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p</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p</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je matrika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matriko </a:t>
                </a:r>
                <a:r>
                  <a:rPr lang="sl-SI" sz="800" b="1" dirty="0" smtClean="0">
                    <a:latin typeface="Arial" pitchFamily="34" charset="0"/>
                    <a:ea typeface="Malgun Gothic" pitchFamily="34" charset="-127"/>
                    <a:cs typeface="Arial" pitchFamily="34" charset="0"/>
                  </a:rPr>
                  <a:t>C</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dirty="0">
                    <a:latin typeface="Arial" pitchFamily="34" charset="0"/>
                    <a:cs typeface="Arial" pitchFamily="34" charset="0"/>
                  </a:rPr>
                  <a:t>⋅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velja:</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osnovne </a:t>
                </a:r>
                <a:r>
                  <a:rPr lang="sl-SI" sz="800" b="1" dirty="0" smtClean="0">
                    <a:latin typeface="Arial" pitchFamily="34" charset="0"/>
                    <a:ea typeface="Malgun Gothic" pitchFamily="34" charset="-127"/>
                    <a:cs typeface="Arial" pitchFamily="34" charset="0"/>
                  </a:rPr>
                  <a:t>lastnosti</a:t>
                </a:r>
                <a:r>
                  <a:rPr lang="sl-SI" sz="800" dirty="0" smtClean="0">
                    <a:latin typeface="Arial" pitchFamily="34" charset="0"/>
                    <a:ea typeface="Malgun Gothic" pitchFamily="34" charset="-127"/>
                    <a:cs typeface="Arial" pitchFamily="34" charset="0"/>
                  </a:rPr>
                  <a:t> so:</a:t>
                </a: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p:txBody>
          </p:sp>
          <p:pic>
            <p:nvPicPr>
              <p:cNvPr id="1032" name="Picture 8"/>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220055" y="7545288"/>
                <a:ext cx="3110356" cy="6041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1033" name="Picture 9"/>
            <p:cNvPicPr>
              <a:picLocks noChangeAspect="1" noChangeArrowheads="1"/>
            </p:cNvPicPr>
            <p:nvPr/>
          </p:nvPicPr>
          <p:blipFill rotWithShape="1">
            <a:blip r:embed="rId27" cstate="print">
              <a:extLst>
                <a:ext uri="{28A0092B-C50C-407E-A947-70E740481C1C}">
                  <a14:useLocalDpi xmlns:a14="http://schemas.microsoft.com/office/drawing/2010/main" val="0"/>
                </a:ext>
              </a:extLst>
            </a:blip>
            <a:srcRect b="50000"/>
            <a:stretch/>
          </p:blipFill>
          <p:spPr bwMode="auto">
            <a:xfrm>
              <a:off x="233494" y="8481392"/>
              <a:ext cx="1094048" cy="2918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6" name="Picture 9"/>
            <p:cNvPicPr>
              <a:picLocks noChangeAspect="1" noChangeArrowheads="1"/>
            </p:cNvPicPr>
            <p:nvPr/>
          </p:nvPicPr>
          <p:blipFill rotWithShape="1">
            <a:blip r:embed="rId27" cstate="print">
              <a:extLst>
                <a:ext uri="{28A0092B-C50C-407E-A947-70E740481C1C}">
                  <a14:useLocalDpi xmlns:a14="http://schemas.microsoft.com/office/drawing/2010/main" val="0"/>
                </a:ext>
              </a:extLst>
            </a:blip>
            <a:srcRect t="47875" b="-13770"/>
            <a:stretch/>
          </p:blipFill>
          <p:spPr bwMode="auto">
            <a:xfrm>
              <a:off x="1413539" y="8481392"/>
              <a:ext cx="1094048" cy="3846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8" name="PoljeZBesedilom 2"/>
          <p:cNvSpPr txBox="1"/>
          <p:nvPr/>
        </p:nvSpPr>
        <p:spPr>
          <a:xfrm>
            <a:off x="3554016" y="7269667"/>
            <a:ext cx="1272902" cy="646331"/>
          </a:xfrm>
          <a:prstGeom prst="rect">
            <a:avLst/>
          </a:prstGeom>
          <a:solidFill>
            <a:schemeClr val="accent6">
              <a:lumMod val="20000"/>
              <a:lumOff val="80000"/>
            </a:schemeClr>
          </a:solidFill>
        </p:spPr>
        <p:txBody>
          <a:bodyPr wrap="square" rtlCol="0">
            <a:spAutoFit/>
          </a:bodyPr>
          <a:lstStyle/>
          <a:p>
            <a:pPr>
              <a:buSzPct val="130000"/>
            </a:pPr>
            <a:r>
              <a:rPr lang="sl-SI" sz="900" b="1" dirty="0" smtClean="0">
                <a:solidFill>
                  <a:srgbClr val="994A09"/>
                </a:solidFill>
                <a:latin typeface="Arial" pitchFamily="34" charset="0"/>
                <a:ea typeface="Malgun Gothic" pitchFamily="34" charset="-127"/>
                <a:cs typeface="Arial" pitchFamily="34" charset="0"/>
              </a:rPr>
              <a:t>Posebne matrike:</a:t>
            </a:r>
          </a:p>
          <a:p>
            <a:pPr>
              <a:buSzPct val="130000"/>
            </a:pPr>
            <a:endParaRPr lang="sl-SI" sz="300" b="1" dirty="0" smtClean="0">
              <a:solidFill>
                <a:srgbClr val="994A09"/>
              </a:solidFill>
              <a:latin typeface="Arial" pitchFamily="34" charset="0"/>
              <a:ea typeface="Malgun Gothic" pitchFamily="34" charset="-127"/>
              <a:cs typeface="Arial" pitchFamily="34" charset="0"/>
            </a:endParaRPr>
          </a:p>
          <a:p>
            <a:pPr marL="228600" indent="-228600">
              <a:buSzPct val="90000"/>
              <a:buFont typeface="+mj-lt"/>
              <a:buAutoNum type="arabicPeriod"/>
            </a:pPr>
            <a:r>
              <a:rPr lang="sl-SI" sz="800" b="1" dirty="0" smtClean="0">
                <a:latin typeface="Arial" pitchFamily="34" charset="0"/>
                <a:ea typeface="Malgun Gothic" pitchFamily="34" charset="-127"/>
                <a:cs typeface="Arial" pitchFamily="34" charset="0"/>
              </a:rPr>
              <a:t>transponiranka</a:t>
            </a:r>
          </a:p>
          <a:p>
            <a:pPr marL="228600" indent="-228600">
              <a:buSzPct val="90000"/>
              <a:buFont typeface="+mj-lt"/>
              <a:buAutoNum type="arabicPeriod"/>
            </a:pPr>
            <a:r>
              <a:rPr lang="sl-SI" sz="800" b="1" dirty="0" smtClean="0">
                <a:latin typeface="Arial" pitchFamily="34" charset="0"/>
                <a:ea typeface="Malgun Gothic" pitchFamily="34" charset="-127"/>
                <a:cs typeface="Arial" pitchFamily="34" charset="0"/>
              </a:rPr>
              <a:t>ničelna </a:t>
            </a:r>
            <a:r>
              <a:rPr lang="sl-SI" sz="800" dirty="0" smtClean="0">
                <a:latin typeface="Arial" pitchFamily="34" charset="0"/>
                <a:ea typeface="Malgun Gothic" pitchFamily="34" charset="-127"/>
                <a:cs typeface="Arial" pitchFamily="34" charset="0"/>
              </a:rPr>
              <a:t>matrika</a:t>
            </a:r>
          </a:p>
          <a:p>
            <a:pPr marL="228600" indent="-228600">
              <a:buSzPct val="90000"/>
              <a:buFont typeface="+mj-lt"/>
              <a:buAutoNum type="arabicPeriod"/>
            </a:pPr>
            <a:r>
              <a:rPr lang="sl-SI" sz="800" b="1" dirty="0" smtClean="0">
                <a:latin typeface="Arial" pitchFamily="34" charset="0"/>
                <a:ea typeface="Malgun Gothic" pitchFamily="34" charset="-127"/>
                <a:cs typeface="Arial" pitchFamily="34" charset="0"/>
              </a:rPr>
              <a:t>identična</a:t>
            </a:r>
            <a:r>
              <a:rPr lang="sl-SI" sz="800" dirty="0" smtClean="0">
                <a:latin typeface="Arial" pitchFamily="34" charset="0"/>
                <a:ea typeface="Malgun Gothic" pitchFamily="34" charset="-127"/>
                <a:cs typeface="Arial" pitchFamily="34" charset="0"/>
              </a:rPr>
              <a:t> matrika</a:t>
            </a:r>
          </a:p>
        </p:txBody>
      </p:sp>
      <p:sp>
        <p:nvSpPr>
          <p:cNvPr id="59" name="PoljeZBesedilom 2"/>
          <p:cNvSpPr txBox="1"/>
          <p:nvPr/>
        </p:nvSpPr>
        <p:spPr>
          <a:xfrm>
            <a:off x="2658693" y="8365710"/>
            <a:ext cx="927702" cy="523220"/>
          </a:xfrm>
          <a:prstGeom prst="rect">
            <a:avLst/>
          </a:prstGeom>
          <a:solidFill>
            <a:schemeClr val="bg1"/>
          </a:solidFill>
          <a:ln w="6350">
            <a:solidFill>
              <a:schemeClr val="tx1"/>
            </a:solidFill>
          </a:ln>
        </p:spPr>
        <p:txBody>
          <a:bodyPr wrap="square" rtlCol="0">
            <a:spAutoFit/>
          </a:bodyPr>
          <a:lstStyle/>
          <a:p>
            <a:pPr>
              <a:buSzPct val="110000"/>
            </a:pPr>
            <a:r>
              <a:rPr lang="sl-SI" sz="700" b="1" dirty="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transponiranka je če </a:t>
            </a:r>
            <a:r>
              <a:rPr lang="sl-SI" sz="700" b="1" dirty="0" smtClean="0">
                <a:latin typeface="Arial" pitchFamily="34" charset="0"/>
                <a:ea typeface="Malgun Gothic" pitchFamily="34" charset="-127"/>
                <a:cs typeface="Arial" pitchFamily="34" charset="0"/>
              </a:rPr>
              <a:t>obrnemo</a:t>
            </a:r>
            <a:r>
              <a:rPr lang="sl-SI" sz="700" dirty="0" smtClean="0">
                <a:latin typeface="Arial" pitchFamily="34" charset="0"/>
                <a:ea typeface="Malgun Gothic" pitchFamily="34" charset="-127"/>
                <a:cs typeface="Arial" pitchFamily="34" charset="0"/>
              </a:rPr>
              <a:t> vsak </a:t>
            </a:r>
            <a:r>
              <a:rPr lang="sl-SI" sz="700" b="1"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j</a:t>
            </a:r>
            <a:r>
              <a:rPr lang="sl-SI" sz="700" dirty="0" smtClean="0">
                <a:latin typeface="Arial" pitchFamily="34" charset="0"/>
                <a:ea typeface="Malgun Gothic" pitchFamily="34" charset="-127"/>
                <a:cs typeface="Arial" pitchFamily="34" charset="0"/>
              </a:rPr>
              <a:t>-ti element v </a:t>
            </a:r>
            <a:r>
              <a:rPr lang="sl-SI" sz="700" b="1" dirty="0" smtClean="0">
                <a:latin typeface="Arial" pitchFamily="34" charset="0"/>
                <a:ea typeface="Malgun Gothic" pitchFamily="34" charset="-127"/>
                <a:cs typeface="Arial" pitchFamily="34" charset="0"/>
              </a:rPr>
              <a:t>j</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-ti element</a:t>
            </a:r>
          </a:p>
        </p:txBody>
      </p:sp>
      <p:pic>
        <p:nvPicPr>
          <p:cNvPr id="1035" name="Picture 11"/>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3632221" y="7991361"/>
            <a:ext cx="2608480" cy="6337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2" name="PoljeZBesedilom 2"/>
          <p:cNvSpPr txBox="1"/>
          <p:nvPr/>
        </p:nvSpPr>
        <p:spPr>
          <a:xfrm>
            <a:off x="4900244" y="7285055"/>
            <a:ext cx="1795439" cy="630942"/>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2</a:t>
            </a:r>
            <a:r>
              <a:rPr lang="sl-SI" sz="700" dirty="0" smtClean="0">
                <a:latin typeface="Arial" pitchFamily="34" charset="0"/>
                <a:ea typeface="Malgun Gothic" pitchFamily="34" charset="-127"/>
                <a:cs typeface="Arial" pitchFamily="34" charset="0"/>
              </a:rPr>
              <a:t>. ničelna matrika je taka matrika ki ima </a:t>
            </a:r>
            <a:r>
              <a:rPr lang="sl-SI" sz="700" b="1" dirty="0" smtClean="0">
                <a:latin typeface="Arial" pitchFamily="34" charset="0"/>
                <a:ea typeface="Malgun Gothic" pitchFamily="34" charset="-127"/>
                <a:cs typeface="Arial" pitchFamily="34" charset="0"/>
              </a:rPr>
              <a:t>vse</a:t>
            </a:r>
            <a:r>
              <a:rPr lang="sl-SI" sz="700" dirty="0" smtClean="0">
                <a:latin typeface="Arial" pitchFamily="34" charset="0"/>
                <a:ea typeface="Malgun Gothic" pitchFamily="34" charset="-127"/>
                <a:cs typeface="Arial" pitchFamily="34" charset="0"/>
              </a:rPr>
              <a:t> elemente </a:t>
            </a:r>
            <a:r>
              <a:rPr lang="sl-SI" sz="700" b="1" dirty="0" smtClean="0">
                <a:latin typeface="Arial" pitchFamily="34" charset="0"/>
                <a:ea typeface="Malgun Gothic" pitchFamily="34" charset="-127"/>
                <a:cs typeface="Arial" pitchFamily="34" charset="0"/>
              </a:rPr>
              <a:t>nič</a:t>
            </a:r>
            <a:r>
              <a:rPr lang="sl-SI" sz="700" dirty="0" smtClean="0">
                <a:latin typeface="Arial" pitchFamily="34" charset="0"/>
                <a:ea typeface="Malgun Gothic" pitchFamily="34" charset="-127"/>
                <a:cs typeface="Arial" pitchFamily="34" charset="0"/>
              </a:rPr>
              <a:t> če sta m in n znana pišemo kar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enota za </a:t>
            </a:r>
            <a:r>
              <a:rPr lang="sl-SI" sz="700" b="1" dirty="0" smtClean="0">
                <a:latin typeface="Arial" pitchFamily="34" charset="0"/>
                <a:ea typeface="Malgun Gothic" pitchFamily="34" charset="-127"/>
                <a:cs typeface="Arial" pitchFamily="34" charset="0"/>
              </a:rPr>
              <a:t>seštevanje</a:t>
            </a:r>
            <a:r>
              <a:rPr lang="sl-SI" sz="700" dirty="0" smtClean="0">
                <a:latin typeface="Arial" pitchFamily="34" charset="0"/>
                <a:ea typeface="Malgun Gothic" pitchFamily="34" charset="-127"/>
                <a:cs typeface="Arial" pitchFamily="34" charset="0"/>
              </a:rPr>
              <a:t>, če množimo z njo ali jo </a:t>
            </a:r>
            <a:r>
              <a:rPr lang="sl-SI" sz="700" b="1" dirty="0" smtClean="0">
                <a:latin typeface="Arial" pitchFamily="34" charset="0"/>
                <a:ea typeface="Malgun Gothic" pitchFamily="34" charset="-127"/>
                <a:cs typeface="Arial" pitchFamily="34" charset="0"/>
              </a:rPr>
              <a:t>transponiramo</a:t>
            </a:r>
            <a:r>
              <a:rPr lang="sl-SI" sz="700" dirty="0" smtClean="0">
                <a:latin typeface="Arial" pitchFamily="34" charset="0"/>
                <a:ea typeface="Malgun Gothic" pitchFamily="34" charset="-127"/>
                <a:cs typeface="Arial" pitchFamily="34" charset="0"/>
              </a:rPr>
              <a:t> dobimo </a:t>
            </a:r>
            <a:r>
              <a:rPr lang="sl-SI" sz="700" b="1" dirty="0" smtClean="0">
                <a:latin typeface="Arial" pitchFamily="34" charset="0"/>
                <a:ea typeface="Malgun Gothic" pitchFamily="34" charset="-127"/>
                <a:cs typeface="Arial" pitchFamily="34" charset="0"/>
              </a:rPr>
              <a:t>ničelno</a:t>
            </a:r>
            <a:r>
              <a:rPr lang="sl-SI" sz="700" dirty="0" smtClean="0">
                <a:latin typeface="Arial" pitchFamily="34" charset="0"/>
                <a:ea typeface="Malgun Gothic" pitchFamily="34" charset="-127"/>
                <a:cs typeface="Arial" pitchFamily="34" charset="0"/>
              </a:rPr>
              <a:t> matriko</a:t>
            </a:r>
          </a:p>
        </p:txBody>
      </p:sp>
      <p:sp>
        <p:nvSpPr>
          <p:cNvPr id="63" name="PoljeZBesedilom 2"/>
          <p:cNvSpPr txBox="1"/>
          <p:nvPr/>
        </p:nvSpPr>
        <p:spPr>
          <a:xfrm>
            <a:off x="4533018" y="8673714"/>
            <a:ext cx="2162897" cy="523220"/>
          </a:xfrm>
          <a:prstGeom prst="rect">
            <a:avLst/>
          </a:prstGeom>
          <a:solidFill>
            <a:schemeClr val="bg1"/>
          </a:solidFill>
          <a:ln w="6350">
            <a:solidFill>
              <a:schemeClr val="tx1"/>
            </a:solidFill>
          </a:ln>
        </p:spPr>
        <p:txBody>
          <a:bodyPr wrap="square" rtlCol="0">
            <a:spAutoFit/>
          </a:bodyPr>
          <a:lstStyle/>
          <a:p>
            <a:pPr>
              <a:buSzPct val="110000"/>
            </a:pPr>
            <a:r>
              <a:rPr lang="sl-SI" sz="700" b="1" dirty="0">
                <a:latin typeface="Arial" pitchFamily="34" charset="0"/>
                <a:ea typeface="Malgun Gothic" pitchFamily="34" charset="-127"/>
                <a:cs typeface="Arial" pitchFamily="34" charset="0"/>
              </a:rPr>
              <a:t>3</a:t>
            </a:r>
            <a:r>
              <a:rPr lang="sl-SI" sz="700" dirty="0" smtClean="0">
                <a:latin typeface="Arial" pitchFamily="34" charset="0"/>
                <a:ea typeface="Malgun Gothic" pitchFamily="34" charset="-127"/>
                <a:cs typeface="Arial" pitchFamily="34" charset="0"/>
              </a:rPr>
              <a:t>. identična matrika je taka kvadratna matrika ki ima po glavni </a:t>
            </a:r>
            <a:r>
              <a:rPr lang="sl-SI" sz="700" b="1" dirty="0" smtClean="0">
                <a:latin typeface="Arial" pitchFamily="34" charset="0"/>
                <a:ea typeface="Malgun Gothic" pitchFamily="34" charset="-127"/>
                <a:cs typeface="Arial" pitchFamily="34" charset="0"/>
              </a:rPr>
              <a:t>diagonali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same</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enke</a:t>
            </a:r>
            <a:r>
              <a:rPr lang="sl-SI" sz="700" dirty="0" smtClean="0">
                <a:latin typeface="Arial" pitchFamily="34" charset="0"/>
                <a:ea typeface="Malgun Gothic" pitchFamily="34" charset="-127"/>
                <a:cs typeface="Arial" pitchFamily="34" charset="0"/>
              </a:rPr>
              <a:t> in drugje </a:t>
            </a:r>
            <a:r>
              <a:rPr lang="sl-SI" sz="700" b="1" dirty="0" smtClean="0">
                <a:latin typeface="Arial" pitchFamily="34" charset="0"/>
                <a:ea typeface="Malgun Gothic" pitchFamily="34" charset="-127"/>
                <a:cs typeface="Arial" pitchFamily="34" charset="0"/>
              </a:rPr>
              <a:t>nič</a:t>
            </a:r>
            <a:r>
              <a:rPr lang="sl-SI" sz="700" dirty="0" smtClean="0">
                <a:latin typeface="Arial" pitchFamily="34" charset="0"/>
                <a:ea typeface="Malgun Gothic" pitchFamily="34" charset="-127"/>
                <a:cs typeface="Arial" pitchFamily="34" charset="0"/>
              </a:rPr>
              <a:t>. označimo z </a:t>
            </a:r>
            <a:r>
              <a:rPr lang="sl-SI" sz="700" b="1" dirty="0" smtClean="0">
                <a:latin typeface="Arial" pitchFamily="34" charset="0"/>
                <a:ea typeface="Malgun Gothic" pitchFamily="34" charset="-127"/>
                <a:cs typeface="Arial" pitchFamily="34" charset="0"/>
              </a:rPr>
              <a:t>I</a:t>
            </a:r>
            <a:r>
              <a:rPr lang="sl-SI" sz="900" b="1" baseline="-25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in je enota za </a:t>
            </a:r>
            <a:r>
              <a:rPr lang="sl-SI" sz="700" b="1" dirty="0" smtClean="0">
                <a:latin typeface="Arial" pitchFamily="34" charset="0"/>
                <a:ea typeface="Malgun Gothic" pitchFamily="34" charset="-127"/>
                <a:cs typeface="Arial" pitchFamily="34" charset="0"/>
              </a:rPr>
              <a:t>množenje</a:t>
            </a:r>
            <a:r>
              <a:rPr lang="sl-SI" sz="700" dirty="0" smtClean="0">
                <a:latin typeface="Arial" pitchFamily="34" charset="0"/>
                <a:ea typeface="Malgun Gothic" pitchFamily="34" charset="-127"/>
                <a:cs typeface="Arial" pitchFamily="34" charset="0"/>
              </a:rPr>
              <a:t>. če jo transponiramo spet </a:t>
            </a:r>
            <a:r>
              <a:rPr lang="sl-SI" sz="700" b="1" dirty="0" smtClean="0">
                <a:latin typeface="Arial" pitchFamily="34" charset="0"/>
                <a:ea typeface="Malgun Gothic" pitchFamily="34" charset="-127"/>
                <a:cs typeface="Arial" pitchFamily="34" charset="0"/>
              </a:rPr>
              <a:t>identična</a:t>
            </a:r>
            <a:r>
              <a:rPr lang="sl-SI" sz="700" dirty="0" smtClean="0">
                <a:latin typeface="Arial" pitchFamily="34" charset="0"/>
                <a:ea typeface="Malgun Gothic" pitchFamily="34" charset="-127"/>
                <a:cs typeface="Arial" pitchFamily="34" charset="0"/>
              </a:rPr>
              <a:t> matrika</a:t>
            </a:r>
          </a:p>
        </p:txBody>
      </p:sp>
      <p:sp>
        <p:nvSpPr>
          <p:cNvPr id="64" name="PoljeZBesedilom 2"/>
          <p:cNvSpPr txBox="1"/>
          <p:nvPr/>
        </p:nvSpPr>
        <p:spPr>
          <a:xfrm>
            <a:off x="4552433" y="9297723"/>
            <a:ext cx="2005487" cy="200055"/>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z matriko lahko zapišemo tudi </a:t>
            </a:r>
            <a:r>
              <a:rPr lang="sl-SI" sz="700" b="1" dirty="0" smtClean="0">
                <a:latin typeface="Arial" pitchFamily="34" charset="0"/>
                <a:ea typeface="Malgun Gothic" pitchFamily="34" charset="-127"/>
                <a:cs typeface="Arial" pitchFamily="34" charset="0"/>
              </a:rPr>
              <a:t>sistem</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enačb</a:t>
            </a:r>
          </a:p>
        </p:txBody>
      </p:sp>
      <p:pic>
        <p:nvPicPr>
          <p:cNvPr id="1036" name="Picture 12"/>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237842" y="8974290"/>
            <a:ext cx="4087428" cy="6620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7" name="Picture 13"/>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3842137" y="8783790"/>
            <a:ext cx="476250" cy="190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7222995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2140" y="272480"/>
            <a:ext cx="3176860" cy="537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2140" y="914971"/>
            <a:ext cx="2879452" cy="1595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01008" y="272480"/>
            <a:ext cx="3096344" cy="1050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84984" y="1424608"/>
            <a:ext cx="2559025" cy="10157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61048" y="2626544"/>
            <a:ext cx="2843181" cy="1872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08720" y="2621112"/>
            <a:ext cx="2736305" cy="376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58118" y="3080792"/>
            <a:ext cx="2836962" cy="36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669593" y="3561904"/>
            <a:ext cx="2833193" cy="379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52140" y="4010688"/>
            <a:ext cx="2455764" cy="4236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16632" y="4498752"/>
            <a:ext cx="2873152" cy="407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16632" y="4957318"/>
            <a:ext cx="2222201" cy="147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95882" y="5108139"/>
            <a:ext cx="2063699" cy="329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7" name="Picture 9"/>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60063" y="5434176"/>
            <a:ext cx="2269243" cy="360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8" name="Picture 10"/>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60063" y="5810049"/>
            <a:ext cx="2707050" cy="142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24787" y="5780310"/>
            <a:ext cx="540586" cy="2007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0" name="Picture 12"/>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494817" y="5631178"/>
            <a:ext cx="934183" cy="1491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5150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272647" y="5911835"/>
            <a:ext cx="3483647" cy="1138773"/>
            <a:chOff x="3249728" y="4995283"/>
            <a:chExt cx="3483647" cy="1138773"/>
          </a:xfrm>
        </p:grpSpPr>
        <p:sp>
          <p:nvSpPr>
            <p:cNvPr id="50" name="PoljeZBesedilom 2"/>
            <p:cNvSpPr txBox="1"/>
            <p:nvPr/>
          </p:nvSpPr>
          <p:spPr>
            <a:xfrm>
              <a:off x="3249728" y="4995283"/>
              <a:ext cx="3472838" cy="1138773"/>
            </a:xfrm>
            <a:prstGeom prst="rect">
              <a:avLst/>
            </a:prstGeom>
            <a:solidFill>
              <a:schemeClr val="accent1">
                <a:lumMod val="20000"/>
                <a:lumOff val="80000"/>
              </a:schemeClr>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Inverz matrike: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inverz </a:t>
              </a:r>
              <a:r>
                <a:rPr lang="sl-SI" sz="800" b="1" dirty="0" smtClean="0">
                  <a:latin typeface="Arial" pitchFamily="34" charset="0"/>
                  <a:ea typeface="Malgun Gothic" pitchFamily="34" charset="-127"/>
                  <a:cs typeface="Arial" pitchFamily="34" charset="0"/>
                </a:rPr>
                <a:t>kvadratne</a:t>
              </a:r>
              <a:r>
                <a:rPr lang="sl-SI" sz="800" dirty="0" smtClean="0">
                  <a:latin typeface="Arial" pitchFamily="34" charset="0"/>
                  <a:ea typeface="Malgun Gothic" pitchFamily="34" charset="-127"/>
                  <a:cs typeface="Arial" pitchFamily="34" charset="0"/>
                </a:rPr>
                <a:t> matrike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kvadratna</a:t>
              </a:r>
              <a:r>
                <a:rPr lang="sl-SI" sz="800" dirty="0" smtClean="0">
                  <a:latin typeface="Arial" pitchFamily="34" charset="0"/>
                  <a:ea typeface="Malgun Gothic" pitchFamily="34" charset="-127"/>
                  <a:cs typeface="Arial" pitchFamily="34" charset="0"/>
                </a:rPr>
                <a:t> matrika B da velja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cs typeface="Arial" pitchFamily="34" charset="0"/>
                </a:rPr>
                <a:t> ⋅ </a:t>
              </a:r>
              <a:r>
                <a:rPr lang="sl-SI" sz="800" b="1" dirty="0" smtClean="0">
                  <a:latin typeface="Arial" pitchFamily="34" charset="0"/>
                  <a:cs typeface="Arial" pitchFamily="34" charset="0"/>
                </a:rPr>
                <a:t>B</a:t>
              </a:r>
              <a:r>
                <a:rPr lang="sl-SI" sz="800" dirty="0" smtClean="0">
                  <a:latin typeface="Arial" pitchFamily="34" charset="0"/>
                  <a:cs typeface="Arial" pitchFamily="34" charset="0"/>
                </a:rPr>
                <a:t> = </a:t>
              </a:r>
              <a:r>
                <a:rPr lang="sl-SI" sz="800" b="1" dirty="0" smtClean="0">
                  <a:latin typeface="Arial" pitchFamily="34" charset="0"/>
                  <a:cs typeface="Arial" pitchFamily="34" charset="0"/>
                </a:rPr>
                <a:t>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 ima lahko </a:t>
              </a:r>
              <a:r>
                <a:rPr lang="sl-SI" sz="800" b="1" dirty="0" smtClean="0">
                  <a:latin typeface="Arial" pitchFamily="34" charset="0"/>
                  <a:ea typeface="Malgun Gothic" pitchFamily="34" charset="-127"/>
                  <a:cs typeface="Arial" pitchFamily="34" charset="0"/>
                </a:rPr>
                <a:t>največ</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a:t>
              </a:r>
              <a:r>
                <a:rPr lang="sl-SI" sz="800" dirty="0" smtClean="0">
                  <a:latin typeface="Arial" pitchFamily="34" charset="0"/>
                  <a:ea typeface="Malgun Gothic" pitchFamily="34" charset="-127"/>
                  <a:cs typeface="Arial" pitchFamily="34" charset="0"/>
                </a:rPr>
                <a:t> inverz</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ničelna matrika nima inverza</a:t>
              </a:r>
              <a:endParaRPr lang="sl-SI" sz="800" b="1" baseline="300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označimo: </a:t>
              </a:r>
              <a:r>
                <a:rPr lang="sl-SI" sz="800" b="1" dirty="0" smtClean="0">
                  <a:latin typeface="Arial" pitchFamily="34" charset="0"/>
                  <a:ea typeface="Malgun Gothic" pitchFamily="34" charset="-127"/>
                  <a:cs typeface="Arial" pitchFamily="34" charset="0"/>
                </a:rPr>
                <a:t>A</a:t>
              </a:r>
              <a:r>
                <a:rPr lang="sl-SI" sz="800" b="1" baseline="30000" dirty="0" smtClean="0">
                  <a:latin typeface="Arial" pitchFamily="34" charset="0"/>
                  <a:ea typeface="Malgun Gothic" pitchFamily="34" charset="-127"/>
                  <a:cs typeface="Arial" pitchFamily="34" charset="0"/>
                </a:rPr>
                <a:t>-1</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nimajo vse inverza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najdemo tako da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razširimo</a:t>
              </a:r>
              <a:r>
                <a:rPr lang="sl-SI" sz="800" dirty="0" smtClean="0">
                  <a:latin typeface="Arial" pitchFamily="34" charset="0"/>
                  <a:ea typeface="Malgun Gothic" pitchFamily="34" charset="-127"/>
                  <a:cs typeface="Arial" pitchFamily="34" charset="0"/>
                </a:rPr>
                <a:t> na desno z </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iste velikosti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 </a:t>
              </a:r>
              <a:r>
                <a:rPr lang="sl-SI" sz="800" b="1" dirty="0" smtClean="0">
                  <a:latin typeface="Arial" pitchFamily="34" charset="0"/>
                  <a:ea typeface="Malgun Gothic" pitchFamily="34" charset="-127"/>
                  <a:cs typeface="Arial" pitchFamily="34" charset="0"/>
                </a:rPr>
                <a:t>obrnljiva </a:t>
              </a:r>
              <a:r>
                <a:rPr lang="sl-SI" sz="800" dirty="0" smtClean="0">
                  <a:latin typeface="Arial" pitchFamily="34" charset="0"/>
                  <a:ea typeface="Malgun Gothic" pitchFamily="34" charset="-127"/>
                  <a:cs typeface="Arial" pitchFamily="34" charset="0"/>
                </a:rPr>
                <a:t>če ima inverz</a:t>
              </a:r>
            </a:p>
          </p:txBody>
        </p:sp>
        <p:pic>
          <p:nvPicPr>
            <p:cNvPr id="3099" name="Picture 27"/>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07011" y="5641614"/>
              <a:ext cx="1926364" cy="137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2" name="PoljeZBesedilom 2"/>
            <p:cNvSpPr txBox="1"/>
            <p:nvPr/>
          </p:nvSpPr>
          <p:spPr>
            <a:xfrm>
              <a:off x="5634756" y="5394713"/>
              <a:ext cx="987083" cy="200055"/>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dokaz </a:t>
              </a:r>
              <a:r>
                <a:rPr lang="sl-SI" sz="700" dirty="0" smtClean="0">
                  <a:latin typeface="Arial" pitchFamily="34" charset="0"/>
                  <a:ea typeface="Malgun Gothic" pitchFamily="34" charset="-127"/>
                  <a:cs typeface="Arial" pitchFamily="34" charset="0"/>
                </a:rPr>
                <a:t>za en inverz</a:t>
              </a:r>
            </a:p>
          </p:txBody>
        </p:sp>
      </p:grpSp>
      <p:sp>
        <p:nvSpPr>
          <p:cNvPr id="60" name="PoljeZBesedilom 2"/>
          <p:cNvSpPr txBox="1"/>
          <p:nvPr/>
        </p:nvSpPr>
        <p:spPr>
          <a:xfrm>
            <a:off x="291950" y="5590150"/>
            <a:ext cx="3494868" cy="230832"/>
          </a:xfrm>
          <a:prstGeom prst="rect">
            <a:avLst/>
          </a:prstGeom>
          <a:solidFill>
            <a:schemeClr val="accent4">
              <a:lumMod val="20000"/>
              <a:lumOff val="80000"/>
            </a:schemeClr>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Obrnljive matrike</a:t>
            </a:r>
            <a:endParaRPr lang="sl-SI" sz="1000" dirty="0">
              <a:latin typeface="Cascadia Mono SemiBold" pitchFamily="49" charset="0"/>
              <a:cs typeface="Cascadia Mono SemiBold" pitchFamily="49" charset="0"/>
            </a:endParaRPr>
          </a:p>
        </p:txBody>
      </p:sp>
      <p:cxnSp>
        <p:nvCxnSpPr>
          <p:cNvPr id="39" name="Straight Arrow Connector 38"/>
          <p:cNvCxnSpPr/>
          <p:nvPr/>
        </p:nvCxnSpPr>
        <p:spPr>
          <a:xfrm>
            <a:off x="1632868" y="2947660"/>
            <a:ext cx="0" cy="207605"/>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4" name="PoljeZBesedilom 2"/>
          <p:cNvSpPr txBox="1"/>
          <p:nvPr/>
        </p:nvSpPr>
        <p:spPr>
          <a:xfrm>
            <a:off x="260648" y="232991"/>
            <a:ext cx="3054424" cy="769441"/>
          </a:xfrm>
          <a:prstGeom prst="rect">
            <a:avLst/>
          </a:prstGeom>
          <a:solidFill>
            <a:schemeClr val="accent3">
              <a:lumMod val="60000"/>
              <a:lumOff val="40000"/>
            </a:schemeClr>
          </a:solidFill>
          <a:ln w="6350">
            <a:noFill/>
          </a:ln>
        </p:spPr>
        <p:txBody>
          <a:bodyPr wrap="square" rtlCol="0">
            <a:spAutoFit/>
          </a:bodyPr>
          <a:lstStyle/>
          <a:p>
            <a:pPr algn="ctr">
              <a:buSzPct val="110000"/>
            </a:pPr>
            <a:r>
              <a:rPr lang="sl-SI" sz="900" b="1" dirty="0" smtClean="0">
                <a:solidFill>
                  <a:schemeClr val="accent3">
                    <a:lumMod val="75000"/>
                  </a:schemeClr>
                </a:solidFill>
                <a:latin typeface="Arial" pitchFamily="34" charset="0"/>
                <a:ea typeface="Malgun Gothic" pitchFamily="34" charset="-127"/>
                <a:cs typeface="Arial" pitchFamily="34" charset="0"/>
              </a:rPr>
              <a:t>Gaussova </a:t>
            </a:r>
            <a:r>
              <a:rPr lang="sl-SI" sz="900" b="1" dirty="0">
                <a:solidFill>
                  <a:schemeClr val="accent3">
                    <a:lumMod val="75000"/>
                  </a:schemeClr>
                </a:solidFill>
                <a:latin typeface="Arial" pitchFamily="34" charset="0"/>
                <a:ea typeface="Malgun Gothic" pitchFamily="34" charset="-127"/>
                <a:cs typeface="Arial" pitchFamily="34" charset="0"/>
              </a:rPr>
              <a:t>metoda </a:t>
            </a:r>
            <a:r>
              <a:rPr lang="sl-SI" sz="900" b="1" dirty="0" smtClean="0">
                <a:solidFill>
                  <a:schemeClr val="accent3">
                    <a:lumMod val="75000"/>
                  </a:schemeClr>
                </a:solidFill>
                <a:latin typeface="Arial" pitchFamily="34" charset="0"/>
                <a:ea typeface="Malgun Gothic" pitchFamily="34" charset="-127"/>
                <a:cs typeface="Arial" pitchFamily="34" charset="0"/>
              </a:rPr>
              <a:t>v matričnem zapisu</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definiramo </a:t>
            </a:r>
            <a:r>
              <a:rPr lang="sl-SI" sz="800" b="1" dirty="0" smtClean="0">
                <a:latin typeface="Arial" pitchFamily="34" charset="0"/>
                <a:ea typeface="Malgun Gothic" pitchFamily="34" charset="-127"/>
                <a:cs typeface="Arial" pitchFamily="34" charset="0"/>
              </a:rPr>
              <a:t>elementarne</a:t>
            </a:r>
            <a:r>
              <a:rPr lang="sl-SI" sz="800" dirty="0" smtClean="0">
                <a:latin typeface="Arial" pitchFamily="34" charset="0"/>
                <a:ea typeface="Malgun Gothic" pitchFamily="34" charset="-127"/>
                <a:cs typeface="Arial" pitchFamily="34" charset="0"/>
              </a:rPr>
              <a:t> matrike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elementarne </a:t>
            </a:r>
            <a:r>
              <a:rPr lang="sl-SI" sz="800" b="1" dirty="0" smtClean="0">
                <a:latin typeface="Arial" pitchFamily="34" charset="0"/>
                <a:ea typeface="Malgun Gothic" pitchFamily="34" charset="-127"/>
                <a:cs typeface="Arial" pitchFamily="34" charset="0"/>
              </a:rPr>
              <a:t>transformacije</a:t>
            </a:r>
            <a:r>
              <a:rPr lang="sl-SI" sz="800" dirty="0" smtClean="0">
                <a:latin typeface="Arial" pitchFamily="34" charset="0"/>
                <a:ea typeface="Malgun Gothic" pitchFamily="34" charset="-127"/>
                <a:cs typeface="Arial" pitchFamily="34" charset="0"/>
              </a:rPr>
              <a:t> zapišemo z njimi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uporabljamo transformacije dokler ne dobimo matrike oblike </a:t>
            </a:r>
            <a:r>
              <a:rPr lang="sl-SI" sz="800" b="1" dirty="0" smtClean="0">
                <a:latin typeface="Arial" pitchFamily="34" charset="0"/>
                <a:ea typeface="Malgun Gothic" pitchFamily="34" charset="-127"/>
                <a:cs typeface="Arial" pitchFamily="34" charset="0"/>
              </a:rPr>
              <a:t>stopničaste</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reducirano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forme</a:t>
            </a:r>
          </a:p>
        </p:txBody>
      </p:sp>
      <p:grpSp>
        <p:nvGrpSpPr>
          <p:cNvPr id="3" name="Group 2"/>
          <p:cNvGrpSpPr/>
          <p:nvPr/>
        </p:nvGrpSpPr>
        <p:grpSpPr>
          <a:xfrm>
            <a:off x="3428702" y="252860"/>
            <a:ext cx="3312666" cy="600164"/>
            <a:chOff x="3428702" y="252860"/>
            <a:chExt cx="3312666" cy="600164"/>
          </a:xfrm>
        </p:grpSpPr>
        <p:sp>
          <p:nvSpPr>
            <p:cNvPr id="5" name="PoljeZBesedilom 2"/>
            <p:cNvSpPr txBox="1"/>
            <p:nvPr/>
          </p:nvSpPr>
          <p:spPr>
            <a:xfrm>
              <a:off x="3428702" y="252860"/>
              <a:ext cx="3312666" cy="600164"/>
            </a:xfrm>
            <a:prstGeom prst="rect">
              <a:avLst/>
            </a:prstGeom>
            <a:solidFill>
              <a:srgbClr val="EFFBC5"/>
            </a:solidFill>
            <a:ln w="6350">
              <a:noFill/>
            </a:ln>
          </p:spPr>
          <p:txBody>
            <a:bodyPr wrap="square" rtlCol="0">
              <a:spAutoFit/>
            </a:bodyPr>
            <a:lstStyle/>
            <a:p>
              <a:pPr>
                <a:buSzPct val="110000"/>
              </a:pPr>
              <a:r>
                <a:rPr lang="sl-SI" sz="900" b="1" dirty="0" smtClean="0">
                  <a:solidFill>
                    <a:schemeClr val="bg2">
                      <a:lumMod val="25000"/>
                    </a:schemeClr>
                  </a:solidFill>
                  <a:latin typeface="Arial" pitchFamily="34" charset="0"/>
                  <a:ea typeface="Malgun Gothic" pitchFamily="34" charset="-127"/>
                  <a:cs typeface="Arial" pitchFamily="34" charset="0"/>
                </a:rPr>
                <a:t>Elementarne matrike:</a:t>
              </a:r>
              <a:endParaRPr lang="sl-SI" sz="800" b="1" dirty="0">
                <a:solidFill>
                  <a:schemeClr val="bg2">
                    <a:lumMod val="25000"/>
                  </a:schemeClr>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identični</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matriki </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-ti vrstici </a:t>
              </a:r>
              <a:r>
                <a:rPr lang="sl-SI" sz="800" b="1" dirty="0" smtClean="0">
                  <a:latin typeface="Arial" pitchFamily="34" charset="0"/>
                  <a:ea typeface="Malgun Gothic" pitchFamily="34" charset="-127"/>
                  <a:cs typeface="Arial" pitchFamily="34" charset="0"/>
                </a:rPr>
                <a:t>prištejemo</a:t>
              </a:r>
              <a:r>
                <a:rPr lang="sl-SI" sz="800" dirty="0" smtClean="0">
                  <a:latin typeface="Arial" pitchFamily="34" charset="0"/>
                  <a:ea typeface="Malgun Gothic" pitchFamily="34" charset="-127"/>
                  <a:cs typeface="Arial" pitchFamily="34" charset="0"/>
                </a:rPr>
                <a:t> </a:t>
              </a:r>
              <a:r>
                <a:rPr lang="el-GR" sz="800" b="1" dirty="0">
                  <a:latin typeface="Arial" pitchFamily="34" charset="0"/>
                  <a:ea typeface="Malgun Gothic" pitchFamily="34" charset="-127"/>
                  <a:cs typeface="Arial" pitchFamily="34" charset="0"/>
                </a:rPr>
                <a:t>α</a:t>
              </a:r>
              <a:r>
                <a:rPr lang="el-GR" sz="800"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kratnik </a:t>
              </a:r>
              <a:r>
                <a:rPr lang="sl-SI" sz="800" b="1" dirty="0">
                  <a:latin typeface="Arial" pitchFamily="34" charset="0"/>
                  <a:ea typeface="Malgun Gothic" pitchFamily="34" charset="-127"/>
                  <a:cs typeface="Arial" pitchFamily="34" charset="0"/>
                </a:rPr>
                <a:t>j</a:t>
              </a:r>
              <a:r>
                <a:rPr lang="sl-SI" sz="800" dirty="0">
                  <a:latin typeface="Arial" pitchFamily="34" charset="0"/>
                  <a:ea typeface="Malgun Gothic" pitchFamily="34" charset="-127"/>
                  <a:cs typeface="Arial" pitchFamily="34" charset="0"/>
                </a:rPr>
                <a:t>-te </a:t>
              </a:r>
              <a:r>
                <a:rPr lang="sl-SI" sz="800" dirty="0" smtClean="0">
                  <a:latin typeface="Arial" pitchFamily="34" charset="0"/>
                  <a:ea typeface="Malgun Gothic" pitchFamily="34" charset="-127"/>
                  <a:cs typeface="Arial" pitchFamily="34" charset="0"/>
                </a:rPr>
                <a:t>vrstice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 identični matriki </a:t>
              </a:r>
              <a:r>
                <a:rPr lang="sl-SI" sz="800" b="1" dirty="0" smtClean="0">
                  <a:latin typeface="Arial" pitchFamily="34" charset="0"/>
                  <a:ea typeface="Malgun Gothic" pitchFamily="34" charset="-127"/>
                  <a:cs typeface="Arial" pitchFamily="34" charset="0"/>
                </a:rPr>
                <a:t>zamenjamo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-to in </a:t>
              </a:r>
              <a:r>
                <a:rPr lang="sl-SI" sz="800" b="1" dirty="0" smtClean="0">
                  <a:latin typeface="Arial" pitchFamily="34" charset="0"/>
                  <a:ea typeface="Malgun Gothic" pitchFamily="34" charset="-127"/>
                  <a:cs typeface="Arial" pitchFamily="34" charset="0"/>
                </a:rPr>
                <a:t>j</a:t>
              </a:r>
              <a:r>
                <a:rPr lang="sl-SI" sz="800" dirty="0" smtClean="0">
                  <a:latin typeface="Arial" pitchFamily="34" charset="0"/>
                  <a:ea typeface="Malgun Gothic" pitchFamily="34" charset="-127"/>
                  <a:cs typeface="Arial" pitchFamily="34" charset="0"/>
                </a:rPr>
                <a:t>-to vrstico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 identični matriki </a:t>
              </a:r>
              <a:r>
                <a:rPr lang="sl-SI" sz="800" b="1" dirty="0" smtClean="0">
                  <a:latin typeface="Arial" pitchFamily="34" charset="0"/>
                  <a:ea typeface="Malgun Gothic" pitchFamily="34" charset="-127"/>
                  <a:cs typeface="Arial" pitchFamily="34" charset="0"/>
                </a:rPr>
                <a:t>množimo</a:t>
              </a:r>
              <a:r>
                <a:rPr lang="sl-SI" sz="800" dirty="0" smtClean="0">
                  <a:latin typeface="Arial" pitchFamily="34" charset="0"/>
                  <a:ea typeface="Malgun Gothic" pitchFamily="34" charset="-127"/>
                  <a:cs typeface="Arial" pitchFamily="34" charset="0"/>
                </a:rPr>
                <a:t> i-to vrstico z</a:t>
              </a:r>
              <a:r>
                <a:rPr lang="sl-SI" sz="800" b="1" dirty="0" smtClean="0">
                  <a:latin typeface="Arial" pitchFamily="34" charset="0"/>
                  <a:ea typeface="Malgun Gothic" pitchFamily="34" charset="-127"/>
                  <a:cs typeface="Arial" pitchFamily="34" charset="0"/>
                </a:rPr>
                <a:t> </a:t>
              </a:r>
              <a:r>
                <a:rPr lang="el-GR" sz="800" b="1" dirty="0"/>
                <a:t>β</a:t>
              </a:r>
              <a:r>
                <a:rPr lang="sl-SI" sz="800" b="1" dirty="0" smtClean="0">
                  <a:latin typeface="Arial" pitchFamily="34" charset="0"/>
                  <a:ea typeface="Malgun Gothic" pitchFamily="34" charset="-127"/>
                  <a:cs typeface="Arial" pitchFamily="34" charset="0"/>
                </a:rPr>
                <a:t> </a:t>
              </a:r>
            </a:p>
          </p:txBody>
        </p:sp>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61804" y="281945"/>
              <a:ext cx="338865" cy="1506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4647" y="460550"/>
              <a:ext cx="216023" cy="160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04018" y="646289"/>
              <a:ext cx="285749" cy="1565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6" name="Group 5"/>
          <p:cNvGrpSpPr/>
          <p:nvPr/>
        </p:nvGrpSpPr>
        <p:grpSpPr>
          <a:xfrm>
            <a:off x="3428702" y="958086"/>
            <a:ext cx="3312666" cy="600164"/>
            <a:chOff x="3428702" y="958086"/>
            <a:chExt cx="3312666" cy="600164"/>
          </a:xfrm>
        </p:grpSpPr>
        <p:sp>
          <p:nvSpPr>
            <p:cNvPr id="11" name="PoljeZBesedilom 2"/>
            <p:cNvSpPr txBox="1"/>
            <p:nvPr/>
          </p:nvSpPr>
          <p:spPr>
            <a:xfrm>
              <a:off x="3428702" y="958086"/>
              <a:ext cx="3312666" cy="600164"/>
            </a:xfrm>
            <a:prstGeom prst="rect">
              <a:avLst/>
            </a:prstGeom>
            <a:solidFill>
              <a:srgbClr val="EFFBC5"/>
            </a:solidFill>
            <a:ln w="6350">
              <a:noFill/>
            </a:ln>
          </p:spPr>
          <p:txBody>
            <a:bodyPr wrap="square" rtlCol="0">
              <a:spAutoFit/>
            </a:bodyPr>
            <a:lstStyle/>
            <a:p>
              <a:pPr>
                <a:buSzPct val="110000"/>
              </a:pPr>
              <a:r>
                <a:rPr lang="sl-SI" sz="900" b="1" dirty="0" smtClean="0">
                  <a:solidFill>
                    <a:schemeClr val="bg2">
                      <a:lumMod val="25000"/>
                    </a:schemeClr>
                  </a:solidFill>
                  <a:latin typeface="Arial" pitchFamily="34" charset="0"/>
                  <a:ea typeface="Malgun Gothic" pitchFamily="34" charset="-127"/>
                  <a:cs typeface="Arial" pitchFamily="34" charset="0"/>
                </a:rPr>
                <a:t>Elementarne transformacije: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-ti enačbi pri</a:t>
              </a:r>
              <a:r>
                <a:rPr lang="sl-SI" sz="800" dirty="0">
                  <a:latin typeface="Arial" pitchFamily="34" charset="0"/>
                  <a:ea typeface="Malgun Gothic" pitchFamily="34" charset="-127"/>
                  <a:cs typeface="Arial" pitchFamily="34" charset="0"/>
                </a:rPr>
                <a:t>š</a:t>
              </a:r>
              <a:r>
                <a:rPr lang="sl-SI" sz="800" dirty="0" smtClean="0">
                  <a:latin typeface="Arial" pitchFamily="34" charset="0"/>
                  <a:ea typeface="Malgun Gothic" pitchFamily="34" charset="-127"/>
                  <a:cs typeface="Arial" pitchFamily="34" charset="0"/>
                </a:rPr>
                <a:t>tejemo </a:t>
              </a:r>
              <a:r>
                <a:rPr lang="el-GR" sz="800" b="1" dirty="0">
                  <a:latin typeface="Arial" pitchFamily="34" charset="0"/>
                  <a:ea typeface="Malgun Gothic" pitchFamily="34" charset="-127"/>
                  <a:cs typeface="Arial" pitchFamily="34" charset="0"/>
                </a:rPr>
                <a:t>α</a:t>
              </a:r>
              <a:r>
                <a:rPr lang="el-GR" sz="800"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kratnik </a:t>
              </a:r>
              <a:r>
                <a:rPr lang="sl-SI" sz="800" b="1" dirty="0" smtClean="0">
                  <a:latin typeface="Arial" pitchFamily="34" charset="0"/>
                  <a:ea typeface="Malgun Gothic" pitchFamily="34" charset="-127"/>
                  <a:cs typeface="Arial" pitchFamily="34" charset="0"/>
                </a:rPr>
                <a:t>j</a:t>
              </a:r>
              <a:r>
                <a:rPr lang="sl-SI" sz="800" dirty="0" smtClean="0">
                  <a:latin typeface="Arial" pitchFamily="34" charset="0"/>
                  <a:ea typeface="Malgun Gothic" pitchFamily="34" charset="-127"/>
                  <a:cs typeface="Arial" pitchFamily="34" charset="0"/>
                </a:rPr>
                <a:t>-te enačbe</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če </a:t>
              </a:r>
              <a:r>
                <a:rPr lang="sl-SI" sz="800" b="1" dirty="0" smtClean="0">
                  <a:latin typeface="Arial" pitchFamily="34" charset="0"/>
                  <a:ea typeface="Malgun Gothic" pitchFamily="34" charset="-127"/>
                  <a:cs typeface="Arial" pitchFamily="34" charset="0"/>
                </a:rPr>
                <a:t>zamenjamo</a:t>
              </a:r>
              <a:r>
                <a:rPr lang="sl-SI" sz="800" dirty="0" smtClean="0">
                  <a:latin typeface="Arial" pitchFamily="34" charset="0"/>
                  <a:ea typeface="Malgun Gothic" pitchFamily="34" charset="-127"/>
                  <a:cs typeface="Arial" pitchFamily="34" charset="0"/>
                </a:rPr>
                <a:t> dve enačbi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a:t>
              </a:r>
              <a:r>
                <a:rPr lang="pl-PL" sz="800" b="1" dirty="0" smtClean="0">
                  <a:latin typeface="Arial" pitchFamily="34" charset="0"/>
                  <a:ea typeface="Malgun Gothic" pitchFamily="34" charset="-127"/>
                  <a:cs typeface="Arial" pitchFamily="34" charset="0"/>
                </a:rPr>
                <a:t>pomno</a:t>
              </a:r>
              <a:r>
                <a:rPr lang="pl-PL" sz="800" b="1" dirty="0">
                  <a:latin typeface="Arial" pitchFamily="34" charset="0"/>
                  <a:ea typeface="Malgun Gothic" pitchFamily="34" charset="-127"/>
                  <a:cs typeface="Arial" pitchFamily="34" charset="0"/>
                </a:rPr>
                <a:t>ž</a:t>
              </a:r>
              <a:r>
                <a:rPr lang="pl-PL" sz="800" b="1" dirty="0" smtClean="0">
                  <a:latin typeface="Arial" pitchFamily="34" charset="0"/>
                  <a:ea typeface="Malgun Gothic" pitchFamily="34" charset="-127"/>
                  <a:cs typeface="Arial" pitchFamily="34" charset="0"/>
                </a:rPr>
                <a:t>imo</a:t>
              </a:r>
              <a:r>
                <a:rPr lang="pl-PL" sz="800" dirty="0" smtClean="0">
                  <a:latin typeface="Arial" pitchFamily="34" charset="0"/>
                  <a:ea typeface="Malgun Gothic" pitchFamily="34" charset="-127"/>
                  <a:cs typeface="Arial" pitchFamily="34" charset="0"/>
                </a:rPr>
                <a:t> </a:t>
              </a:r>
              <a:r>
                <a:rPr lang="pl-PL" sz="800" b="1" dirty="0">
                  <a:latin typeface="Arial" pitchFamily="34" charset="0"/>
                  <a:ea typeface="Malgun Gothic" pitchFamily="34" charset="-127"/>
                  <a:cs typeface="Arial" pitchFamily="34" charset="0"/>
                </a:rPr>
                <a:t>i</a:t>
              </a:r>
              <a:r>
                <a:rPr lang="pl-PL" sz="800" dirty="0">
                  <a:latin typeface="Arial" pitchFamily="34" charset="0"/>
                  <a:ea typeface="Malgun Gothic" pitchFamily="34" charset="-127"/>
                  <a:cs typeface="Arial" pitchFamily="34" charset="0"/>
                </a:rPr>
                <a:t>-to </a:t>
              </a:r>
              <a:r>
                <a:rPr lang="pl-PL" sz="800" dirty="0" smtClean="0">
                  <a:latin typeface="Arial" pitchFamily="34" charset="0"/>
                  <a:ea typeface="Malgun Gothic" pitchFamily="34" charset="-127"/>
                  <a:cs typeface="Arial" pitchFamily="34" charset="0"/>
                </a:rPr>
                <a:t>ena</a:t>
              </a:r>
              <a:r>
                <a:rPr lang="pl-PL" sz="800" dirty="0">
                  <a:latin typeface="Arial" pitchFamily="34" charset="0"/>
                  <a:ea typeface="Malgun Gothic" pitchFamily="34" charset="-127"/>
                  <a:cs typeface="Arial" pitchFamily="34" charset="0"/>
                </a:rPr>
                <a:t>č</a:t>
              </a:r>
              <a:r>
                <a:rPr lang="pl-PL" sz="800" dirty="0" smtClean="0">
                  <a:latin typeface="Arial" pitchFamily="34" charset="0"/>
                  <a:ea typeface="Malgun Gothic" pitchFamily="34" charset="-127"/>
                  <a:cs typeface="Arial" pitchFamily="34" charset="0"/>
                </a:rPr>
                <a:t>bo </a:t>
              </a:r>
              <a:r>
                <a:rPr lang="pl-PL" sz="800" dirty="0">
                  <a:latin typeface="Arial" pitchFamily="34" charset="0"/>
                  <a:ea typeface="Malgun Gothic" pitchFamily="34" charset="-127"/>
                  <a:cs typeface="Arial" pitchFamily="34" charset="0"/>
                </a:rPr>
                <a:t>z </a:t>
              </a:r>
              <a:r>
                <a:rPr lang="pl-PL" sz="800" b="1" dirty="0" smtClean="0">
                  <a:latin typeface="Arial" pitchFamily="34" charset="0"/>
                  <a:ea typeface="Malgun Gothic" pitchFamily="34" charset="-127"/>
                  <a:cs typeface="Arial" pitchFamily="34" charset="0"/>
                </a:rPr>
                <a:t>β</a:t>
              </a:r>
              <a:endParaRPr lang="sl-SI" sz="800" b="1" dirty="0" smtClean="0">
                <a:latin typeface="Arial" pitchFamily="34" charset="0"/>
                <a:ea typeface="Malgun Gothic" pitchFamily="34" charset="-127"/>
                <a:cs typeface="Arial" pitchFamily="34" charset="0"/>
              </a:endParaRPr>
            </a:p>
          </p:txBody>
        </p:sp>
        <p:pic>
          <p:nvPicPr>
            <p:cNvPr id="3078"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899777" y="1030438"/>
              <a:ext cx="794584" cy="122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28298" y="1192617"/>
              <a:ext cx="572371" cy="131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970976" y="1368788"/>
              <a:ext cx="729694" cy="124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9" name="PoljeZBesedilom 2"/>
          <p:cNvSpPr txBox="1"/>
          <p:nvPr/>
        </p:nvSpPr>
        <p:spPr>
          <a:xfrm>
            <a:off x="260648" y="1108338"/>
            <a:ext cx="3054424" cy="1384995"/>
          </a:xfrm>
          <a:prstGeom prst="rect">
            <a:avLst/>
          </a:prstGeom>
          <a:solidFill>
            <a:schemeClr val="accent3">
              <a:lumMod val="60000"/>
              <a:lumOff val="40000"/>
            </a:schemeClr>
          </a:solidFill>
          <a:ln w="6350">
            <a:noFill/>
          </a:ln>
        </p:spPr>
        <p:txBody>
          <a:bodyPr wrap="square" rtlCol="0">
            <a:spAutoFit/>
          </a:bodyPr>
          <a:lstStyle/>
          <a:p>
            <a:pPr algn="ctr">
              <a:buSzPct val="110000"/>
            </a:pPr>
            <a:r>
              <a:rPr lang="sl-SI" sz="900" b="1" dirty="0" smtClean="0">
                <a:solidFill>
                  <a:schemeClr val="accent3">
                    <a:lumMod val="75000"/>
                  </a:schemeClr>
                </a:solidFill>
                <a:latin typeface="Arial" pitchFamily="34" charset="0"/>
                <a:ea typeface="Malgun Gothic" pitchFamily="34" charset="-127"/>
                <a:cs typeface="Arial" pitchFamily="34" charset="0"/>
              </a:rPr>
              <a:t>Posplošena rešitev sistema v matričnem zapisu</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kadar je sistem </a:t>
            </a: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nerešljiv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poiščemo tak </a:t>
            </a:r>
            <a:r>
              <a:rPr lang="sl-SI" sz="800" b="1" dirty="0" smtClean="0">
                <a:latin typeface="Arial" pitchFamily="34" charset="0"/>
                <a:ea typeface="Malgun Gothic" pitchFamily="34" charset="-127"/>
                <a:cs typeface="Arial" pitchFamily="34" charset="0"/>
              </a:rPr>
              <a:t>x</a:t>
            </a:r>
            <a:r>
              <a:rPr lang="sl-SI" sz="1000" baseline="-25000" dirty="0" smtClean="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 ki </a:t>
            </a:r>
            <a:r>
              <a:rPr lang="sl-SI" sz="800" b="1" dirty="0" smtClean="0">
                <a:latin typeface="Arial" pitchFamily="34" charset="0"/>
                <a:ea typeface="Malgun Gothic" pitchFamily="34" charset="-127"/>
                <a:cs typeface="Arial" pitchFamily="34" charset="0"/>
              </a:rPr>
              <a:t>minimizira</a:t>
            </a:r>
            <a:r>
              <a:rPr lang="sl-SI" sz="800" dirty="0" smtClean="0">
                <a:latin typeface="Arial" pitchFamily="34" charset="0"/>
                <a:ea typeface="Malgun Gothic" pitchFamily="34" charset="-127"/>
                <a:cs typeface="Arial" pitchFamily="34" charset="0"/>
              </a:rPr>
              <a:t> izraz || Ax – b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vektorski</a:t>
            </a:r>
            <a:r>
              <a:rPr lang="sl-SI" sz="800" dirty="0" smtClean="0">
                <a:latin typeface="Arial" pitchFamily="34" charset="0"/>
                <a:ea typeface="Malgun Gothic" pitchFamily="34" charset="-127"/>
                <a:cs typeface="Arial" pitchFamily="34" charset="0"/>
              </a:rPr>
              <a:t> zapis napišemo v </a:t>
            </a:r>
            <a:r>
              <a:rPr lang="sl-SI" sz="800" b="1" dirty="0" smtClean="0">
                <a:latin typeface="Arial" pitchFamily="34" charset="0"/>
                <a:ea typeface="Malgun Gothic" pitchFamily="34" charset="-127"/>
                <a:cs typeface="Arial" pitchFamily="34" charset="0"/>
              </a:rPr>
              <a:t>matričnem</a:t>
            </a: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a:buSzPct val="110000"/>
            </a:pPr>
            <a:r>
              <a:rPr lang="sl-SI" sz="800" dirty="0" smtClean="0">
                <a:latin typeface="Arial" pitchFamily="34" charset="0"/>
                <a:ea typeface="Malgun Gothic" pitchFamily="34" charset="-127"/>
                <a:cs typeface="Arial" pitchFamily="34" charset="0"/>
              </a:rPr>
              <a:t> </a:t>
            </a:r>
          </a:p>
        </p:txBody>
      </p:sp>
      <p:pic>
        <p:nvPicPr>
          <p:cNvPr id="3081" name="Picture 9"/>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21699" y="1784648"/>
            <a:ext cx="2732322" cy="596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 name="Picture 10"/>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708622" y="1560750"/>
            <a:ext cx="720080" cy="1831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2" name="Straight Arrow Connector 21"/>
          <p:cNvCxnSpPr/>
          <p:nvPr/>
        </p:nvCxnSpPr>
        <p:spPr>
          <a:xfrm>
            <a:off x="3315072" y="1856656"/>
            <a:ext cx="329952"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24" name="PoljeZBesedilom 2"/>
          <p:cNvSpPr txBox="1"/>
          <p:nvPr/>
        </p:nvSpPr>
        <p:spPr>
          <a:xfrm>
            <a:off x="3741207" y="1664662"/>
            <a:ext cx="2948559"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posplošene</a:t>
            </a:r>
            <a:r>
              <a:rPr lang="sl-SI" sz="800" dirty="0" smtClean="0">
                <a:latin typeface="Arial" pitchFamily="34" charset="0"/>
                <a:ea typeface="Malgun Gothic" pitchFamily="34" charset="-127"/>
                <a:cs typeface="Arial" pitchFamily="34" charset="0"/>
              </a:rPr>
              <a:t> rešitve sistema </a:t>
            </a:r>
          </a:p>
          <a:p>
            <a:pPr>
              <a:buSzPct val="110000"/>
            </a:pP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so enake </a:t>
            </a:r>
            <a:r>
              <a:rPr lang="sl-SI" sz="800" b="1" dirty="0" smtClean="0">
                <a:latin typeface="Arial" pitchFamily="34" charset="0"/>
                <a:ea typeface="Malgun Gothic" pitchFamily="34" charset="-127"/>
                <a:cs typeface="Arial" pitchFamily="34" charset="0"/>
              </a:rPr>
              <a:t>običajnim</a:t>
            </a:r>
            <a:r>
              <a:rPr lang="sl-SI" sz="800" dirty="0" smtClean="0">
                <a:latin typeface="Arial" pitchFamily="34" charset="0"/>
                <a:ea typeface="Malgun Gothic" pitchFamily="34" charset="-127"/>
                <a:cs typeface="Arial" pitchFamily="34" charset="0"/>
              </a:rPr>
              <a:t> rešitvam sistema </a:t>
            </a:r>
            <a:r>
              <a:rPr lang="fr-FR" sz="800" b="1" dirty="0" smtClean="0">
                <a:latin typeface="Arial" pitchFamily="34" charset="0"/>
                <a:ea typeface="Malgun Gothic" pitchFamily="34" charset="-127"/>
                <a:cs typeface="Arial" pitchFamily="34" charset="0"/>
              </a:rPr>
              <a:t>A</a:t>
            </a:r>
            <a:r>
              <a:rPr lang="fr-FR" sz="1000" b="1" baseline="30000" dirty="0" smtClean="0">
                <a:latin typeface="Arial" pitchFamily="34" charset="0"/>
                <a:ea typeface="Malgun Gothic" pitchFamily="34" charset="-127"/>
                <a:cs typeface="Arial" pitchFamily="34" charset="0"/>
              </a:rPr>
              <a:t>T</a:t>
            </a:r>
            <a:r>
              <a:rPr lang="fr-FR" sz="800" b="1" dirty="0" smtClean="0">
                <a:latin typeface="Arial" pitchFamily="34" charset="0"/>
                <a:ea typeface="Malgun Gothic" pitchFamily="34" charset="-127"/>
                <a:cs typeface="Arial" pitchFamily="34" charset="0"/>
              </a:rPr>
              <a:t> </a:t>
            </a:r>
            <a:r>
              <a:rPr lang="fr-FR" sz="800" b="1" dirty="0">
                <a:latin typeface="Arial" pitchFamily="34" charset="0"/>
                <a:ea typeface="Malgun Gothic" pitchFamily="34" charset="-127"/>
                <a:cs typeface="Arial" pitchFamily="34" charset="0"/>
              </a:rPr>
              <a:t>Ax </a:t>
            </a:r>
            <a:r>
              <a:rPr lang="fr-FR" sz="800" dirty="0">
                <a:latin typeface="Arial" pitchFamily="34" charset="0"/>
                <a:ea typeface="Malgun Gothic" pitchFamily="34" charset="-127"/>
                <a:cs typeface="Arial" pitchFamily="34" charset="0"/>
              </a:rPr>
              <a:t>= </a:t>
            </a:r>
            <a:r>
              <a:rPr lang="fr-FR" sz="800" b="1" dirty="0" smtClean="0">
                <a:latin typeface="Arial" pitchFamily="34" charset="0"/>
                <a:ea typeface="Malgun Gothic" pitchFamily="34" charset="-127"/>
                <a:cs typeface="Arial" pitchFamily="34" charset="0"/>
              </a:rPr>
              <a:t>A</a:t>
            </a:r>
            <a:r>
              <a:rPr lang="fr-FR" sz="1000" b="1" baseline="30000" dirty="0" smtClean="0">
                <a:latin typeface="Arial" pitchFamily="34" charset="0"/>
                <a:ea typeface="Malgun Gothic" pitchFamily="34" charset="-127"/>
                <a:cs typeface="Arial" pitchFamily="34" charset="0"/>
              </a:rPr>
              <a:t>T</a:t>
            </a:r>
            <a:r>
              <a:rPr lang="fr-FR" sz="800" b="1" dirty="0" smtClean="0">
                <a:latin typeface="Arial" pitchFamily="34" charset="0"/>
                <a:ea typeface="Malgun Gothic" pitchFamily="34" charset="-127"/>
                <a:cs typeface="Arial" pitchFamily="34" charset="0"/>
              </a:rPr>
              <a:t> </a:t>
            </a:r>
            <a:r>
              <a:rPr lang="fr-FR" sz="800" b="1" dirty="0">
                <a:latin typeface="Arial" pitchFamily="34" charset="0"/>
                <a:ea typeface="Malgun Gothic" pitchFamily="34" charset="-127"/>
                <a:cs typeface="Arial" pitchFamily="34" charset="0"/>
              </a:rPr>
              <a:t>b </a:t>
            </a:r>
            <a:endParaRPr lang="sl-SI" sz="800" b="1" dirty="0">
              <a:latin typeface="Arial" pitchFamily="34" charset="0"/>
              <a:ea typeface="Malgun Gothic" pitchFamily="34" charset="-127"/>
              <a:cs typeface="Arial" pitchFamily="34" charset="0"/>
            </a:endParaRPr>
          </a:p>
        </p:txBody>
      </p:sp>
      <p:sp>
        <p:nvSpPr>
          <p:cNvPr id="38" name="PoljeZBesedilom 2"/>
          <p:cNvSpPr txBox="1"/>
          <p:nvPr/>
        </p:nvSpPr>
        <p:spPr>
          <a:xfrm>
            <a:off x="260648" y="2564631"/>
            <a:ext cx="3054424" cy="400110"/>
          </a:xfrm>
          <a:prstGeom prst="rect">
            <a:avLst/>
          </a:prstGeom>
          <a:solidFill>
            <a:schemeClr val="accent3">
              <a:lumMod val="60000"/>
              <a:lumOff val="40000"/>
            </a:schemeClr>
          </a:solidFill>
          <a:ln w="6350">
            <a:noFill/>
          </a:ln>
        </p:spPr>
        <p:txBody>
          <a:bodyPr wrap="square" rtlCol="0">
            <a:spAutoFit/>
          </a:bodyPr>
          <a:lstStyle/>
          <a:p>
            <a:pPr algn="ctr">
              <a:buSzPct val="110000"/>
            </a:pPr>
            <a:r>
              <a:rPr lang="sl-SI" sz="900" b="1" dirty="0" smtClean="0">
                <a:solidFill>
                  <a:schemeClr val="accent3">
                    <a:lumMod val="75000"/>
                  </a:schemeClr>
                </a:solidFill>
                <a:latin typeface="Arial" pitchFamily="34" charset="0"/>
                <a:ea typeface="Malgun Gothic" pitchFamily="34" charset="-127"/>
                <a:cs typeface="Arial" pitchFamily="34" charset="0"/>
              </a:rPr>
              <a:t>Najkrajša rešitev sistema v matričnem zapisu</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kadar je sistem </a:t>
            </a: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neenolično rešljiv</a:t>
            </a:r>
          </a:p>
        </p:txBody>
      </p:sp>
      <p:grpSp>
        <p:nvGrpSpPr>
          <p:cNvPr id="8" name="Group 7"/>
          <p:cNvGrpSpPr/>
          <p:nvPr/>
        </p:nvGrpSpPr>
        <p:grpSpPr>
          <a:xfrm>
            <a:off x="3163214" y="2106124"/>
            <a:ext cx="3688138" cy="2754600"/>
            <a:chOff x="3163214" y="2106124"/>
            <a:chExt cx="3688138" cy="2754600"/>
          </a:xfrm>
        </p:grpSpPr>
        <p:sp>
          <p:nvSpPr>
            <p:cNvPr id="25" name="PoljeZBesedilom 2"/>
            <p:cNvSpPr txBox="1"/>
            <p:nvPr/>
          </p:nvSpPr>
          <p:spPr>
            <a:xfrm>
              <a:off x="3451274" y="2106124"/>
              <a:ext cx="3243087" cy="2754600"/>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Naj bo </a:t>
              </a:r>
              <a:r>
                <a:rPr lang="sl-SI" sz="700" b="1" dirty="0" smtClean="0">
                  <a:latin typeface="Arial" pitchFamily="34" charset="0"/>
                  <a:ea typeface="Malgun Gothic" pitchFamily="34" charset="-127"/>
                  <a:cs typeface="Arial" pitchFamily="34" charset="0"/>
                </a:rPr>
                <a:t>x</a:t>
              </a:r>
              <a:r>
                <a:rPr lang="sl-SI" sz="900" baseline="-25000" dirty="0" smtClean="0">
                  <a:latin typeface="Arial" pitchFamily="34" charset="0"/>
                  <a:ea typeface="Malgun Gothic" pitchFamily="34" charset="-127"/>
                  <a:cs typeface="Arial" pitchFamily="34" charset="0"/>
                </a:rPr>
                <a:t>0 </a:t>
              </a:r>
              <a:r>
                <a:rPr lang="sl-SI" sz="700" dirty="0" smtClean="0">
                  <a:latin typeface="Arial" pitchFamily="34" charset="0"/>
                  <a:ea typeface="Malgun Gothic" pitchFamily="34" charset="-127"/>
                  <a:cs typeface="Arial" pitchFamily="34" charset="0"/>
                </a:rPr>
                <a:t>tak da velja </a:t>
              </a:r>
              <a:r>
                <a:rPr lang="sl-SI" sz="700" b="1" dirty="0" smtClean="0">
                  <a:latin typeface="Arial" pitchFamily="34" charset="0"/>
                  <a:ea typeface="Malgun Gothic" pitchFamily="34" charset="-127"/>
                  <a:cs typeface="Arial" pitchFamily="34" charset="0"/>
                </a:rPr>
                <a:t>matrični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zapis</a:t>
              </a:r>
              <a:r>
                <a:rPr lang="sl-SI" sz="700" dirty="0" smtClean="0">
                  <a:latin typeface="Arial" pitchFamily="34" charset="0"/>
                  <a:ea typeface="Malgun Gothic" pitchFamily="34" charset="-127"/>
                  <a:cs typeface="Arial" pitchFamily="34" charset="0"/>
                </a:rPr>
                <a:t>. uporabili bomo formulo </a:t>
              </a:r>
              <a:r>
                <a:rPr lang="sl-SI" sz="700" dirty="0" smtClean="0">
                  <a:latin typeface="Arial" pitchFamily="34" charset="0"/>
                  <a:cs typeface="Arial" pitchFamily="34" charset="0"/>
                </a:rPr>
                <a:t>⟨</a:t>
              </a:r>
              <a:r>
                <a:rPr lang="sl-SI" sz="700" b="1" dirty="0" smtClean="0">
                  <a:latin typeface="Arial" pitchFamily="34" charset="0"/>
                  <a:cs typeface="Arial" pitchFamily="34" charset="0"/>
                </a:rPr>
                <a:t>c</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d</a:t>
              </a:r>
              <a:r>
                <a:rPr lang="sl-SI" sz="700" dirty="0" smtClean="0">
                  <a:latin typeface="Arial" pitchFamily="34" charset="0"/>
                  <a:cs typeface="Arial" pitchFamily="34" charset="0"/>
                </a:rPr>
                <a:t>⟩ = </a:t>
              </a:r>
              <a:r>
                <a:rPr lang="sl-SI" sz="700" b="1" dirty="0" smtClean="0">
                  <a:latin typeface="Arial" pitchFamily="34" charset="0"/>
                  <a:cs typeface="Arial" pitchFamily="34" charset="0"/>
                </a:rPr>
                <a:t>c</a:t>
              </a:r>
              <a:r>
                <a:rPr lang="sl-SI" sz="900" b="1" baseline="30000" dirty="0" smtClean="0">
                  <a:latin typeface="Arial" pitchFamily="34" charset="0"/>
                  <a:cs typeface="Arial" pitchFamily="34" charset="0"/>
                </a:rPr>
                <a:t>T</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d</a:t>
              </a:r>
              <a:r>
                <a:rPr lang="sl-SI" sz="700" dirty="0" smtClean="0">
                  <a:latin typeface="Arial" pitchFamily="34" charset="0"/>
                  <a:cs typeface="Arial" pitchFamily="34" charset="0"/>
                </a:rPr>
                <a:t>.</a:t>
              </a:r>
            </a:p>
            <a:p>
              <a:pPr>
                <a:buSzPct val="110000"/>
              </a:pPr>
              <a:r>
                <a:rPr lang="sl-SI" sz="700" dirty="0" smtClean="0">
                  <a:latin typeface="Arial" pitchFamily="34" charset="0"/>
                  <a:ea typeface="Malgun Gothic" pitchFamily="34" charset="-127"/>
                  <a:cs typeface="Arial" pitchFamily="34" charset="0"/>
                </a:rPr>
                <a:t>Potem velja slednja formula ki pa je po predpostavki </a:t>
              </a:r>
              <a:r>
                <a:rPr lang="sl-SI" sz="700" b="1" dirty="0" smtClean="0">
                  <a:latin typeface="Arial" pitchFamily="34" charset="0"/>
                  <a:ea typeface="Malgun Gothic" pitchFamily="34" charset="-127"/>
                  <a:cs typeface="Arial" pitchFamily="34" charset="0"/>
                </a:rPr>
                <a:t>nič</a:t>
              </a:r>
              <a:r>
                <a:rPr lang="sl-SI" sz="700" dirty="0" smtClean="0">
                  <a:latin typeface="Arial" pitchFamily="34" charset="0"/>
                  <a:ea typeface="Malgun Gothic" pitchFamily="34" charset="-127"/>
                  <a:cs typeface="Arial" pitchFamily="34" charset="0"/>
                </a:rPr>
                <a:t>. Uporabimo </a:t>
              </a:r>
              <a:r>
                <a:rPr lang="sl-SI" sz="700" b="1" dirty="0" smtClean="0">
                  <a:latin typeface="Arial" pitchFamily="34" charset="0"/>
                  <a:ea typeface="Malgun Gothic" pitchFamily="34" charset="-127"/>
                  <a:cs typeface="Arial" pitchFamily="34" charset="0"/>
                </a:rPr>
                <a:t>Pitagorov</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izrek</a:t>
              </a:r>
              <a:r>
                <a:rPr lang="sl-SI" sz="700" dirty="0" smtClean="0">
                  <a:latin typeface="Arial" pitchFamily="34" charset="0"/>
                  <a:ea typeface="Malgun Gothic" pitchFamily="34" charset="-127"/>
                  <a:cs typeface="Arial" pitchFamily="34" charset="0"/>
                </a:rPr>
                <a:t> ki dokaže, da izrek res minimizira </a:t>
              </a:r>
              <a:r>
                <a:rPr lang="sl-SI" sz="700" b="1" dirty="0" smtClean="0">
                  <a:latin typeface="Arial" pitchFamily="34" charset="0"/>
                  <a:ea typeface="Malgun Gothic" pitchFamily="34" charset="-127"/>
                  <a:cs typeface="Arial" pitchFamily="34" charset="0"/>
                </a:rPr>
                <a:t>Ax</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b</a:t>
              </a:r>
              <a:r>
                <a:rPr lang="sl-SI" sz="600" b="1" dirty="0" smtClean="0">
                  <a:latin typeface="Arial" pitchFamily="34" charset="0"/>
                  <a:ea typeface="Malgun Gothic" pitchFamily="34" charset="-127"/>
                  <a:cs typeface="Arial" pitchFamily="34" charset="0"/>
                </a:rPr>
                <a:t> </a:t>
              </a:r>
            </a:p>
            <a:p>
              <a:pPr>
                <a:buSzPct val="110000"/>
              </a:pPr>
              <a:endParaRPr lang="sl-SI" sz="600" b="1" dirty="0">
                <a:latin typeface="Arial" pitchFamily="34" charset="0"/>
                <a:ea typeface="Malgun Gothic" pitchFamily="34" charset="-127"/>
                <a:cs typeface="Arial" pitchFamily="34" charset="0"/>
              </a:endParaRPr>
            </a:p>
            <a:p>
              <a:pPr>
                <a:buSzPct val="110000"/>
              </a:pPr>
              <a:endParaRPr lang="sl-SI" sz="600" b="1" dirty="0" smtClean="0">
                <a:latin typeface="Arial" pitchFamily="34" charset="0"/>
                <a:ea typeface="Malgun Gothic" pitchFamily="34" charset="-127"/>
                <a:cs typeface="Arial" pitchFamily="34" charset="0"/>
              </a:endParaRPr>
            </a:p>
            <a:p>
              <a:pPr>
                <a:buSzPct val="110000"/>
              </a:pPr>
              <a:endParaRPr lang="sl-SI" sz="600" b="1" dirty="0">
                <a:latin typeface="Arial" pitchFamily="34" charset="0"/>
                <a:ea typeface="Malgun Gothic" pitchFamily="34" charset="-127"/>
                <a:cs typeface="Arial" pitchFamily="34" charset="0"/>
              </a:endParaRPr>
            </a:p>
            <a:p>
              <a:pPr>
                <a:buSzPct val="110000"/>
              </a:pPr>
              <a:endParaRPr lang="sl-SI" sz="600" b="1" dirty="0" smtClean="0">
                <a:latin typeface="Arial" pitchFamily="34" charset="0"/>
                <a:ea typeface="Malgun Gothic" pitchFamily="34" charset="-127"/>
                <a:cs typeface="Arial" pitchFamily="34" charset="0"/>
              </a:endParaRPr>
            </a:p>
            <a:p>
              <a:pPr>
                <a:buSzPct val="110000"/>
              </a:pPr>
              <a:endParaRPr lang="sl-SI" sz="6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V drugo stran: recimo da je </a:t>
              </a:r>
              <a:r>
                <a:rPr lang="sl-SI" sz="700" b="1" dirty="0">
                  <a:latin typeface="Arial" pitchFamily="34" charset="0"/>
                  <a:ea typeface="Malgun Gothic" pitchFamily="34" charset="-127"/>
                  <a:cs typeface="Arial" pitchFamily="34" charset="0"/>
                </a:rPr>
                <a:t>x</a:t>
              </a:r>
              <a:r>
                <a:rPr lang="sl-SI" sz="900" baseline="-25000" dirty="0">
                  <a:latin typeface="Arial" pitchFamily="34" charset="0"/>
                  <a:ea typeface="Malgun Gothic" pitchFamily="34" charset="-127"/>
                  <a:cs typeface="Arial" pitchFamily="34" charset="0"/>
                </a:rPr>
                <a:t>0 </a:t>
              </a:r>
              <a:r>
                <a:rPr lang="sl-SI" sz="700" dirty="0" smtClean="0">
                  <a:latin typeface="Arial" pitchFamily="34" charset="0"/>
                  <a:ea typeface="Malgun Gothic" pitchFamily="34" charset="-127"/>
                  <a:cs typeface="Arial" pitchFamily="34" charset="0"/>
                </a:rPr>
                <a:t>tak, da je </a:t>
              </a:r>
              <a:r>
                <a:rPr lang="sl-SI" sz="700" b="1" dirty="0" smtClean="0">
                  <a:latin typeface="Arial" pitchFamily="34" charset="0"/>
                  <a:ea typeface="Malgun Gothic" pitchFamily="34" charset="-127"/>
                  <a:cs typeface="Arial" pitchFamily="34" charset="0"/>
                </a:rPr>
                <a:t>posplošena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rešitev</a:t>
              </a:r>
              <a:r>
                <a:rPr lang="sl-SI" sz="700" dirty="0" smtClean="0">
                  <a:latin typeface="Arial" pitchFamily="34" charset="0"/>
                  <a:ea typeface="Malgun Gothic" pitchFamily="34" charset="-127"/>
                  <a:cs typeface="Arial" pitchFamily="34" charset="0"/>
                </a:rPr>
                <a:t> sistema. Torej za vsak x velja zadnja enačba zgoraj. Pokažimo, da sta c in d </a:t>
              </a:r>
              <a:r>
                <a:rPr lang="sl-SI" sz="700" b="1" dirty="0" smtClean="0">
                  <a:latin typeface="Arial" pitchFamily="34" charset="0"/>
                  <a:ea typeface="Malgun Gothic" pitchFamily="34" charset="-127"/>
                  <a:cs typeface="Arial" pitchFamily="34" charset="0"/>
                </a:rPr>
                <a:t>pravokotna</a:t>
              </a:r>
              <a:r>
                <a:rPr lang="sl-SI" sz="700" dirty="0" smtClean="0">
                  <a:latin typeface="Arial" pitchFamily="34" charset="0"/>
                  <a:ea typeface="Malgun Gothic" pitchFamily="34" charset="-127"/>
                  <a:cs typeface="Arial" pitchFamily="34" charset="0"/>
                </a:rPr>
                <a:t>.</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Iz </a:t>
              </a:r>
              <a:r>
                <a:rPr lang="sl-SI" sz="700" b="1" dirty="0" smtClean="0">
                  <a:latin typeface="Arial" pitchFamily="34" charset="0"/>
                  <a:ea typeface="Malgun Gothic" pitchFamily="34" charset="-127"/>
                  <a:cs typeface="Arial" pitchFamily="34" charset="0"/>
                </a:rPr>
                <a:t>pravokotnosti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c</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d</a:t>
              </a:r>
              <a:r>
                <a:rPr lang="sl-SI" sz="700" dirty="0" smtClean="0">
                  <a:latin typeface="Arial" pitchFamily="34" charset="0"/>
                  <a:ea typeface="Malgun Gothic" pitchFamily="34" charset="-127"/>
                  <a:cs typeface="Arial" pitchFamily="34" charset="0"/>
                </a:rPr>
                <a:t> sledi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                                  </a:t>
              </a:r>
              <a:r>
                <a:rPr lang="sl-SI" sz="900" dirty="0" smtClean="0">
                  <a:latin typeface="Arial" pitchFamily="34" charset="0"/>
                  <a:ea typeface="Malgun Gothic" pitchFamily="34" charset="-127"/>
                  <a:cs typeface="Arial" pitchFamily="34" charset="0"/>
                </a:rPr>
                <a:t>→             →</a:t>
              </a:r>
              <a:endParaRPr lang="sl-SI" sz="900" dirty="0">
                <a:latin typeface="Arial" pitchFamily="34" charset="0"/>
                <a:ea typeface="Malgun Gothic" pitchFamily="34" charset="-127"/>
                <a:cs typeface="Arial" pitchFamily="34" charset="0"/>
              </a:endParaRPr>
            </a:p>
          </p:txBody>
        </p:sp>
        <p:pic>
          <p:nvPicPr>
            <p:cNvPr id="3083"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163214" y="2657511"/>
              <a:ext cx="3621807" cy="165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4" name="Picture 1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242824" y="2859000"/>
              <a:ext cx="3608528" cy="1752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5"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573017" y="3148856"/>
              <a:ext cx="1080120" cy="181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6"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5004949" y="3182109"/>
              <a:ext cx="700373" cy="131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7" name="Picture 15"/>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5740889" y="3182109"/>
              <a:ext cx="460173" cy="1448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9" name="Picture 17"/>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231444" y="3656856"/>
              <a:ext cx="3547008" cy="4851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0" name="Picture 18"/>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231444" y="4419194"/>
              <a:ext cx="3568461" cy="190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1" name="Picture 19"/>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509765" y="4648293"/>
              <a:ext cx="855339" cy="1656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2" name="Picture 20"/>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4581128" y="4660679"/>
              <a:ext cx="287883" cy="153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3" name="Picture 21"/>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5139568" y="4660530"/>
              <a:ext cx="665696" cy="16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1" name="PoljeZBesedilom 2"/>
          <p:cNvSpPr txBox="1"/>
          <p:nvPr/>
        </p:nvSpPr>
        <p:spPr>
          <a:xfrm>
            <a:off x="313580" y="3226110"/>
            <a:ext cx="2948559"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najkrajša </a:t>
            </a:r>
            <a:r>
              <a:rPr lang="sl-SI" sz="800" dirty="0" smtClean="0">
                <a:latin typeface="Arial" pitchFamily="34" charset="0"/>
                <a:ea typeface="Malgun Gothic" pitchFamily="34" charset="-127"/>
                <a:cs typeface="Arial" pitchFamily="34" charset="0"/>
              </a:rPr>
              <a:t>rešitev sistema </a:t>
            </a:r>
          </a:p>
          <a:p>
            <a:pPr>
              <a:buSzPct val="110000"/>
            </a:pP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je enaka </a:t>
            </a:r>
            <a:r>
              <a:rPr lang="fr-FR" sz="800" b="1" dirty="0" smtClean="0">
                <a:latin typeface="Arial" pitchFamily="34" charset="0"/>
                <a:ea typeface="Malgun Gothic" pitchFamily="34" charset="-127"/>
                <a:cs typeface="Arial" pitchFamily="34" charset="0"/>
              </a:rPr>
              <a:t>A</a:t>
            </a:r>
            <a:r>
              <a:rPr lang="fr-FR" sz="1000" b="1" baseline="30000" dirty="0" smtClean="0">
                <a:latin typeface="Arial" pitchFamily="34" charset="0"/>
                <a:ea typeface="Malgun Gothic" pitchFamily="34" charset="-127"/>
                <a:cs typeface="Arial" pitchFamily="34" charset="0"/>
              </a:rPr>
              <a:t>T</a:t>
            </a:r>
            <a:r>
              <a:rPr lang="fr-FR" sz="800" b="1"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y</a:t>
            </a:r>
            <a:r>
              <a:rPr lang="sl-SI" sz="800" b="1" baseline="-25000" dirty="0" smtClean="0">
                <a:latin typeface="Arial" pitchFamily="34" charset="0"/>
                <a:ea typeface="Malgun Gothic" pitchFamily="34" charset="-127"/>
                <a:cs typeface="Arial" pitchFamily="34" charset="0"/>
              </a:rPr>
              <a:t>0</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kjer je </a:t>
            </a:r>
            <a:r>
              <a:rPr lang="sl-SI" sz="800" b="1" dirty="0" smtClean="0">
                <a:latin typeface="Arial" pitchFamily="34" charset="0"/>
                <a:ea typeface="Malgun Gothic" pitchFamily="34" charset="-127"/>
                <a:cs typeface="Arial" pitchFamily="34" charset="0"/>
              </a:rPr>
              <a:t>y</a:t>
            </a:r>
            <a:r>
              <a:rPr lang="sl-SI" sz="800" b="1" baseline="-25000" dirty="0" smtClean="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poljubna</a:t>
            </a:r>
            <a:r>
              <a:rPr lang="sl-SI" sz="800" dirty="0" smtClean="0">
                <a:latin typeface="Arial" pitchFamily="34" charset="0"/>
                <a:ea typeface="Malgun Gothic" pitchFamily="34" charset="-127"/>
                <a:cs typeface="Arial" pitchFamily="34" charset="0"/>
              </a:rPr>
              <a:t> rešitev </a:t>
            </a:r>
            <a:r>
              <a:rPr lang="sl-SI" sz="800" b="1" dirty="0" smtClean="0">
                <a:latin typeface="Arial" pitchFamily="34" charset="0"/>
                <a:ea typeface="Malgun Gothic" pitchFamily="34" charset="-127"/>
                <a:cs typeface="Arial" pitchFamily="34" charset="0"/>
              </a:rPr>
              <a:t>A</a:t>
            </a:r>
            <a:r>
              <a:rPr lang="fr-FR" sz="800" b="1" dirty="0" smtClean="0">
                <a:latin typeface="Arial" pitchFamily="34" charset="0"/>
                <a:ea typeface="Malgun Gothic" pitchFamily="34" charset="-127"/>
                <a:cs typeface="Arial" pitchFamily="34" charset="0"/>
              </a:rPr>
              <a:t>A</a:t>
            </a:r>
            <a:r>
              <a:rPr lang="fr-FR" sz="1000" b="1" baseline="30000" dirty="0" smtClean="0">
                <a:latin typeface="Arial" pitchFamily="34" charset="0"/>
                <a:ea typeface="Malgun Gothic" pitchFamily="34" charset="-127"/>
                <a:cs typeface="Arial" pitchFamily="34" charset="0"/>
              </a:rPr>
              <a:t>T</a:t>
            </a:r>
            <a:r>
              <a:rPr lang="fr-FR" sz="800" b="1"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y</a:t>
            </a:r>
            <a:r>
              <a:rPr lang="sl-SI" sz="800" baseline="-250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b</a:t>
            </a:r>
            <a:endParaRPr lang="sl-SI" sz="800" b="1" dirty="0">
              <a:latin typeface="Arial" pitchFamily="34" charset="0"/>
              <a:ea typeface="Malgun Gothic" pitchFamily="34" charset="-127"/>
              <a:cs typeface="Arial" pitchFamily="34" charset="0"/>
            </a:endParaRPr>
          </a:p>
        </p:txBody>
      </p:sp>
      <p:grpSp>
        <p:nvGrpSpPr>
          <p:cNvPr id="15" name="Group 14"/>
          <p:cNvGrpSpPr/>
          <p:nvPr/>
        </p:nvGrpSpPr>
        <p:grpSpPr>
          <a:xfrm>
            <a:off x="308470" y="3663470"/>
            <a:ext cx="2854743" cy="1831271"/>
            <a:chOff x="308470" y="3663470"/>
            <a:chExt cx="2854743" cy="1831271"/>
          </a:xfrm>
        </p:grpSpPr>
        <p:sp>
          <p:nvSpPr>
            <p:cNvPr id="42" name="PoljeZBesedilom 2"/>
            <p:cNvSpPr txBox="1"/>
            <p:nvPr/>
          </p:nvSpPr>
          <p:spPr>
            <a:xfrm>
              <a:off x="308470" y="3663470"/>
              <a:ext cx="2854743" cy="183127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Naj bo </a:t>
              </a:r>
              <a:r>
                <a:rPr lang="sl-SI" sz="700" b="1" dirty="0" smtClean="0">
                  <a:latin typeface="Arial" pitchFamily="34" charset="0"/>
                  <a:ea typeface="Malgun Gothic" pitchFamily="34" charset="-127"/>
                  <a:cs typeface="Arial" pitchFamily="34" charset="0"/>
                </a:rPr>
                <a:t>x</a:t>
              </a:r>
              <a:r>
                <a:rPr lang="sl-SI" sz="900" baseline="-25000" dirty="0" smtClean="0">
                  <a:latin typeface="Arial" pitchFamily="34" charset="0"/>
                  <a:ea typeface="Malgun Gothic" pitchFamily="34" charset="-127"/>
                  <a:cs typeface="Arial" pitchFamily="34" charset="0"/>
                </a:rPr>
                <a:t>0 </a:t>
              </a:r>
              <a:r>
                <a:rPr lang="sl-SI" sz="700" dirty="0" smtClean="0">
                  <a:latin typeface="Arial" pitchFamily="34" charset="0"/>
                  <a:ea typeface="Malgun Gothic" pitchFamily="34" charset="-127"/>
                  <a:cs typeface="Arial" pitchFamily="34" charset="0"/>
                </a:rPr>
                <a:t>poljubna rešitev sistema </a:t>
              </a:r>
              <a:r>
                <a:rPr lang="sl-SI" sz="700" b="1" dirty="0">
                  <a:latin typeface="Arial" pitchFamily="34" charset="0"/>
                  <a:ea typeface="Malgun Gothic" pitchFamily="34" charset="-127"/>
                  <a:cs typeface="Arial" pitchFamily="34" charset="0"/>
                </a:rPr>
                <a:t>Ax</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b</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in </a:t>
              </a:r>
              <a:r>
                <a:rPr lang="sl-SI" sz="700" b="1" dirty="0" smtClean="0">
                  <a:latin typeface="Arial" pitchFamily="34" charset="0"/>
                  <a:ea typeface="Malgun Gothic" pitchFamily="34" charset="-127"/>
                  <a:cs typeface="Arial" pitchFamily="34" charset="0"/>
                </a:rPr>
                <a:t>y</a:t>
              </a:r>
              <a:r>
                <a:rPr lang="sl-SI" sz="900" baseline="-25000" dirty="0" smtClean="0">
                  <a:latin typeface="Arial" pitchFamily="34" charset="0"/>
                  <a:ea typeface="Malgun Gothic" pitchFamily="34" charset="-127"/>
                  <a:cs typeface="Arial" pitchFamily="34" charset="0"/>
                </a:rPr>
                <a:t>0 </a:t>
              </a:r>
              <a:r>
                <a:rPr lang="sl-SI" sz="700" dirty="0">
                  <a:latin typeface="Arial" pitchFamily="34" charset="0"/>
                  <a:ea typeface="Malgun Gothic" pitchFamily="34" charset="-127"/>
                  <a:cs typeface="Arial" pitchFamily="34" charset="0"/>
                </a:rPr>
                <a:t>poljubna rešitev sistema </a:t>
              </a:r>
              <a:r>
                <a:rPr lang="sl-SI" sz="700" b="1" dirty="0">
                  <a:latin typeface="Arial" pitchFamily="34" charset="0"/>
                  <a:ea typeface="Malgun Gothic" pitchFamily="34" charset="-127"/>
                  <a:cs typeface="Arial" pitchFamily="34" charset="0"/>
                </a:rPr>
                <a:t>A</a:t>
              </a:r>
              <a:r>
                <a:rPr lang="fr-FR" sz="700" b="1" dirty="0">
                  <a:latin typeface="Arial" pitchFamily="34" charset="0"/>
                  <a:ea typeface="Malgun Gothic" pitchFamily="34" charset="-127"/>
                  <a:cs typeface="Arial" pitchFamily="34" charset="0"/>
                </a:rPr>
                <a:t>A</a:t>
              </a:r>
              <a:r>
                <a:rPr lang="fr-FR" sz="900" b="1" baseline="30000" dirty="0">
                  <a:latin typeface="Arial" pitchFamily="34" charset="0"/>
                  <a:ea typeface="Malgun Gothic" pitchFamily="34" charset="-127"/>
                  <a:cs typeface="Arial" pitchFamily="34" charset="0"/>
                </a:rPr>
                <a:t>T</a:t>
              </a:r>
              <a:r>
                <a:rPr lang="fr-FR" sz="700" b="1"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y</a:t>
              </a:r>
              <a:r>
                <a:rPr lang="sl-SI" sz="700" baseline="-25000" dirty="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 </a:t>
              </a:r>
              <a:r>
                <a:rPr lang="sl-SI" sz="700" dirty="0" smtClean="0">
                  <a:latin typeface="Arial" pitchFamily="34" charset="0"/>
                  <a:ea typeface="Malgun Gothic" pitchFamily="34" charset="-127"/>
                  <a:cs typeface="Arial" pitchFamily="34" charset="0"/>
                </a:rPr>
                <a:t>pokažemo da || </a:t>
              </a:r>
              <a:r>
                <a:rPr lang="sl-SI" sz="700" b="1" dirty="0" smtClean="0">
                  <a:latin typeface="Arial" pitchFamily="34" charset="0"/>
                  <a:ea typeface="Malgun Gothic" pitchFamily="34" charset="-127"/>
                  <a:cs typeface="Arial" pitchFamily="34" charset="0"/>
                </a:rPr>
                <a:t>x</a:t>
              </a:r>
              <a:r>
                <a:rPr lang="sl-SI" sz="900" baseline="-25000" dirty="0" smtClean="0">
                  <a:latin typeface="Arial" pitchFamily="34" charset="0"/>
                  <a:ea typeface="Malgun Gothic" pitchFamily="34" charset="-127"/>
                  <a:cs typeface="Arial" pitchFamily="34" charset="0"/>
                </a:rPr>
                <a:t>0 </a:t>
              </a:r>
              <a:r>
                <a:rPr lang="sl-SI" sz="700" dirty="0" smtClean="0">
                  <a:latin typeface="Arial" pitchFamily="34" charset="0"/>
                  <a:ea typeface="Malgun Gothic" pitchFamily="34" charset="-127"/>
                  <a:cs typeface="Arial" pitchFamily="34" charset="0"/>
                </a:rPr>
                <a:t>|| ≥ ||</a:t>
              </a:r>
              <a:r>
                <a:rPr lang="fr-FR" sz="700" b="1" dirty="0">
                  <a:latin typeface="Arial" pitchFamily="34" charset="0"/>
                  <a:ea typeface="Malgun Gothic" pitchFamily="34" charset="-127"/>
                  <a:cs typeface="Arial" pitchFamily="34" charset="0"/>
                </a:rPr>
                <a:t> A</a:t>
              </a:r>
              <a:r>
                <a:rPr lang="fr-FR" sz="900" b="1" baseline="30000" dirty="0">
                  <a:latin typeface="Arial" pitchFamily="34" charset="0"/>
                  <a:ea typeface="Malgun Gothic" pitchFamily="34" charset="-127"/>
                  <a:cs typeface="Arial" pitchFamily="34" charset="0"/>
                </a:rPr>
                <a:t>T</a:t>
              </a:r>
              <a:r>
                <a:rPr lang="fr-FR" sz="700" b="1"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y || </a:t>
              </a:r>
            </a:p>
            <a:p>
              <a:pPr>
                <a:buSzPct val="110000"/>
              </a:pP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Najprej pokažemo da sta </a:t>
              </a:r>
              <a:r>
                <a:rPr lang="sl-SI" sz="700" b="1" dirty="0">
                  <a:latin typeface="Arial" pitchFamily="34" charset="0"/>
                  <a:ea typeface="Malgun Gothic" pitchFamily="34" charset="-127"/>
                  <a:cs typeface="Arial" pitchFamily="34" charset="0"/>
                </a:rPr>
                <a:t>x</a:t>
              </a:r>
              <a:r>
                <a:rPr lang="sl-SI" sz="900" baseline="-25000" dirty="0">
                  <a:latin typeface="Arial" pitchFamily="34" charset="0"/>
                  <a:ea typeface="Malgun Gothic" pitchFamily="34" charset="-127"/>
                  <a:cs typeface="Arial" pitchFamily="34" charset="0"/>
                </a:rPr>
                <a:t>0 </a:t>
              </a:r>
              <a:r>
                <a:rPr lang="sl-SI" sz="700" dirty="0">
                  <a:latin typeface="Arial" pitchFamily="34" charset="0"/>
                  <a:ea typeface="Malgun Gothic" pitchFamily="34" charset="-127"/>
                  <a:cs typeface="Arial" pitchFamily="34" charset="0"/>
                </a:rPr>
                <a:t>-</a:t>
              </a:r>
              <a:r>
                <a:rPr lang="fr-FR" sz="700" b="1" dirty="0" smtClean="0">
                  <a:latin typeface="Arial" pitchFamily="34" charset="0"/>
                  <a:ea typeface="Malgun Gothic" pitchFamily="34" charset="-127"/>
                  <a:cs typeface="Arial" pitchFamily="34" charset="0"/>
                </a:rPr>
                <a:t> </a:t>
              </a:r>
              <a:r>
                <a:rPr lang="fr-FR" sz="700" b="1" dirty="0">
                  <a:latin typeface="Arial" pitchFamily="34" charset="0"/>
                  <a:ea typeface="Malgun Gothic" pitchFamily="34" charset="-127"/>
                  <a:cs typeface="Arial" pitchFamily="34" charset="0"/>
                </a:rPr>
                <a:t>A</a:t>
              </a:r>
              <a:r>
                <a:rPr lang="fr-FR" sz="900" b="1" baseline="30000" dirty="0">
                  <a:latin typeface="Arial" pitchFamily="34" charset="0"/>
                  <a:ea typeface="Malgun Gothic" pitchFamily="34" charset="-127"/>
                  <a:cs typeface="Arial" pitchFamily="34" charset="0"/>
                </a:rPr>
                <a:t>T</a:t>
              </a:r>
              <a:r>
                <a:rPr lang="fr-FR" sz="700" b="1"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y </a:t>
              </a:r>
              <a:r>
                <a:rPr lang="sl-SI" sz="700" dirty="0" smtClean="0">
                  <a:latin typeface="Arial" pitchFamily="34" charset="0"/>
                  <a:ea typeface="Malgun Gothic" pitchFamily="34" charset="-127"/>
                  <a:cs typeface="Arial" pitchFamily="34" charset="0"/>
                </a:rPr>
                <a:t>in </a:t>
              </a:r>
              <a:r>
                <a:rPr lang="fr-FR" sz="700" b="1" dirty="0">
                  <a:latin typeface="Arial" pitchFamily="34" charset="0"/>
                  <a:ea typeface="Malgun Gothic" pitchFamily="34" charset="-127"/>
                  <a:cs typeface="Arial" pitchFamily="34" charset="0"/>
                </a:rPr>
                <a:t>A</a:t>
              </a:r>
              <a:r>
                <a:rPr lang="fr-FR" sz="900" b="1" baseline="30000" dirty="0">
                  <a:latin typeface="Arial" pitchFamily="34" charset="0"/>
                  <a:ea typeface="Malgun Gothic" pitchFamily="34" charset="-127"/>
                  <a:cs typeface="Arial" pitchFamily="34" charset="0"/>
                </a:rPr>
                <a:t>T</a:t>
              </a:r>
              <a:r>
                <a:rPr lang="fr-FR" sz="700" b="1"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y </a:t>
              </a:r>
              <a:r>
                <a:rPr lang="sl-SI" sz="700" b="1" dirty="0" smtClean="0">
                  <a:latin typeface="Arial" pitchFamily="34" charset="0"/>
                  <a:ea typeface="Malgun Gothic" pitchFamily="34" charset="-127"/>
                  <a:cs typeface="Arial" pitchFamily="34" charset="0"/>
                </a:rPr>
                <a:t>pravokotna</a:t>
              </a:r>
              <a:r>
                <a:rPr lang="sl-SI" sz="700" dirty="0" smtClean="0">
                  <a:latin typeface="Arial" pitchFamily="34" charset="0"/>
                  <a:ea typeface="Malgun Gothic" pitchFamily="34" charset="-127"/>
                  <a:cs typeface="Arial" pitchFamily="34" charset="0"/>
                </a:rPr>
                <a:t> in nato uporabimo </a:t>
              </a:r>
              <a:r>
                <a:rPr lang="sl-SI" sz="700" b="1" dirty="0" smtClean="0">
                  <a:latin typeface="Arial" pitchFamily="34" charset="0"/>
                  <a:ea typeface="Malgun Gothic" pitchFamily="34" charset="-127"/>
                  <a:cs typeface="Arial" pitchFamily="34" charset="0"/>
                </a:rPr>
                <a:t>Pitagorov</a:t>
              </a:r>
              <a:r>
                <a:rPr lang="sl-SI" sz="700" dirty="0" smtClean="0">
                  <a:latin typeface="Arial" pitchFamily="34" charset="0"/>
                  <a:ea typeface="Malgun Gothic" pitchFamily="34" charset="-127"/>
                  <a:cs typeface="Arial" pitchFamily="34" charset="0"/>
                </a:rPr>
                <a:t> izrek:</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Iz česar sledi tudi želena </a:t>
              </a:r>
              <a:r>
                <a:rPr lang="sl-SI" sz="700" b="1" dirty="0" smtClean="0">
                  <a:latin typeface="Arial" pitchFamily="34" charset="0"/>
                  <a:ea typeface="Malgun Gothic" pitchFamily="34" charset="-127"/>
                  <a:cs typeface="Arial" pitchFamily="34" charset="0"/>
                </a:rPr>
                <a:t>neenakost</a:t>
              </a:r>
              <a:r>
                <a:rPr lang="sl-SI" sz="700" dirty="0" smtClean="0">
                  <a:latin typeface="Arial" pitchFamily="34" charset="0"/>
                  <a:ea typeface="Malgun Gothic" pitchFamily="34" charset="-127"/>
                  <a:cs typeface="Arial" pitchFamily="34" charset="0"/>
                </a:rPr>
                <a:t>, prav tako pa tudi da je res vseeno katero rešitev vzamemo.</a:t>
              </a:r>
              <a:endParaRPr lang="sl-SI" sz="700" dirty="0">
                <a:latin typeface="Arial" pitchFamily="34" charset="0"/>
                <a:ea typeface="Malgun Gothic" pitchFamily="34" charset="-127"/>
                <a:cs typeface="Arial" pitchFamily="34" charset="0"/>
              </a:endParaRPr>
            </a:p>
          </p:txBody>
        </p:sp>
        <p:pic>
          <p:nvPicPr>
            <p:cNvPr id="3094" name="Picture 22"/>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409917" y="4385138"/>
              <a:ext cx="2071197" cy="363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5" name="Picture 23"/>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422617" y="4807904"/>
              <a:ext cx="1711157" cy="374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6" name="Group 15"/>
          <p:cNvGrpSpPr/>
          <p:nvPr/>
        </p:nvGrpSpPr>
        <p:grpSpPr>
          <a:xfrm>
            <a:off x="3283042" y="4911561"/>
            <a:ext cx="3406725" cy="1086072"/>
            <a:chOff x="2365795" y="5025008"/>
            <a:chExt cx="3533982" cy="1086072"/>
          </a:xfrm>
        </p:grpSpPr>
        <p:sp>
          <p:nvSpPr>
            <p:cNvPr id="2" name="PoljeZBesedilom 2"/>
            <p:cNvSpPr txBox="1"/>
            <p:nvPr/>
          </p:nvSpPr>
          <p:spPr>
            <a:xfrm>
              <a:off x="2365795" y="5025008"/>
              <a:ext cx="3533982" cy="1000274"/>
            </a:xfrm>
            <a:prstGeom prst="rect">
              <a:avLst/>
            </a:prstGeom>
            <a:solidFill>
              <a:schemeClr val="bg1"/>
            </a:solidFill>
            <a:ln w="6350">
              <a:solidFill>
                <a:schemeClr val="tx1"/>
              </a:solidFill>
            </a:ln>
          </p:spPr>
          <p:txBody>
            <a:bodyPr wrap="square" rtlCol="0">
              <a:spAutoFit/>
            </a:bodyPr>
            <a:lstStyle/>
            <a:p>
              <a:pPr>
                <a:buSzPct val="110000"/>
              </a:pPr>
              <a:r>
                <a:rPr lang="sl-SI" sz="700" b="1" dirty="0">
                  <a:latin typeface="Arial" pitchFamily="34" charset="0"/>
                  <a:ea typeface="Malgun Gothic" pitchFamily="34" charset="-127"/>
                  <a:cs typeface="Arial" pitchFamily="34" charset="0"/>
                </a:rPr>
                <a:t>p</a:t>
              </a:r>
              <a:r>
                <a:rPr lang="sl-SI" sz="700" b="1" dirty="0" smtClean="0">
                  <a:latin typeface="Arial" pitchFamily="34" charset="0"/>
                  <a:ea typeface="Malgun Gothic" pitchFamily="34" charset="-127"/>
                  <a:cs typeface="Arial" pitchFamily="34" charset="0"/>
                </a:rPr>
                <a:t>rimerjava</a:t>
              </a:r>
              <a:r>
                <a:rPr lang="sl-SI" sz="700" dirty="0" smtClean="0">
                  <a:latin typeface="Arial" pitchFamily="34" charset="0"/>
                  <a:ea typeface="Malgun Gothic" pitchFamily="34" charset="-127"/>
                  <a:cs typeface="Arial" pitchFamily="34" charset="0"/>
                </a:rPr>
                <a:t> matričnega in vektorskega zapisa: </a:t>
              </a:r>
              <a:r>
                <a:rPr lang="sl-SI" sz="700" b="1" dirty="0" smtClean="0">
                  <a:latin typeface="Arial" pitchFamily="34" charset="0"/>
                  <a:ea typeface="Malgun Gothic" pitchFamily="34" charset="-127"/>
                  <a:cs typeface="Arial" pitchFamily="34" charset="0"/>
                </a:rPr>
                <a:t>Ax</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 </a:t>
              </a:r>
              <a:r>
                <a:rPr lang="sl-SI" sz="700" dirty="0" smtClean="0">
                  <a:latin typeface="Arial" pitchFamily="34" charset="0"/>
                  <a:ea typeface="Malgun Gothic" pitchFamily="34" charset="-127"/>
                  <a:cs typeface="Arial" pitchFamily="34" charset="0"/>
                </a:rPr>
                <a:t>lahko zapišemo kot </a:t>
              </a:r>
            </a:p>
            <a:p>
              <a:pPr>
                <a:buSzPct val="110000"/>
              </a:pP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n</a:t>
              </a:r>
              <a:r>
                <a:rPr lang="sl-SI" sz="1000" baseline="-25000" dirty="0" smtClean="0">
                  <a:latin typeface="Arial" pitchFamily="34" charset="0"/>
                  <a:ea typeface="Malgun Gothic" pitchFamily="34" charset="-127"/>
                  <a:cs typeface="Arial" pitchFamily="34" charset="0"/>
                </a:rPr>
                <a:t>i</a:t>
              </a:r>
              <a:r>
                <a:rPr lang="sl-SI" sz="1000"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so transponirane vrstice matrike A </a:t>
              </a:r>
            </a:p>
            <a:p>
              <a:pPr>
                <a:buSzPct val="110000"/>
              </a:pPr>
              <a:r>
                <a:rPr lang="sl-SI" sz="700" dirty="0" smtClean="0">
                  <a:latin typeface="Arial" pitchFamily="34" charset="0"/>
                  <a:ea typeface="Malgun Gothic" pitchFamily="34" charset="-127"/>
                  <a:cs typeface="Arial" pitchFamily="34" charset="0"/>
                </a:rPr>
                <a:t>                                                                   in rešitev iščemo z spodnjo enačbo in                               </a:t>
              </a:r>
            </a:p>
            <a:p>
              <a:pPr>
                <a:buSzPct val="110000"/>
              </a:pPr>
              <a:r>
                <a:rPr lang="sl-SI" sz="700" dirty="0" smtClean="0">
                  <a:latin typeface="Arial" pitchFamily="34" charset="0"/>
                  <a:ea typeface="Malgun Gothic" pitchFamily="34" charset="-127"/>
                  <a:cs typeface="Arial" pitchFamily="34" charset="0"/>
                </a:rPr>
                <a:t>                                                                    to </a:t>
              </a:r>
              <a:r>
                <a:rPr lang="sl-SI" sz="700" b="1" dirty="0" smtClean="0">
                  <a:latin typeface="Arial" pitchFamily="34" charset="0"/>
                  <a:ea typeface="Malgun Gothic" pitchFamily="34" charset="-127"/>
                  <a:cs typeface="Arial" pitchFamily="34" charset="0"/>
                </a:rPr>
                <a:t>vstavimo</a:t>
              </a:r>
              <a:r>
                <a:rPr lang="sl-SI" sz="700" dirty="0" smtClean="0">
                  <a:latin typeface="Arial" pitchFamily="34" charset="0"/>
                  <a:ea typeface="Malgun Gothic" pitchFamily="34" charset="-127"/>
                  <a:cs typeface="Arial" pitchFamily="34" charset="0"/>
                </a:rPr>
                <a:t> v zgornjo</a:t>
              </a:r>
            </a:p>
            <a:p>
              <a:pPr>
                <a:buSzPct val="110000"/>
              </a:pPr>
              <a:r>
                <a:rPr lang="sl-SI" sz="700" dirty="0" smtClean="0">
                  <a:latin typeface="Arial" pitchFamily="34" charset="0"/>
                  <a:ea typeface="Malgun Gothic" pitchFamily="34" charset="-127"/>
                  <a:cs typeface="Arial" pitchFamily="34" charset="0"/>
                </a:rPr>
                <a:t>                                                                                      dobimo sistem ki je v </a:t>
              </a:r>
            </a:p>
            <a:p>
              <a:pPr>
                <a:buSzPct val="110000"/>
              </a:pP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matričnem zapisu                                                   </a:t>
              </a:r>
            </a:p>
            <a:p>
              <a:pPr>
                <a:buSzPct val="110000"/>
              </a:pPr>
              <a:r>
                <a:rPr lang="sl-SI" sz="700" b="1"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                                                                                     A</a:t>
              </a:r>
              <a:r>
                <a:rPr lang="fr-FR" sz="700" b="1" dirty="0">
                  <a:latin typeface="Arial" pitchFamily="34" charset="0"/>
                  <a:ea typeface="Malgun Gothic" pitchFamily="34" charset="-127"/>
                  <a:cs typeface="Arial" pitchFamily="34" charset="0"/>
                </a:rPr>
                <a:t>A</a:t>
              </a:r>
              <a:r>
                <a:rPr lang="fr-FR" sz="900" b="1" baseline="30000" dirty="0">
                  <a:latin typeface="Arial" pitchFamily="34" charset="0"/>
                  <a:ea typeface="Malgun Gothic" pitchFamily="34" charset="-127"/>
                  <a:cs typeface="Arial" pitchFamily="34" charset="0"/>
                </a:rPr>
                <a:t>T</a:t>
              </a:r>
              <a:r>
                <a:rPr lang="fr-FR" sz="700" b="1"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y</a:t>
              </a:r>
              <a:r>
                <a:rPr lang="sl-SI" sz="700" baseline="-25000" dirty="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a:t>
              </a:r>
            </a:p>
            <a:p>
              <a:pPr>
                <a:buSzPct val="110000"/>
              </a:pPr>
              <a:r>
                <a:rPr lang="sl-SI" sz="700" dirty="0" smtClean="0">
                  <a:latin typeface="Arial" pitchFamily="34" charset="0"/>
                  <a:ea typeface="Malgun Gothic" pitchFamily="34" charset="-127"/>
                  <a:cs typeface="Arial" pitchFamily="34" charset="0"/>
                </a:rPr>
                <a:t>in je tako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enak </a:t>
              </a:r>
              <a:r>
                <a:rPr lang="fr-FR" sz="700" b="1" dirty="0">
                  <a:latin typeface="Arial" pitchFamily="34" charset="0"/>
                  <a:ea typeface="Malgun Gothic" pitchFamily="34" charset="-127"/>
                  <a:cs typeface="Arial" pitchFamily="34" charset="0"/>
                </a:rPr>
                <a:t>A</a:t>
              </a:r>
              <a:r>
                <a:rPr lang="fr-FR" sz="900" b="1" baseline="30000" dirty="0">
                  <a:latin typeface="Arial" pitchFamily="34" charset="0"/>
                  <a:ea typeface="Malgun Gothic" pitchFamily="34" charset="-127"/>
                  <a:cs typeface="Arial" pitchFamily="34" charset="0"/>
                </a:rPr>
                <a:t>T</a:t>
              </a:r>
              <a:r>
                <a:rPr lang="fr-FR" sz="700" b="1"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y</a:t>
              </a:r>
              <a:endParaRPr lang="sl-SI" sz="700" dirty="0" smtClean="0">
                <a:latin typeface="Arial" pitchFamily="34" charset="0"/>
                <a:ea typeface="Malgun Gothic" pitchFamily="34" charset="-127"/>
                <a:cs typeface="Arial" pitchFamily="34" charset="0"/>
              </a:endParaRPr>
            </a:p>
          </p:txBody>
        </p:sp>
        <p:pic>
          <p:nvPicPr>
            <p:cNvPr id="3096" name="Picture 24"/>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2460946" y="5254060"/>
              <a:ext cx="1585439" cy="1604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7" name="Picture 25"/>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2460946" y="5414514"/>
              <a:ext cx="1224136" cy="1571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98" name="Picture 26"/>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2451409" y="5608188"/>
              <a:ext cx="2150666" cy="5028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7" name="Group 16"/>
          <p:cNvGrpSpPr/>
          <p:nvPr/>
        </p:nvGrpSpPr>
        <p:grpSpPr>
          <a:xfrm>
            <a:off x="269311" y="7177475"/>
            <a:ext cx="3447721" cy="1077218"/>
            <a:chOff x="2820137" y="6204812"/>
            <a:chExt cx="3447721" cy="1077218"/>
          </a:xfrm>
        </p:grpSpPr>
        <p:sp>
          <p:nvSpPr>
            <p:cNvPr id="55" name="PoljeZBesedilom 2"/>
            <p:cNvSpPr txBox="1"/>
            <p:nvPr/>
          </p:nvSpPr>
          <p:spPr>
            <a:xfrm>
              <a:off x="2820137" y="6204812"/>
              <a:ext cx="3447721" cy="1077218"/>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Naj bodo E</a:t>
              </a:r>
              <a:r>
                <a:rPr lang="sl-SI" sz="1000" baseline="-25000" dirty="0" smtClean="0">
                  <a:latin typeface="Arial" pitchFamily="34" charset="0"/>
                  <a:ea typeface="Malgun Gothic" pitchFamily="34" charset="-127"/>
                  <a:cs typeface="Arial" pitchFamily="34" charset="0"/>
                </a:rPr>
                <a:t>1 </a:t>
              </a:r>
              <a:r>
                <a:rPr lang="sl-SI" sz="700" dirty="0" smtClean="0">
                  <a:latin typeface="Arial" pitchFamily="34" charset="0"/>
                  <a:ea typeface="Malgun Gothic" pitchFamily="34" charset="-127"/>
                  <a:cs typeface="Arial" pitchFamily="34" charset="0"/>
                </a:rPr>
                <a:t>do E</a:t>
              </a:r>
              <a:r>
                <a:rPr lang="sl-SI" sz="1000" baseline="-25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take </a:t>
              </a:r>
              <a:r>
                <a:rPr lang="sl-SI" sz="700" b="1" dirty="0" smtClean="0">
                  <a:latin typeface="Arial" pitchFamily="34" charset="0"/>
                  <a:ea typeface="Malgun Gothic" pitchFamily="34" charset="-127"/>
                  <a:cs typeface="Arial" pitchFamily="34" charset="0"/>
                </a:rPr>
                <a:t>elementarne</a:t>
              </a:r>
              <a:r>
                <a:rPr lang="sl-SI" sz="700" dirty="0" smtClean="0">
                  <a:latin typeface="Arial" pitchFamily="34" charset="0"/>
                  <a:ea typeface="Malgun Gothic" pitchFamily="34" charset="-127"/>
                  <a:cs typeface="Arial" pitchFamily="34" charset="0"/>
                </a:rPr>
                <a:t> matrike da ima S = E</a:t>
              </a:r>
              <a:r>
                <a:rPr lang="sl-SI" sz="900" baseline="-25000" dirty="0" smtClean="0">
                  <a:latin typeface="Arial" pitchFamily="34" charset="0"/>
                  <a:ea typeface="Malgun Gothic" pitchFamily="34" charset="-127"/>
                  <a:cs typeface="Arial" pitchFamily="34" charset="0"/>
                </a:rPr>
                <a:t>n</a:t>
              </a:r>
              <a:r>
                <a:rPr lang="sl-SI" sz="700" dirty="0" smtClean="0">
                  <a:latin typeface="Arial" pitchFamily="34" charset="0"/>
                  <a:cs typeface="Arial" pitchFamily="34" charset="0"/>
                </a:rPr>
                <a:t> ⋅ </a:t>
              </a:r>
              <a:r>
                <a:rPr lang="sl-SI" sz="700" dirty="0">
                  <a:latin typeface="Arial" pitchFamily="34" charset="0"/>
                  <a:cs typeface="Arial" pitchFamily="34" charset="0"/>
                </a:rPr>
                <a:t>⋅ ⋅ </a:t>
              </a:r>
              <a:r>
                <a:rPr lang="sl-SI" sz="700" dirty="0" smtClean="0">
                  <a:latin typeface="Arial" pitchFamily="34" charset="0"/>
                  <a:cs typeface="Arial" pitchFamily="34" charset="0"/>
                </a:rPr>
                <a:t>E</a:t>
              </a:r>
              <a:r>
                <a:rPr lang="sl-SI" sz="900" baseline="-25000" dirty="0" smtClean="0">
                  <a:latin typeface="Arial" pitchFamily="34" charset="0"/>
                  <a:cs typeface="Arial" pitchFamily="34" charset="0"/>
                </a:rPr>
                <a:t>1</a:t>
              </a:r>
              <a:r>
                <a:rPr lang="sl-SI" sz="700" dirty="0" smtClean="0">
                  <a:latin typeface="Arial" pitchFamily="34" charset="0"/>
                  <a:cs typeface="Arial" pitchFamily="34" charset="0"/>
                </a:rPr>
                <a:t> ⋅ A </a:t>
              </a:r>
              <a:r>
                <a:rPr lang="sl-SI" sz="700" b="1" dirty="0" smtClean="0">
                  <a:latin typeface="Arial" pitchFamily="34" charset="0"/>
                  <a:cs typeface="Arial" pitchFamily="34" charset="0"/>
                </a:rPr>
                <a:t>reducirano</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stopničsto</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formo</a:t>
              </a:r>
              <a:r>
                <a:rPr lang="sl-SI" sz="700" dirty="0" smtClean="0">
                  <a:latin typeface="Arial" pitchFamily="34" charset="0"/>
                  <a:cs typeface="Arial" pitchFamily="34" charset="0"/>
                </a:rPr>
                <a:t>. Ločimo dva primera, če ima S </a:t>
              </a:r>
              <a:r>
                <a:rPr lang="sl-SI" sz="700" b="1" dirty="0" smtClean="0">
                  <a:latin typeface="Arial" pitchFamily="34" charset="0"/>
                  <a:cs typeface="Arial" pitchFamily="34" charset="0"/>
                </a:rPr>
                <a:t>ničelno</a:t>
              </a:r>
              <a:r>
                <a:rPr lang="sl-SI" sz="700" dirty="0" smtClean="0">
                  <a:latin typeface="Arial" pitchFamily="34" charset="0"/>
                  <a:cs typeface="Arial" pitchFamily="34" charset="0"/>
                </a:rPr>
                <a:t> vrstico ni obrnljiva sledi da tudi A ni obrnljiva. Če nima ničelne vrstice potem je enaka identični matriki torej A</a:t>
              </a:r>
              <a:r>
                <a:rPr lang="sl-SI" sz="900" baseline="30000" dirty="0" smtClean="0">
                  <a:latin typeface="Arial" pitchFamily="34" charset="0"/>
                  <a:cs typeface="Arial" pitchFamily="34" charset="0"/>
                </a:rPr>
                <a:t>-</a:t>
              </a:r>
              <a:r>
                <a:rPr lang="sl-SI" sz="800" baseline="30000" dirty="0" smtClean="0">
                  <a:latin typeface="Arial" pitchFamily="34" charset="0"/>
                  <a:cs typeface="Arial" pitchFamily="34" charset="0"/>
                </a:rPr>
                <a:t>1</a:t>
              </a:r>
              <a:r>
                <a:rPr lang="sl-SI" sz="700" dirty="0" smtClean="0">
                  <a:latin typeface="Arial" pitchFamily="34" charset="0"/>
                  <a:cs typeface="Arial" pitchFamily="34" charset="0"/>
                </a:rPr>
                <a:t> = </a:t>
              </a:r>
              <a:r>
                <a:rPr lang="sl-SI" sz="700" dirty="0">
                  <a:latin typeface="Arial" pitchFamily="34" charset="0"/>
                  <a:ea typeface="Malgun Gothic" pitchFamily="34" charset="-127"/>
                  <a:cs typeface="Arial" pitchFamily="34" charset="0"/>
                </a:rPr>
                <a:t>E</a:t>
              </a:r>
              <a:r>
                <a:rPr lang="sl-SI" sz="900" baseline="-25000" dirty="0">
                  <a:latin typeface="Arial" pitchFamily="34" charset="0"/>
                  <a:ea typeface="Malgun Gothic" pitchFamily="34" charset="-127"/>
                  <a:cs typeface="Arial" pitchFamily="34" charset="0"/>
                </a:rPr>
                <a:t>n</a:t>
              </a:r>
              <a:r>
                <a:rPr lang="sl-SI" sz="700" dirty="0">
                  <a:latin typeface="Arial" pitchFamily="34" charset="0"/>
                  <a:cs typeface="Arial" pitchFamily="34" charset="0"/>
                </a:rPr>
                <a:t> ⋅ ⋅ ⋅ </a:t>
              </a:r>
              <a:r>
                <a:rPr lang="sl-SI" sz="700" dirty="0" smtClean="0">
                  <a:latin typeface="Arial" pitchFamily="34" charset="0"/>
                  <a:cs typeface="Arial" pitchFamily="34" charset="0"/>
                </a:rPr>
                <a:t>E</a:t>
              </a:r>
              <a:r>
                <a:rPr lang="sl-SI" sz="900" baseline="-25000" dirty="0" smtClean="0">
                  <a:latin typeface="Arial" pitchFamily="34" charset="0"/>
                  <a:cs typeface="Arial" pitchFamily="34" charset="0"/>
                </a:rPr>
                <a:t>1</a:t>
              </a:r>
              <a:r>
                <a:rPr lang="sl-SI" sz="700" dirty="0" smtClean="0">
                  <a:latin typeface="Arial" pitchFamily="34" charset="0"/>
                  <a:cs typeface="Arial" pitchFamily="34" charset="0"/>
                </a:rPr>
                <a:t>:</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Torej ima ravno takrat ko je enaka </a:t>
              </a:r>
              <a:r>
                <a:rPr lang="sl-SI" sz="700" b="1" dirty="0" smtClean="0">
                  <a:latin typeface="Arial" pitchFamily="34" charset="0"/>
                  <a:ea typeface="Malgun Gothic" pitchFamily="34" charset="-127"/>
                  <a:cs typeface="Arial" pitchFamily="34" charset="0"/>
                </a:rPr>
                <a:t>produktu</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elementarnih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matrik</a:t>
              </a:r>
              <a:r>
                <a:rPr lang="sl-SI" sz="700" dirty="0" smtClean="0">
                  <a:latin typeface="Arial" pitchFamily="34" charset="0"/>
                  <a:ea typeface="Malgun Gothic" pitchFamily="34" charset="-127"/>
                  <a:cs typeface="Arial" pitchFamily="34" charset="0"/>
                </a:rPr>
                <a:t>.</a:t>
              </a:r>
              <a:endParaRPr lang="sl-SI" sz="700" dirty="0">
                <a:latin typeface="Arial" pitchFamily="34" charset="0"/>
                <a:ea typeface="Malgun Gothic" pitchFamily="34" charset="-127"/>
                <a:cs typeface="Arial" pitchFamily="34" charset="0"/>
              </a:endParaRPr>
            </a:p>
          </p:txBody>
        </p:sp>
        <p:pic>
          <p:nvPicPr>
            <p:cNvPr id="3100" name="Picture 28"/>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2900305" y="6838047"/>
              <a:ext cx="2746318" cy="21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2" name="PoljeZBesedilom 2"/>
          <p:cNvSpPr txBox="1"/>
          <p:nvPr/>
        </p:nvSpPr>
        <p:spPr>
          <a:xfrm>
            <a:off x="3855091" y="6028085"/>
            <a:ext cx="2834675" cy="1492716"/>
          </a:xfrm>
          <a:prstGeom prst="rect">
            <a:avLst/>
          </a:prstGeom>
          <a:solidFill>
            <a:schemeClr val="accent1">
              <a:lumMod val="20000"/>
              <a:lumOff val="80000"/>
            </a:schemeClr>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vsako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matriko lahko </a:t>
            </a:r>
            <a:r>
              <a:rPr lang="sl-SI" sz="800" dirty="0">
                <a:latin typeface="Arial" pitchFamily="34" charset="0"/>
                <a:ea typeface="Malgun Gothic" pitchFamily="34" charset="-127"/>
                <a:cs typeface="Arial" pitchFamily="34" charset="0"/>
              </a:rPr>
              <a:t>napišemo kot </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a</a:t>
            </a:r>
            <a:r>
              <a:rPr lang="sl-SI" sz="1000" b="1" baseline="-25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100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a</a:t>
            </a:r>
            <a:r>
              <a:rPr lang="sl-SI" sz="1050" b="1" baseline="-25000" dirty="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so </a:t>
            </a:r>
            <a:r>
              <a:rPr lang="sl-SI" sz="800" b="1" dirty="0" smtClean="0">
                <a:latin typeface="Arial" pitchFamily="34" charset="0"/>
                <a:ea typeface="Malgun Gothic" pitchFamily="34" charset="-127"/>
                <a:cs typeface="Arial" pitchFamily="34" charset="0"/>
              </a:rPr>
              <a:t>stolpci</a:t>
            </a:r>
            <a:r>
              <a:rPr lang="sl-SI" sz="800" dirty="0" smtClean="0">
                <a:latin typeface="Arial" pitchFamily="34" charset="0"/>
                <a:ea typeface="Malgun Gothic" pitchFamily="34" charset="-127"/>
                <a:cs typeface="Arial" pitchFamily="34" charset="0"/>
              </a:rPr>
              <a:t> matrike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vsako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matriko </a:t>
            </a:r>
            <a:r>
              <a:rPr lang="sl-SI" sz="800" b="1" dirty="0" smtClean="0">
                <a:latin typeface="Arial" pitchFamily="34" charset="0"/>
                <a:ea typeface="Malgun Gothic" pitchFamily="34" charset="-127"/>
                <a:cs typeface="Arial" pitchFamily="34" charset="0"/>
              </a:rPr>
              <a:t>C</a:t>
            </a:r>
            <a:r>
              <a:rPr lang="sl-SI" sz="800" dirty="0" smtClean="0">
                <a:latin typeface="Arial" pitchFamily="34" charset="0"/>
                <a:ea typeface="Malgun Gothic" pitchFamily="34" charset="-127"/>
                <a:cs typeface="Arial" pitchFamily="34" charset="0"/>
              </a:rPr>
              <a:t> velja</a:t>
            </a: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p:txBody>
      </p:sp>
      <p:pic>
        <p:nvPicPr>
          <p:cNvPr id="3101" name="Picture 29"/>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3977497" y="6577982"/>
            <a:ext cx="1547426" cy="1751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2" name="Picture 30"/>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3957517" y="6802545"/>
            <a:ext cx="1906578" cy="5948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PoljeZBesedilom 2"/>
          <p:cNvSpPr txBox="1"/>
          <p:nvPr/>
        </p:nvSpPr>
        <p:spPr>
          <a:xfrm>
            <a:off x="5980333" y="6813861"/>
            <a:ext cx="762942"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za vsak stolpčni vektor</a:t>
            </a:r>
          </a:p>
        </p:txBody>
      </p:sp>
      <p:grpSp>
        <p:nvGrpSpPr>
          <p:cNvPr id="20" name="Group 19"/>
          <p:cNvGrpSpPr/>
          <p:nvPr/>
        </p:nvGrpSpPr>
        <p:grpSpPr>
          <a:xfrm>
            <a:off x="5094783" y="8400742"/>
            <a:ext cx="1570999" cy="1077218"/>
            <a:chOff x="5094783" y="8254693"/>
            <a:chExt cx="1570999" cy="1077218"/>
          </a:xfrm>
        </p:grpSpPr>
        <p:sp>
          <p:nvSpPr>
            <p:cNvPr id="67" name="PoljeZBesedilom 2"/>
            <p:cNvSpPr txBox="1"/>
            <p:nvPr/>
          </p:nvSpPr>
          <p:spPr>
            <a:xfrm>
              <a:off x="5094783" y="8254693"/>
              <a:ext cx="1570999" cy="1077218"/>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1</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Gre direktno iz dokaza gor da so stolpci </a:t>
              </a:r>
              <a:r>
                <a:rPr lang="sl-SI" sz="700" b="1" dirty="0" smtClean="0">
                  <a:latin typeface="Arial" pitchFamily="34" charset="0"/>
                  <a:ea typeface="Malgun Gothic" pitchFamily="34" charset="-127"/>
                  <a:cs typeface="Arial" pitchFamily="34" charset="0"/>
                </a:rPr>
                <a:t>linearno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neodvisni</a:t>
              </a:r>
              <a:r>
                <a:rPr lang="sl-SI" sz="700" dirty="0" smtClean="0">
                  <a:latin typeface="Arial" pitchFamily="34" charset="0"/>
                  <a:ea typeface="Malgun Gothic" pitchFamily="34" charset="-127"/>
                  <a:cs typeface="Arial" pitchFamily="34" charset="0"/>
                </a:rPr>
                <a:t> če</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in če za vsak x za katerega velja zgornja enačba velja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3103" name="Picture 31"/>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5175783" y="8656692"/>
              <a:ext cx="1217407" cy="156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4" name="Picture 32"/>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5182076" y="9099064"/>
              <a:ext cx="1018986" cy="174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71" name="Straight Arrow Connector 70"/>
          <p:cNvCxnSpPr/>
          <p:nvPr/>
        </p:nvCxnSpPr>
        <p:spPr>
          <a:xfrm>
            <a:off x="5524923" y="8316248"/>
            <a:ext cx="0" cy="207605"/>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3403594" y="8480780"/>
            <a:ext cx="1570999" cy="646331"/>
            <a:chOff x="3403594" y="8334731"/>
            <a:chExt cx="1570999" cy="646331"/>
          </a:xfrm>
        </p:grpSpPr>
        <p:sp>
          <p:nvSpPr>
            <p:cNvPr id="75" name="PoljeZBesedilom 2"/>
            <p:cNvSpPr txBox="1"/>
            <p:nvPr/>
          </p:nvSpPr>
          <p:spPr>
            <a:xfrm>
              <a:off x="3403594" y="8334731"/>
              <a:ext cx="1570999"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2</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z dokaza gor da so stolpci </a:t>
              </a:r>
              <a:r>
                <a:rPr lang="sl-SI" sz="700" b="1" dirty="0" smtClean="0">
                  <a:latin typeface="Arial" pitchFamily="34" charset="0"/>
                  <a:ea typeface="Malgun Gothic" pitchFamily="34" charset="-127"/>
                  <a:cs typeface="Arial" pitchFamily="34" charset="0"/>
                </a:rPr>
                <a:t>ogrodje</a:t>
              </a:r>
              <a:r>
                <a:rPr lang="sl-SI" sz="700" dirty="0" smtClean="0">
                  <a:latin typeface="Arial" pitchFamily="34" charset="0"/>
                  <a:ea typeface="Malgun Gothic" pitchFamily="34" charset="-127"/>
                  <a:cs typeface="Arial" pitchFamily="34" charset="0"/>
                </a:rPr>
                <a:t> če obstajajo x da velja:</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3105" name="Picture 33"/>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3475331" y="8739892"/>
              <a:ext cx="1157287" cy="180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73" name="Straight Arrow Connector 72"/>
          <p:cNvCxnSpPr/>
          <p:nvPr/>
        </p:nvCxnSpPr>
        <p:spPr>
          <a:xfrm>
            <a:off x="4757983" y="8298502"/>
            <a:ext cx="0" cy="288255"/>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81" name="PoljeZBesedilom 2"/>
          <p:cNvSpPr txBox="1"/>
          <p:nvPr/>
        </p:nvSpPr>
        <p:spPr>
          <a:xfrm>
            <a:off x="257528" y="8345537"/>
            <a:ext cx="3004611"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A je poljubna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 </a:t>
            </a:r>
            <a:r>
              <a:rPr lang="sl-SI" sz="800" dirty="0" smtClean="0">
                <a:latin typeface="Arial" pitchFamily="34" charset="0"/>
                <a:ea typeface="Malgun Gothic" pitchFamily="34" charset="-127"/>
                <a:cs typeface="Arial" pitchFamily="34" charset="0"/>
              </a:rPr>
              <a:t>matrika in C poljubna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 obrnljiva </a:t>
            </a:r>
            <a:r>
              <a:rPr lang="sl-SI" sz="800" dirty="0" smtClean="0">
                <a:latin typeface="Arial" pitchFamily="34" charset="0"/>
                <a:ea typeface="Malgun Gothic" pitchFamily="34" charset="-127"/>
                <a:cs typeface="Arial" pitchFamily="34" charset="0"/>
              </a:rPr>
              <a:t>matrika.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stolpci A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neodvisni</a:t>
            </a:r>
            <a:r>
              <a:rPr lang="sl-SI" sz="800" dirty="0" smtClean="0">
                <a:latin typeface="Arial" pitchFamily="34" charset="0"/>
                <a:ea typeface="Malgun Gothic" pitchFamily="34" charset="-127"/>
                <a:cs typeface="Arial" pitchFamily="34" charset="0"/>
              </a:rPr>
              <a:t> tudi stolpci </a:t>
            </a:r>
            <a:r>
              <a:rPr lang="sl-SI" sz="800" b="1" dirty="0" smtClean="0">
                <a:latin typeface="Arial" pitchFamily="34" charset="0"/>
                <a:ea typeface="Malgun Gothic" pitchFamily="34" charset="-127"/>
                <a:cs typeface="Arial" pitchFamily="34" charset="0"/>
              </a:rPr>
              <a:t>CA</a:t>
            </a:r>
            <a:endParaRPr lang="sl-SI" sz="800" b="1" baseline="300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stolpci A </a:t>
            </a:r>
            <a:r>
              <a:rPr lang="sl-SI" sz="800" b="1" dirty="0" smtClean="0">
                <a:latin typeface="Arial" pitchFamily="34" charset="0"/>
                <a:ea typeface="Malgun Gothic" pitchFamily="34" charset="-127"/>
                <a:cs typeface="Arial" pitchFamily="34" charset="0"/>
              </a:rPr>
              <a:t>ogrodje</a:t>
            </a:r>
            <a:r>
              <a:rPr lang="sl-SI" sz="800" dirty="0" smtClean="0">
                <a:latin typeface="Arial" pitchFamily="34" charset="0"/>
                <a:ea typeface="Malgun Gothic" pitchFamily="34" charset="-127"/>
                <a:cs typeface="Arial" pitchFamily="34" charset="0"/>
              </a:rPr>
              <a:t> tudi stolpci </a:t>
            </a:r>
            <a:r>
              <a:rPr lang="sl-SI" sz="800" b="1" dirty="0" smtClean="0">
                <a:latin typeface="Arial" pitchFamily="34" charset="0"/>
                <a:ea typeface="Malgun Gothic" pitchFamily="34" charset="-127"/>
                <a:cs typeface="Arial" pitchFamily="34" charset="0"/>
              </a:rPr>
              <a:t>CA</a:t>
            </a:r>
            <a:endParaRPr lang="sl-SI" sz="800" b="1" dirty="0">
              <a:latin typeface="Arial" pitchFamily="34" charset="0"/>
              <a:ea typeface="Malgun Gothic" pitchFamily="34" charset="-127"/>
              <a:cs typeface="Arial" pitchFamily="34" charset="0"/>
            </a:endParaRPr>
          </a:p>
        </p:txBody>
      </p:sp>
      <p:sp>
        <p:nvSpPr>
          <p:cNvPr id="83" name="PoljeZBesedilom 2"/>
          <p:cNvSpPr txBox="1"/>
          <p:nvPr/>
        </p:nvSpPr>
        <p:spPr>
          <a:xfrm>
            <a:off x="272647" y="9066916"/>
            <a:ext cx="1449991"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1:</a:t>
            </a:r>
            <a:endParaRPr lang="sl-SI" sz="700" b="1" dirty="0" smtClean="0">
              <a:solidFill>
                <a:srgbClr val="9A7E08"/>
              </a:solidFill>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sp>
        <p:nvSpPr>
          <p:cNvPr id="86" name="PoljeZBesedilom 2"/>
          <p:cNvSpPr txBox="1"/>
          <p:nvPr/>
        </p:nvSpPr>
        <p:spPr>
          <a:xfrm>
            <a:off x="1799431" y="9218567"/>
            <a:ext cx="2967222" cy="430887"/>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2</a:t>
            </a:r>
            <a:r>
              <a:rPr lang="sl-SI" sz="700" b="1" dirty="0" smtClean="0">
                <a:solidFill>
                  <a:srgbClr val="9A7E08"/>
                </a:solidFill>
                <a:latin typeface="Arial" pitchFamily="34" charset="0"/>
                <a:ea typeface="Malgun Gothic" pitchFamily="34" charset="-127"/>
                <a:cs typeface="Arial" pitchFamily="34" charset="0"/>
              </a:rPr>
              <a:t>: </a:t>
            </a: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obstaja tak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da:                           če </a:t>
            </a:r>
            <a:r>
              <a:rPr lang="sl-SI" sz="700" b="1" dirty="0" smtClean="0">
                <a:latin typeface="Arial" pitchFamily="34" charset="0"/>
                <a:ea typeface="Malgun Gothic" pitchFamily="34" charset="-127"/>
                <a:cs typeface="Arial" pitchFamily="34" charset="0"/>
              </a:rPr>
              <a:t>pomnožimo</a:t>
            </a:r>
            <a:r>
              <a:rPr lang="sl-SI" sz="700" dirty="0" smtClean="0">
                <a:latin typeface="Arial" pitchFamily="34" charset="0"/>
                <a:ea typeface="Malgun Gothic" pitchFamily="34" charset="-127"/>
                <a:cs typeface="Arial" pitchFamily="34" charset="0"/>
              </a:rPr>
              <a:t> z C: </a:t>
            </a:r>
          </a:p>
        </p:txBody>
      </p:sp>
      <p:pic>
        <p:nvPicPr>
          <p:cNvPr id="3106" name="Picture 34"/>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354384" y="9275603"/>
            <a:ext cx="440091" cy="143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8" name="Picture 36"/>
          <p:cNvPicPr>
            <a:picLocks noChangeAspect="1" noChangeArrowheads="1"/>
          </p:cNvPicPr>
          <p:nvPr/>
        </p:nvPicPr>
        <p:blipFill>
          <a:blip r:embed="rId33">
            <a:extLst>
              <a:ext uri="{28A0092B-C50C-407E-A947-70E740481C1C}">
                <a14:useLocalDpi xmlns:a14="http://schemas.microsoft.com/office/drawing/2010/main" val="0"/>
              </a:ext>
            </a:extLst>
          </a:blip>
          <a:srcRect/>
          <a:stretch>
            <a:fillRect/>
          </a:stretch>
        </p:blipFill>
        <p:spPr bwMode="auto">
          <a:xfrm>
            <a:off x="858258" y="9275603"/>
            <a:ext cx="768724" cy="143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09" name="Picture 37"/>
          <p:cNvPicPr>
            <a:picLocks noChangeAspect="1"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354384" y="9473629"/>
            <a:ext cx="503874" cy="1560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10" name="Picture 38"/>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939407" y="9487446"/>
            <a:ext cx="353333" cy="1422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5" name="PoljeZBesedilom 2"/>
          <p:cNvSpPr txBox="1"/>
          <p:nvPr/>
        </p:nvSpPr>
        <p:spPr>
          <a:xfrm>
            <a:off x="3897088" y="7608362"/>
            <a:ext cx="2750679" cy="707886"/>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stolpci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so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neodvisni </a:t>
            </a:r>
            <a:r>
              <a:rPr lang="sl-SI" sz="800" dirty="0" smtClean="0">
                <a:latin typeface="Arial" pitchFamily="34" charset="0"/>
                <a:ea typeface="Malgun Gothic" pitchFamily="34" charset="-127"/>
                <a:cs typeface="Arial" pitchFamily="34" charset="0"/>
              </a:rPr>
              <a:t>natanko ko za vsak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a:t>
            </a:r>
            <a:r>
              <a:rPr lang="sl-SI" sz="800" dirty="0" smtClean="0"/>
              <a:t>∈ </a:t>
            </a:r>
            <a:r>
              <a:rPr lang="sl-SI" sz="800" dirty="0" smtClean="0">
                <a:latin typeface="Arial" pitchFamily="34" charset="0"/>
                <a:ea typeface="Malgun Gothic" pitchFamily="34" charset="-127"/>
                <a:cs typeface="Arial" pitchFamily="34" charset="0"/>
              </a:rPr>
              <a:t>R</a:t>
            </a:r>
            <a:r>
              <a:rPr lang="sl-SI" sz="1000" baseline="30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ki zadošča </a:t>
            </a: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 velja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0 </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stolpci so </a:t>
            </a:r>
            <a:r>
              <a:rPr lang="sl-SI" sz="800" b="1" dirty="0" smtClean="0">
                <a:latin typeface="Arial" pitchFamily="34" charset="0"/>
                <a:ea typeface="Malgun Gothic" pitchFamily="34" charset="-127"/>
                <a:cs typeface="Arial" pitchFamily="34" charset="0"/>
              </a:rPr>
              <a:t>ogrodje</a:t>
            </a:r>
            <a:r>
              <a:rPr lang="sl-SI" sz="800" dirty="0" smtClean="0">
                <a:latin typeface="Arial" pitchFamily="34" charset="0"/>
                <a:ea typeface="Malgun Gothic" pitchFamily="34" charset="-127"/>
                <a:cs typeface="Arial" pitchFamily="34" charset="0"/>
              </a:rPr>
              <a:t> natanko ko za vsak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a:t>
            </a:r>
            <a:r>
              <a:rPr lang="sl-SI" sz="800" dirty="0" smtClean="0"/>
              <a:t>∈</a:t>
            </a:r>
            <a:r>
              <a:rPr lang="sl-SI" sz="800" b="1" dirty="0" smtClean="0"/>
              <a:t> </a:t>
            </a:r>
            <a:r>
              <a:rPr lang="sl-SI" sz="800" dirty="0" smtClean="0">
                <a:latin typeface="Arial" pitchFamily="34" charset="0"/>
                <a:ea typeface="Malgun Gothic" pitchFamily="34" charset="-127"/>
                <a:cs typeface="Arial" pitchFamily="34" charset="0"/>
              </a:rPr>
              <a:t>R</a:t>
            </a:r>
            <a:r>
              <a:rPr lang="sl-SI" sz="1000" baseline="30000" dirty="0" smtClean="0">
                <a:latin typeface="Arial" pitchFamily="34" charset="0"/>
                <a:ea typeface="Malgun Gothic" pitchFamily="34" charset="-127"/>
                <a:cs typeface="Arial" pitchFamily="34" charset="0"/>
              </a:rPr>
              <a:t>n</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obstaja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a:t>
            </a:r>
            <a:r>
              <a:rPr lang="sl-SI" sz="800" dirty="0"/>
              <a:t>∈</a:t>
            </a:r>
            <a:r>
              <a:rPr lang="sl-SI" sz="800" b="1" dirty="0"/>
              <a:t> </a:t>
            </a:r>
            <a:r>
              <a:rPr lang="sl-SI" sz="800" dirty="0">
                <a:latin typeface="Arial" pitchFamily="34" charset="0"/>
                <a:ea typeface="Malgun Gothic" pitchFamily="34" charset="-127"/>
                <a:cs typeface="Arial" pitchFamily="34" charset="0"/>
              </a:rPr>
              <a:t>R</a:t>
            </a:r>
            <a:r>
              <a:rPr lang="sl-SI" sz="1000" baseline="30000"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da velja </a:t>
            </a: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 </a:t>
            </a:r>
            <a:endParaRPr lang="sl-SI" sz="1000" b="1" baseline="30000" dirty="0">
              <a:latin typeface="Arial" pitchFamily="34" charset="0"/>
              <a:ea typeface="Malgun Gothic" pitchFamily="34" charset="-127"/>
              <a:cs typeface="Arial" pitchFamily="34" charset="0"/>
            </a:endParaRPr>
          </a:p>
        </p:txBody>
      </p:sp>
      <p:cxnSp>
        <p:nvCxnSpPr>
          <p:cNvPr id="93" name="Straight Arrow Connector 92"/>
          <p:cNvCxnSpPr/>
          <p:nvPr/>
        </p:nvCxnSpPr>
        <p:spPr>
          <a:xfrm>
            <a:off x="1412776" y="8930312"/>
            <a:ext cx="0" cy="288255"/>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94" name="Straight Arrow Connector 93"/>
          <p:cNvCxnSpPr/>
          <p:nvPr/>
        </p:nvCxnSpPr>
        <p:spPr>
          <a:xfrm>
            <a:off x="2204864" y="8930312"/>
            <a:ext cx="0" cy="417095"/>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3111" name="Picture 39"/>
          <p:cNvPicPr>
            <a:picLocks noChangeAspect="1" noChangeArrowheads="1"/>
          </p:cNvPicPr>
          <p:nvPr/>
        </p:nvPicPr>
        <p:blipFill>
          <a:blip r:embed="rId36">
            <a:extLst>
              <a:ext uri="{28A0092B-C50C-407E-A947-70E740481C1C}">
                <a14:useLocalDpi xmlns:a14="http://schemas.microsoft.com/office/drawing/2010/main" val="0"/>
              </a:ext>
            </a:extLst>
          </a:blip>
          <a:srcRect/>
          <a:stretch>
            <a:fillRect/>
          </a:stretch>
        </p:blipFill>
        <p:spPr bwMode="auto">
          <a:xfrm>
            <a:off x="2577878" y="9469100"/>
            <a:ext cx="6096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12" name="Picture 40"/>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4073070" y="9463326"/>
            <a:ext cx="441745" cy="1639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417643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9"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5035" y="4265595"/>
            <a:ext cx="1455942" cy="1447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4" name="Picture 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7918" y="4352703"/>
            <a:ext cx="1128713" cy="733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 name="PoljeZBesedilom 2"/>
          <p:cNvSpPr txBox="1"/>
          <p:nvPr/>
        </p:nvSpPr>
        <p:spPr>
          <a:xfrm>
            <a:off x="2394683" y="3368824"/>
            <a:ext cx="2213687" cy="830997"/>
          </a:xfrm>
          <a:prstGeom prst="rect">
            <a:avLst/>
          </a:prstGeom>
          <a:solidFill>
            <a:schemeClr val="accent5">
              <a:lumMod val="40000"/>
              <a:lumOff val="60000"/>
            </a:schemeClr>
          </a:solidFill>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vsaki kvadratni matriki priredimo </a:t>
            </a:r>
            <a:r>
              <a:rPr lang="sl-SI" sz="800" b="1" dirty="0" smtClean="0">
                <a:latin typeface="Arial" pitchFamily="34" charset="0"/>
                <a:ea typeface="Malgun Gothic" pitchFamily="34" charset="-127"/>
                <a:cs typeface="Arial" pitchFamily="34" charset="0"/>
              </a:rPr>
              <a:t>realno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število</a:t>
            </a:r>
            <a:r>
              <a:rPr lang="sl-SI" sz="800" dirty="0" smtClean="0">
                <a:latin typeface="Arial" pitchFamily="34" charset="0"/>
                <a:ea typeface="Malgun Gothic" pitchFamily="34" charset="-127"/>
                <a:cs typeface="Arial" pitchFamily="34" charset="0"/>
              </a:rPr>
              <a:t> ki mu rečemo </a:t>
            </a:r>
            <a:r>
              <a:rPr lang="sl-SI" sz="800" b="1" dirty="0" smtClean="0">
                <a:latin typeface="Arial" pitchFamily="34" charset="0"/>
                <a:ea typeface="Malgun Gothic" pitchFamily="34" charset="-127"/>
                <a:cs typeface="Arial" pitchFamily="34" charset="0"/>
              </a:rPr>
              <a:t>determinanta</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det </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če je matrika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1</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a:t>
            </a:r>
            <a:r>
              <a:rPr lang="sl-SI" sz="800" dirty="0">
                <a:latin typeface="Arial" pitchFamily="34" charset="0"/>
                <a:ea typeface="Malgun Gothic" pitchFamily="34" charset="-127"/>
                <a:cs typeface="Arial" pitchFamily="34" charset="0"/>
              </a:rPr>
              <a:t>matriko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označimo z A</a:t>
            </a:r>
            <a:r>
              <a:rPr lang="sl-SI" sz="200" dirty="0" smtClean="0">
                <a:latin typeface="Arial" pitchFamily="34" charset="0"/>
                <a:ea typeface="Malgun Gothic" pitchFamily="34" charset="-127"/>
                <a:cs typeface="Arial" pitchFamily="34" charset="0"/>
              </a:rPr>
              <a:t> </a:t>
            </a:r>
            <a:r>
              <a:rPr lang="sl-SI" sz="1000" baseline="-25000" dirty="0" smtClean="0">
                <a:latin typeface="Arial" pitchFamily="34" charset="0"/>
                <a:ea typeface="Malgun Gothic" pitchFamily="34" charset="-127"/>
                <a:cs typeface="Arial" pitchFamily="34" charset="0"/>
              </a:rPr>
              <a:t>i,j</a:t>
            </a:r>
            <a:r>
              <a:rPr lang="sl-SI" sz="800" dirty="0" smtClean="0">
                <a:latin typeface="Arial" pitchFamily="34" charset="0"/>
                <a:ea typeface="Malgun Gothic" pitchFamily="34" charset="-127"/>
                <a:cs typeface="Arial" pitchFamily="34" charset="0"/>
              </a:rPr>
              <a:t> matriko ki jo dobimo če </a:t>
            </a:r>
            <a:r>
              <a:rPr lang="sl-SI" sz="800" b="1" dirty="0" smtClean="0">
                <a:latin typeface="Arial" pitchFamily="34" charset="0"/>
                <a:ea typeface="Malgun Gothic" pitchFamily="34" charset="-127"/>
                <a:cs typeface="Arial" pitchFamily="34" charset="0"/>
              </a:rPr>
              <a:t>zbrišemo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vrstico</a:t>
            </a:r>
            <a:r>
              <a:rPr lang="sl-SI" sz="800" dirty="0" smtClean="0">
                <a:latin typeface="Arial" pitchFamily="34" charset="0"/>
                <a:ea typeface="Malgun Gothic" pitchFamily="34" charset="-127"/>
                <a:cs typeface="Arial" pitchFamily="34" charset="0"/>
              </a:rPr>
              <a:t> i in </a:t>
            </a:r>
            <a:r>
              <a:rPr lang="sl-SI" sz="800" b="1" dirty="0" smtClean="0">
                <a:latin typeface="Arial" pitchFamily="34" charset="0"/>
                <a:ea typeface="Malgun Gothic" pitchFamily="34" charset="-127"/>
                <a:cs typeface="Arial" pitchFamily="34" charset="0"/>
              </a:rPr>
              <a:t>stolpec</a:t>
            </a:r>
            <a:r>
              <a:rPr lang="sl-SI" sz="800" dirty="0" smtClean="0">
                <a:latin typeface="Arial" pitchFamily="34" charset="0"/>
                <a:ea typeface="Malgun Gothic" pitchFamily="34" charset="-127"/>
                <a:cs typeface="Arial" pitchFamily="34" charset="0"/>
              </a:rPr>
              <a:t> j </a:t>
            </a:r>
            <a:r>
              <a:rPr lang="sl-SI" sz="800" dirty="0">
                <a:latin typeface="Arial" pitchFamily="34" charset="0"/>
                <a:ea typeface="Malgun Gothic" pitchFamily="34" charset="-127"/>
                <a:cs typeface="Arial" pitchFamily="34" charset="0"/>
              </a:rPr>
              <a:t>velikosti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1</a:t>
            </a:r>
          </a:p>
        </p:txBody>
      </p:sp>
      <p:sp>
        <p:nvSpPr>
          <p:cNvPr id="27" name="PoljeZBesedilom 29"/>
          <p:cNvSpPr txBox="1"/>
          <p:nvPr/>
        </p:nvSpPr>
        <p:spPr>
          <a:xfrm>
            <a:off x="2407359" y="3008784"/>
            <a:ext cx="4236427" cy="307777"/>
          </a:xfrm>
          <a:prstGeom prst="rect">
            <a:avLst/>
          </a:prstGeom>
          <a:solidFill>
            <a:srgbClr val="CCCCFF"/>
          </a:solidFill>
        </p:spPr>
        <p:txBody>
          <a:bodyPr wrap="square" rtlCol="0">
            <a:spAutoFit/>
          </a:bodyPr>
          <a:lstStyle/>
          <a:p>
            <a:r>
              <a:rPr lang="sl-SI" sz="1400" dirty="0" smtClean="0">
                <a:latin typeface="Cascadia Mono SemiBold" pitchFamily="49" charset="0"/>
                <a:cs typeface="Cascadia Mono SemiBold" pitchFamily="49" charset="0"/>
              </a:rPr>
              <a:t>DETERMINANTE</a:t>
            </a:r>
            <a:endParaRPr lang="sl-SI" sz="1400" dirty="0">
              <a:latin typeface="Cascadia Mono SemiBold" pitchFamily="49" charset="0"/>
              <a:cs typeface="Cascadia Mono SemiBold" pitchFamily="49" charset="0"/>
            </a:endParaRPr>
          </a:p>
        </p:txBody>
      </p:sp>
      <p:sp>
        <p:nvSpPr>
          <p:cNvPr id="2" name="PoljeZBesedilom 2"/>
          <p:cNvSpPr txBox="1"/>
          <p:nvPr/>
        </p:nvSpPr>
        <p:spPr>
          <a:xfrm>
            <a:off x="188640" y="212726"/>
            <a:ext cx="1728191" cy="830997"/>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če je kvadratna matrika </a:t>
            </a:r>
            <a:r>
              <a:rPr lang="sl-SI" sz="800" b="1" dirty="0" smtClean="0">
                <a:latin typeface="Arial" pitchFamily="34" charset="0"/>
                <a:ea typeface="Malgun Gothic" pitchFamily="34" charset="-127"/>
                <a:cs typeface="Arial" pitchFamily="34" charset="0"/>
              </a:rPr>
              <a:t>reducirana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vrstična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stopničasta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forma</a:t>
            </a:r>
            <a:r>
              <a:rPr lang="sl-SI" sz="800" dirty="0" smtClean="0">
                <a:latin typeface="Arial" pitchFamily="34" charset="0"/>
                <a:ea typeface="Malgun Gothic" pitchFamily="34" charset="-127"/>
                <a:cs typeface="Arial" pitchFamily="34" charset="0"/>
              </a:rPr>
              <a:t> ekvivalentno: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stolpci A </a:t>
            </a:r>
            <a:r>
              <a:rPr lang="sl-SI" sz="800" b="1" dirty="0" smtClean="0">
                <a:latin typeface="Arial" pitchFamily="34" charset="0"/>
                <a:ea typeface="Malgun Gothic" pitchFamily="34" charset="-127"/>
                <a:cs typeface="Arial" pitchFamily="34" charset="0"/>
              </a:rPr>
              <a:t>linearno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neodvisni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stolpci A </a:t>
            </a:r>
            <a:r>
              <a:rPr lang="sl-SI" sz="800" b="1" dirty="0" smtClean="0">
                <a:latin typeface="Arial" pitchFamily="34" charset="0"/>
                <a:ea typeface="Malgun Gothic" pitchFamily="34" charset="-127"/>
                <a:cs typeface="Arial" pitchFamily="34" charset="0"/>
              </a:rPr>
              <a:t>ogrodje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 je </a:t>
            </a:r>
            <a:r>
              <a:rPr lang="sl-SI" sz="800" b="1" dirty="0" smtClean="0">
                <a:latin typeface="Arial" pitchFamily="34" charset="0"/>
                <a:ea typeface="Malgun Gothic" pitchFamily="34" charset="-127"/>
                <a:cs typeface="Arial" pitchFamily="34" charset="0"/>
              </a:rPr>
              <a:t>identična</a:t>
            </a:r>
            <a:r>
              <a:rPr lang="sl-SI" sz="800" dirty="0" smtClean="0">
                <a:latin typeface="Arial" pitchFamily="34" charset="0"/>
                <a:ea typeface="Malgun Gothic" pitchFamily="34" charset="-127"/>
                <a:cs typeface="Arial" pitchFamily="34" charset="0"/>
              </a:rPr>
              <a:t> matrika</a:t>
            </a:r>
            <a:endParaRPr lang="sl-SI" sz="800" dirty="0">
              <a:latin typeface="Arial" pitchFamily="34" charset="0"/>
              <a:ea typeface="Malgun Gothic" pitchFamily="34" charset="-127"/>
              <a:cs typeface="Arial" pitchFamily="34" charset="0"/>
            </a:endParaRPr>
          </a:p>
        </p:txBody>
      </p:sp>
      <p:cxnSp>
        <p:nvCxnSpPr>
          <p:cNvPr id="3" name="Straight Arrow Connector 2"/>
          <p:cNvCxnSpPr/>
          <p:nvPr/>
        </p:nvCxnSpPr>
        <p:spPr>
          <a:xfrm>
            <a:off x="1917749" y="420619"/>
            <a:ext cx="143099"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5" name="PoljeZBesedilom 2"/>
          <p:cNvSpPr txBox="1"/>
          <p:nvPr/>
        </p:nvSpPr>
        <p:spPr>
          <a:xfrm>
            <a:off x="2132856" y="197892"/>
            <a:ext cx="2304256" cy="1077218"/>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z </a:t>
            </a:r>
            <a:r>
              <a:rPr lang="sl-SI" sz="700" b="1" dirty="0" smtClean="0">
                <a:latin typeface="Arial" pitchFamily="34" charset="0"/>
                <a:ea typeface="Malgun Gothic" pitchFamily="34" charset="-127"/>
                <a:cs typeface="Arial" pitchFamily="34" charset="0"/>
              </a:rPr>
              <a:t>tretje</a:t>
            </a:r>
            <a:r>
              <a:rPr lang="sl-SI" sz="700" dirty="0" smtClean="0">
                <a:latin typeface="Arial" pitchFamily="34" charset="0"/>
                <a:ea typeface="Malgun Gothic" pitchFamily="34" charset="-127"/>
                <a:cs typeface="Arial" pitchFamily="34" charset="0"/>
              </a:rPr>
              <a:t> trditve sledita </a:t>
            </a:r>
            <a:r>
              <a:rPr lang="sl-SI" sz="700" b="1" dirty="0" smtClean="0">
                <a:latin typeface="Arial" pitchFamily="34" charset="0"/>
                <a:ea typeface="Malgun Gothic" pitchFamily="34" charset="-127"/>
                <a:cs typeface="Arial" pitchFamily="34" charset="0"/>
              </a:rPr>
              <a:t>prve</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dve</a:t>
            </a:r>
            <a:r>
              <a:rPr lang="sl-SI" sz="700" dirty="0" smtClean="0">
                <a:latin typeface="Arial" pitchFamily="34" charset="0"/>
                <a:ea typeface="Malgun Gothic" pitchFamily="34" charset="-127"/>
                <a:cs typeface="Arial" pitchFamily="34" charset="0"/>
              </a:rPr>
              <a:t>. Če zadnja </a:t>
            </a:r>
            <a:r>
              <a:rPr lang="sl-SI" sz="700" b="1" dirty="0" smtClean="0">
                <a:latin typeface="Arial" pitchFamily="34" charset="0"/>
                <a:ea typeface="Malgun Gothic" pitchFamily="34" charset="-127"/>
                <a:cs typeface="Arial" pitchFamily="34" charset="0"/>
              </a:rPr>
              <a:t>ni identična </a:t>
            </a:r>
            <a:r>
              <a:rPr lang="sl-SI" sz="700" dirty="0" smtClean="0">
                <a:latin typeface="Arial" pitchFamily="34" charset="0"/>
                <a:ea typeface="Malgun Gothic" pitchFamily="34" charset="-127"/>
                <a:cs typeface="Arial" pitchFamily="34" charset="0"/>
              </a:rPr>
              <a:t>matrika potem stolpci </a:t>
            </a:r>
            <a:r>
              <a:rPr lang="sl-SI" sz="700" b="1" dirty="0" smtClean="0">
                <a:latin typeface="Arial" pitchFamily="34" charset="0"/>
                <a:ea typeface="Malgun Gothic" pitchFamily="34" charset="-127"/>
                <a:cs typeface="Arial" pitchFamily="34" charset="0"/>
              </a:rPr>
              <a:t>niso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linearno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neodvisni</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ogrodje</a:t>
            </a:r>
            <a:r>
              <a:rPr lang="sl-SI" sz="700" dirty="0" smtClean="0">
                <a:latin typeface="Arial" pitchFamily="34" charset="0"/>
                <a:ea typeface="Malgun Gothic" pitchFamily="34" charset="-127"/>
                <a:cs typeface="Arial" pitchFamily="34" charset="0"/>
              </a:rPr>
              <a:t>. Dokaz. Če ni identiteta potem ima stopnico </a:t>
            </a:r>
            <a:r>
              <a:rPr lang="sl-SI" sz="700" b="1" dirty="0" smtClean="0">
                <a:latin typeface="Arial" pitchFamily="34" charset="0"/>
                <a:ea typeface="Malgun Gothic" pitchFamily="34" charset="-127"/>
                <a:cs typeface="Arial" pitchFamily="34" charset="0"/>
              </a:rPr>
              <a:t>daljšo</a:t>
            </a:r>
            <a:r>
              <a:rPr lang="sl-SI" sz="700" dirty="0" smtClean="0">
                <a:latin typeface="Arial" pitchFamily="34" charset="0"/>
                <a:ea typeface="Malgun Gothic" pitchFamily="34" charset="-127"/>
                <a:cs typeface="Arial" pitchFamily="34" charset="0"/>
              </a:rPr>
              <a:t> od </a:t>
            </a:r>
            <a:r>
              <a:rPr lang="sl-SI" sz="700" b="1"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ker je stolpec ki je na drugem mestu v drugi stopnici </a:t>
            </a:r>
            <a:r>
              <a:rPr lang="sl-SI" sz="700" b="1" dirty="0" smtClean="0">
                <a:latin typeface="Arial" pitchFamily="34" charset="0"/>
                <a:ea typeface="Malgun Gothic" pitchFamily="34" charset="-127"/>
                <a:cs typeface="Arial" pitchFamily="34" charset="0"/>
              </a:rPr>
              <a:t>linearna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kombinacija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prejšnjih</a:t>
            </a:r>
            <a:r>
              <a:rPr lang="sl-SI" sz="700" dirty="0" smtClean="0">
                <a:latin typeface="Arial" pitchFamily="34" charset="0"/>
                <a:ea typeface="Malgun Gothic" pitchFamily="34" charset="-127"/>
                <a:cs typeface="Arial" pitchFamily="34" charset="0"/>
              </a:rPr>
              <a:t> stolpcev stolpci niso linearno neodvisni. In ker je ena daljša od 1 stopnišče </a:t>
            </a:r>
            <a:r>
              <a:rPr lang="sl-SI" sz="700" b="1" dirty="0" smtClean="0">
                <a:latin typeface="Arial" pitchFamily="34" charset="0"/>
                <a:ea typeface="Malgun Gothic" pitchFamily="34" charset="-127"/>
                <a:cs typeface="Arial" pitchFamily="34" charset="0"/>
              </a:rPr>
              <a:t>ne</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pride</a:t>
            </a:r>
            <a:r>
              <a:rPr lang="sl-SI" sz="700" dirty="0" smtClean="0">
                <a:latin typeface="Arial" pitchFamily="34" charset="0"/>
                <a:ea typeface="Malgun Gothic" pitchFamily="34" charset="-127"/>
                <a:cs typeface="Arial" pitchFamily="34" charset="0"/>
              </a:rPr>
              <a:t> do </a:t>
            </a:r>
            <a:r>
              <a:rPr lang="sl-SI" sz="700" b="1" dirty="0" smtClean="0">
                <a:latin typeface="Arial" pitchFamily="34" charset="0"/>
                <a:ea typeface="Malgun Gothic" pitchFamily="34" charset="-127"/>
                <a:cs typeface="Arial" pitchFamily="34" charset="0"/>
              </a:rPr>
              <a:t>konca</a:t>
            </a:r>
            <a:r>
              <a:rPr lang="sl-SI" sz="700" dirty="0" smtClean="0">
                <a:latin typeface="Arial" pitchFamily="34" charset="0"/>
                <a:ea typeface="Malgun Gothic" pitchFamily="34" charset="-127"/>
                <a:cs typeface="Arial" pitchFamily="34" charset="0"/>
              </a:rPr>
              <a:t> torej je zadnja vrstica </a:t>
            </a:r>
            <a:r>
              <a:rPr lang="sl-SI" sz="700" b="1" dirty="0" smtClean="0">
                <a:latin typeface="Arial" pitchFamily="34" charset="0"/>
                <a:ea typeface="Malgun Gothic" pitchFamily="34" charset="-127"/>
                <a:cs typeface="Arial" pitchFamily="34" charset="0"/>
              </a:rPr>
              <a:t>ničelna</a:t>
            </a:r>
            <a:r>
              <a:rPr lang="sl-SI" sz="700" dirty="0" smtClean="0">
                <a:latin typeface="Arial" pitchFamily="34" charset="0"/>
                <a:ea typeface="Malgun Gothic" pitchFamily="34" charset="-127"/>
                <a:cs typeface="Arial" pitchFamily="34" charset="0"/>
              </a:rPr>
              <a:t>. Zato ni ogrodje.</a:t>
            </a:r>
          </a:p>
        </p:txBody>
      </p:sp>
      <p:sp>
        <p:nvSpPr>
          <p:cNvPr id="6" name="PoljeZBesedilom 2"/>
          <p:cNvSpPr txBox="1"/>
          <p:nvPr/>
        </p:nvSpPr>
        <p:spPr>
          <a:xfrm>
            <a:off x="4652219" y="197892"/>
            <a:ext cx="1991568" cy="707886"/>
          </a:xfrm>
          <a:prstGeom prst="rect">
            <a:avLst/>
          </a:prstGeom>
          <a:solidFill>
            <a:srgbClr val="FEEDC2"/>
          </a:solidFill>
          <a:ln w="6350">
            <a:solidFill>
              <a:schemeClr val="tx1"/>
            </a:solidFill>
          </a:ln>
        </p:spPr>
        <p:txBody>
          <a:bodyPr wrap="square" rtlCol="0">
            <a:spAutoFit/>
          </a:bodyPr>
          <a:lstStyle/>
          <a:p>
            <a:pPr>
              <a:buSzPct val="110000"/>
            </a:pPr>
            <a:r>
              <a:rPr lang="sl-SI" sz="800" b="1" dirty="0" smtClean="0">
                <a:solidFill>
                  <a:srgbClr val="994A09"/>
                </a:solidFill>
                <a:latin typeface="Arial" pitchFamily="34" charset="0"/>
                <a:ea typeface="Malgun Gothic" pitchFamily="34" charset="-127"/>
                <a:cs typeface="Arial" pitchFamily="34" charset="0"/>
              </a:rPr>
              <a:t>POSLEDICA</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za vsako kvadratno matriko so enakovredne trditve: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stolpci </a:t>
            </a:r>
            <a:r>
              <a:rPr lang="sl-SI" sz="800" dirty="0">
                <a:latin typeface="Arial" pitchFamily="34" charset="0"/>
                <a:ea typeface="Malgun Gothic" pitchFamily="34" charset="-127"/>
                <a:cs typeface="Arial" pitchFamily="34" charset="0"/>
              </a:rPr>
              <a:t>A </a:t>
            </a:r>
            <a:r>
              <a:rPr lang="sl-SI" sz="800" b="1" dirty="0">
                <a:latin typeface="Arial" pitchFamily="34" charset="0"/>
                <a:ea typeface="Malgun Gothic" pitchFamily="34" charset="-127"/>
                <a:cs typeface="Arial" pitchFamily="34" charset="0"/>
              </a:rPr>
              <a:t>linearno</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neodvisni</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stolpci A </a:t>
            </a:r>
            <a:r>
              <a:rPr lang="sl-SI" sz="800" b="1" dirty="0">
                <a:latin typeface="Arial" pitchFamily="34" charset="0"/>
                <a:ea typeface="Malgun Gothic" pitchFamily="34" charset="-127"/>
                <a:cs typeface="Arial" pitchFamily="34" charset="0"/>
              </a:rPr>
              <a:t>ogrodje</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A je </a:t>
            </a:r>
            <a:r>
              <a:rPr lang="sl-SI" sz="800" dirty="0" smtClean="0">
                <a:latin typeface="Arial" pitchFamily="34" charset="0"/>
                <a:ea typeface="Malgun Gothic" pitchFamily="34" charset="-127"/>
                <a:cs typeface="Arial" pitchFamily="34" charset="0"/>
              </a:rPr>
              <a:t>produkt</a:t>
            </a:r>
            <a:r>
              <a:rPr lang="sl-SI" sz="800" b="1" dirty="0" smtClean="0">
                <a:latin typeface="Arial" pitchFamily="34" charset="0"/>
                <a:ea typeface="Malgun Gothic" pitchFamily="34" charset="-127"/>
                <a:cs typeface="Arial" pitchFamily="34" charset="0"/>
              </a:rPr>
              <a:t> elementarnih</a:t>
            </a:r>
            <a:r>
              <a:rPr lang="sl-SI" sz="800" dirty="0" smtClean="0">
                <a:latin typeface="Arial" pitchFamily="34" charset="0"/>
                <a:ea typeface="Malgun Gothic" pitchFamily="34" charset="-127"/>
                <a:cs typeface="Arial" pitchFamily="34" charset="0"/>
              </a:rPr>
              <a:t> matrik</a:t>
            </a:r>
            <a:endParaRPr lang="sl-SI" sz="800" dirty="0">
              <a:latin typeface="Arial" pitchFamily="34" charset="0"/>
              <a:ea typeface="Malgun Gothic" pitchFamily="34" charset="-127"/>
              <a:cs typeface="Arial" pitchFamily="34" charset="0"/>
            </a:endParaRPr>
          </a:p>
        </p:txBody>
      </p:sp>
      <p:cxnSp>
        <p:nvCxnSpPr>
          <p:cNvPr id="7" name="Straight Arrow Connector 6"/>
          <p:cNvCxnSpPr/>
          <p:nvPr/>
        </p:nvCxnSpPr>
        <p:spPr>
          <a:xfrm>
            <a:off x="4437112" y="356742"/>
            <a:ext cx="143099"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0" name="PoljeZBesedilom 2"/>
          <p:cNvSpPr txBox="1"/>
          <p:nvPr/>
        </p:nvSpPr>
        <p:spPr>
          <a:xfrm>
            <a:off x="4508661" y="1022467"/>
            <a:ext cx="2064493"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Identična matrika ima po stolpce </a:t>
            </a:r>
            <a:r>
              <a:rPr lang="sl-SI" sz="700" b="1" dirty="0" smtClean="0">
                <a:latin typeface="Arial" pitchFamily="34" charset="0"/>
                <a:ea typeface="Malgun Gothic" pitchFamily="34" charset="-127"/>
                <a:cs typeface="Arial" pitchFamily="34" charset="0"/>
              </a:rPr>
              <a:t>linearno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neodvisne</a:t>
            </a:r>
            <a:r>
              <a:rPr lang="sl-SI" sz="700" dirty="0" smtClean="0">
                <a:latin typeface="Arial" pitchFamily="34" charset="0"/>
                <a:ea typeface="Malgun Gothic" pitchFamily="34" charset="-127"/>
                <a:cs typeface="Arial" pitchFamily="34" charset="0"/>
              </a:rPr>
              <a:t> in so </a:t>
            </a:r>
            <a:r>
              <a:rPr lang="sl-SI" sz="700" b="1" dirty="0" smtClean="0">
                <a:latin typeface="Arial" pitchFamily="34" charset="0"/>
                <a:ea typeface="Malgun Gothic" pitchFamily="34" charset="-127"/>
                <a:cs typeface="Arial" pitchFamily="34" charset="0"/>
              </a:rPr>
              <a:t>ogrodje</a:t>
            </a:r>
            <a:r>
              <a:rPr lang="sl-SI" sz="700" dirty="0" smtClean="0">
                <a:latin typeface="Arial" pitchFamily="34" charset="0"/>
                <a:ea typeface="Malgun Gothic" pitchFamily="34" charset="-127"/>
                <a:cs typeface="Arial" pitchFamily="34" charset="0"/>
              </a:rPr>
              <a:t> ker so elementarne matrike </a:t>
            </a:r>
            <a:r>
              <a:rPr lang="sl-SI" sz="700" b="1" dirty="0" smtClean="0">
                <a:latin typeface="Arial" pitchFamily="34" charset="0"/>
                <a:ea typeface="Malgun Gothic" pitchFamily="34" charset="-127"/>
                <a:cs typeface="Arial" pitchFamily="34" charset="0"/>
              </a:rPr>
              <a:t>obrnljive</a:t>
            </a:r>
            <a:r>
              <a:rPr lang="sl-SI" sz="700" dirty="0" smtClean="0">
                <a:latin typeface="Arial" pitchFamily="34" charset="0"/>
                <a:ea typeface="Malgun Gothic" pitchFamily="34" charset="-127"/>
                <a:cs typeface="Arial" pitchFamily="34" charset="0"/>
              </a:rPr>
              <a:t> in lahko I zapišemo kot njihov </a:t>
            </a:r>
            <a:r>
              <a:rPr lang="sl-SI" sz="700" b="1" dirty="0" smtClean="0">
                <a:latin typeface="Arial" pitchFamily="34" charset="0"/>
                <a:ea typeface="Malgun Gothic" pitchFamily="34" charset="-127"/>
                <a:cs typeface="Arial" pitchFamily="34" charset="0"/>
              </a:rPr>
              <a:t>produkt</a:t>
            </a:r>
            <a:r>
              <a:rPr lang="sl-SI" sz="700" dirty="0" smtClean="0">
                <a:latin typeface="Arial" pitchFamily="34" charset="0"/>
                <a:ea typeface="Malgun Gothic" pitchFamily="34" charset="-127"/>
                <a:cs typeface="Arial" pitchFamily="34" charset="0"/>
              </a:rPr>
              <a:t>. V drugo smer po </a:t>
            </a:r>
            <a:r>
              <a:rPr lang="sl-SI" sz="700" b="1" dirty="0" smtClean="0">
                <a:latin typeface="Arial" pitchFamily="34" charset="0"/>
                <a:ea typeface="Malgun Gothic" pitchFamily="34" charset="-127"/>
                <a:cs typeface="Arial" pitchFamily="34" charset="0"/>
              </a:rPr>
              <a:t>Gaussovi metodi</a:t>
            </a:r>
            <a:r>
              <a:rPr lang="sl-SI" sz="700" dirty="0" smtClean="0">
                <a:latin typeface="Arial" pitchFamily="34" charset="0"/>
                <a:ea typeface="Malgun Gothic" pitchFamily="34" charset="-127"/>
                <a:cs typeface="Arial" pitchFamily="34" charset="0"/>
              </a:rPr>
              <a:t> obstajajo elementarne matrike z katerimi spravimo matriko A v </a:t>
            </a:r>
            <a:r>
              <a:rPr lang="sl-SI" sz="700" b="1" dirty="0" smtClean="0">
                <a:latin typeface="Arial" pitchFamily="34" charset="0"/>
                <a:ea typeface="Malgun Gothic" pitchFamily="34" charset="-127"/>
                <a:cs typeface="Arial" pitchFamily="34" charset="0"/>
              </a:rPr>
              <a:t>reducirano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vrstično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formo</a:t>
            </a:r>
            <a:r>
              <a:rPr lang="sl-SI" sz="700" dirty="0" smtClean="0">
                <a:latin typeface="Arial" pitchFamily="34" charset="0"/>
                <a:ea typeface="Malgun Gothic" pitchFamily="34" charset="-127"/>
                <a:cs typeface="Arial" pitchFamily="34" charset="0"/>
              </a:rPr>
              <a:t> in ker so stolpci neodvisni so tudi stolpci dobljene matrike neodvisni po prejšnji trditvi. To pa pomeni da je dobljena matrika </a:t>
            </a:r>
            <a:r>
              <a:rPr lang="sl-SI" sz="700" b="1" dirty="0" smtClean="0">
                <a:latin typeface="Arial" pitchFamily="34" charset="0"/>
                <a:ea typeface="Malgun Gothic" pitchFamily="34" charset="-127"/>
                <a:cs typeface="Arial" pitchFamily="34" charset="0"/>
              </a:rPr>
              <a:t>identična</a:t>
            </a:r>
            <a:r>
              <a:rPr lang="sl-SI" sz="700" dirty="0" smtClean="0">
                <a:latin typeface="Arial" pitchFamily="34" charset="0"/>
                <a:ea typeface="Malgun Gothic" pitchFamily="34" charset="-127"/>
                <a:cs typeface="Arial" pitchFamily="34" charset="0"/>
              </a:rPr>
              <a:t> in torej produkt elementarnih matrik.</a:t>
            </a:r>
          </a:p>
        </p:txBody>
      </p:sp>
      <p:cxnSp>
        <p:nvCxnSpPr>
          <p:cNvPr id="8" name="Straight Arrow Connector 7"/>
          <p:cNvCxnSpPr/>
          <p:nvPr/>
        </p:nvCxnSpPr>
        <p:spPr>
          <a:xfrm>
            <a:off x="5013176" y="908358"/>
            <a:ext cx="0" cy="228218"/>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1" name="PoljeZBesedilom 2"/>
          <p:cNvSpPr txBox="1"/>
          <p:nvPr/>
        </p:nvSpPr>
        <p:spPr>
          <a:xfrm>
            <a:off x="204168" y="1424608"/>
            <a:ext cx="1783866" cy="707886"/>
          </a:xfrm>
          <a:prstGeom prst="rect">
            <a:avLst/>
          </a:prstGeom>
          <a:solidFill>
            <a:srgbClr val="FEEDC2"/>
          </a:solidFill>
          <a:ln w="6350">
            <a:solidFill>
              <a:schemeClr val="tx1"/>
            </a:solidFill>
          </a:ln>
        </p:spPr>
        <p:txBody>
          <a:bodyPr wrap="square" rtlCol="0">
            <a:spAutoFit/>
          </a:bodyPr>
          <a:lstStyle/>
          <a:p>
            <a:pPr>
              <a:buSzPct val="110000"/>
            </a:pPr>
            <a:r>
              <a:rPr lang="sl-SI" sz="800" b="1" dirty="0" smtClean="0">
                <a:solidFill>
                  <a:srgbClr val="994A09"/>
                </a:solidFill>
                <a:latin typeface="Arial" pitchFamily="34" charset="0"/>
                <a:ea typeface="Malgun Gothic" pitchFamily="34" charset="-127"/>
                <a:cs typeface="Arial" pitchFamily="34" charset="0"/>
              </a:rPr>
              <a:t>POSLEDICA</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za vsako kvadratno matriko so enakovredne trditve: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 je </a:t>
            </a:r>
            <a:r>
              <a:rPr lang="sl-SI" sz="800" b="1" dirty="0" smtClean="0">
                <a:latin typeface="Arial" pitchFamily="34" charset="0"/>
                <a:ea typeface="Malgun Gothic" pitchFamily="34" charset="-127"/>
                <a:cs typeface="Arial" pitchFamily="34" charset="0"/>
              </a:rPr>
              <a:t>obrnljiva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obstaja matrika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da </a:t>
            </a:r>
            <a:r>
              <a:rPr lang="sl-SI" sz="800" b="1" dirty="0" smtClean="0">
                <a:latin typeface="Arial" pitchFamily="34" charset="0"/>
                <a:ea typeface="Malgun Gothic" pitchFamily="34" charset="-127"/>
                <a:cs typeface="Arial" pitchFamily="34" charset="0"/>
              </a:rPr>
              <a:t>AB</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stolpci A so </a:t>
            </a:r>
            <a:r>
              <a:rPr lang="sl-SI" sz="800" b="1" dirty="0" smtClean="0">
                <a:latin typeface="Arial" pitchFamily="34" charset="0"/>
                <a:ea typeface="Malgun Gothic" pitchFamily="34" charset="-127"/>
                <a:cs typeface="Arial" pitchFamily="34" charset="0"/>
              </a:rPr>
              <a:t>ogrodje</a:t>
            </a:r>
          </a:p>
        </p:txBody>
      </p:sp>
      <p:cxnSp>
        <p:nvCxnSpPr>
          <p:cNvPr id="12" name="Straight Arrow Connector 11"/>
          <p:cNvCxnSpPr/>
          <p:nvPr/>
        </p:nvCxnSpPr>
        <p:spPr>
          <a:xfrm>
            <a:off x="1052735" y="1043036"/>
            <a:ext cx="0" cy="309564"/>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4" name="PoljeZBesedilom 2"/>
          <p:cNvSpPr txBox="1"/>
          <p:nvPr/>
        </p:nvSpPr>
        <p:spPr>
          <a:xfrm>
            <a:off x="2132856" y="1428250"/>
            <a:ext cx="2241339"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Po prejšnji posledici iz prve trditve sledi zadnja saj je matrika </a:t>
            </a:r>
            <a:r>
              <a:rPr lang="sl-SI" sz="700" b="1" dirty="0" smtClean="0">
                <a:latin typeface="Arial" pitchFamily="34" charset="0"/>
                <a:ea typeface="Malgun Gothic" pitchFamily="34" charset="-127"/>
                <a:cs typeface="Arial" pitchFamily="34" charset="0"/>
              </a:rPr>
              <a:t>obrnljiva</a:t>
            </a:r>
            <a:r>
              <a:rPr lang="sl-SI" sz="700" dirty="0" smtClean="0">
                <a:latin typeface="Arial" pitchFamily="34" charset="0"/>
                <a:ea typeface="Malgun Gothic" pitchFamily="34" charset="-127"/>
                <a:cs typeface="Arial" pitchFamily="34" charset="0"/>
              </a:rPr>
              <a:t> natanko tedaj </a:t>
            </a:r>
            <a:r>
              <a:rPr lang="sl-SI" sz="700" b="1" dirty="0" smtClean="0">
                <a:latin typeface="Arial" pitchFamily="34" charset="0"/>
                <a:ea typeface="Malgun Gothic" pitchFamily="34" charset="-127"/>
                <a:cs typeface="Arial" pitchFamily="34" charset="0"/>
              </a:rPr>
              <a:t>ko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produkt</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elementarnih</a:t>
            </a:r>
            <a:r>
              <a:rPr lang="sl-SI" sz="700" dirty="0" smtClean="0">
                <a:latin typeface="Arial" pitchFamily="34" charset="0"/>
                <a:ea typeface="Malgun Gothic" pitchFamily="34" charset="-127"/>
                <a:cs typeface="Arial" pitchFamily="34" charset="0"/>
              </a:rPr>
              <a:t> matrik. Za iz druge v tretjo dokažemo da obstaja x da </a:t>
            </a:r>
            <a:r>
              <a:rPr lang="sl-SI" sz="700" b="1" dirty="0" smtClean="0">
                <a:latin typeface="Arial" pitchFamily="34" charset="0"/>
                <a:ea typeface="Malgun Gothic" pitchFamily="34" charset="-127"/>
                <a:cs typeface="Arial" pitchFamily="34" charset="0"/>
              </a:rPr>
              <a:t>Ax</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 in za x vzamemo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Bb</a:t>
            </a:r>
          </a:p>
        </p:txBody>
      </p:sp>
      <p:cxnSp>
        <p:nvCxnSpPr>
          <p:cNvPr id="16" name="Straight Arrow Connector 15"/>
          <p:cNvCxnSpPr/>
          <p:nvPr/>
        </p:nvCxnSpPr>
        <p:spPr>
          <a:xfrm>
            <a:off x="1880022" y="1751415"/>
            <a:ext cx="216024" cy="1"/>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9" name="PoljeZBesedilom 2"/>
          <p:cNvSpPr txBox="1"/>
          <p:nvPr/>
        </p:nvSpPr>
        <p:spPr>
          <a:xfrm>
            <a:off x="188640" y="2220681"/>
            <a:ext cx="2072704" cy="1461939"/>
          </a:xfrm>
          <a:prstGeom prst="rect">
            <a:avLst/>
          </a:prstGeom>
          <a:solidFill>
            <a:srgbClr val="C7F0FD"/>
          </a:solidFill>
          <a:ln w="6350">
            <a:noFill/>
          </a:ln>
        </p:spPr>
        <p:txBody>
          <a:bodyPr wrap="square" rtlCol="0">
            <a:spAutoFit/>
          </a:bodyPr>
          <a:lstStyle/>
          <a:p>
            <a:pPr algn="ctr">
              <a:buSzPct val="110000"/>
            </a:pPr>
            <a:r>
              <a:rPr lang="sl-SI" sz="900" b="1" spc="300" dirty="0" smtClean="0">
                <a:solidFill>
                  <a:schemeClr val="tx2">
                    <a:lumMod val="50000"/>
                  </a:schemeClr>
                </a:solidFill>
                <a:latin typeface="Arial" pitchFamily="34" charset="0"/>
                <a:ea typeface="Malgun Gothic" pitchFamily="34" charset="-127"/>
                <a:cs typeface="Arial" pitchFamily="34" charset="0"/>
              </a:rPr>
              <a:t>POVZETEK</a:t>
            </a:r>
            <a:endParaRPr lang="sl-SI" sz="900" spc="300" dirty="0" smtClean="0">
              <a:solidFill>
                <a:schemeClr val="tx2">
                  <a:lumMod val="50000"/>
                </a:schemeClr>
              </a:solidFill>
              <a:latin typeface="Arial" pitchFamily="34" charset="0"/>
              <a:ea typeface="Malgun Gothic" pitchFamily="34" charset="-127"/>
              <a:cs typeface="Arial" pitchFamily="34" charset="0"/>
            </a:endParaRPr>
          </a:p>
          <a:p>
            <a:pPr algn="ctr">
              <a:buSzPct val="110000"/>
            </a:pPr>
            <a:r>
              <a:rPr lang="sl-SI" sz="800" b="1" dirty="0" smtClean="0">
                <a:solidFill>
                  <a:schemeClr val="accent1">
                    <a:lumMod val="75000"/>
                  </a:schemeClr>
                </a:solidFill>
                <a:latin typeface="Arial" pitchFamily="34" charset="0"/>
                <a:ea typeface="Malgun Gothic" pitchFamily="34" charset="-127"/>
                <a:cs typeface="Arial" pitchFamily="34" charset="0"/>
              </a:rPr>
              <a:t>naslednje trditve so ekvivalentne:</a:t>
            </a:r>
            <a:endParaRPr lang="sl-SI" sz="800" b="1" dirty="0">
              <a:solidFill>
                <a:schemeClr val="accent1">
                  <a:lumMod val="75000"/>
                </a:schemeClr>
              </a:solidFill>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 A je </a:t>
            </a:r>
            <a:r>
              <a:rPr lang="sl-SI" sz="800" b="1" dirty="0" smtClean="0">
                <a:latin typeface="Arial" pitchFamily="34" charset="0"/>
                <a:ea typeface="Malgun Gothic" pitchFamily="34" charset="-127"/>
                <a:cs typeface="Arial" pitchFamily="34" charset="0"/>
              </a:rPr>
              <a:t>obrnljiva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obstaja matrika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da je </a:t>
            </a:r>
            <a:r>
              <a:rPr lang="sl-SI" sz="800" b="1" dirty="0" smtClean="0">
                <a:latin typeface="Arial" pitchFamily="34" charset="0"/>
                <a:ea typeface="Malgun Gothic" pitchFamily="34" charset="-127"/>
                <a:cs typeface="Arial" pitchFamily="34" charset="0"/>
              </a:rPr>
              <a:t>AB</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BA</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stolpci A so </a:t>
            </a:r>
            <a:r>
              <a:rPr lang="sl-SI" sz="800" b="1" dirty="0" smtClean="0">
                <a:latin typeface="Arial" pitchFamily="34" charset="0"/>
                <a:ea typeface="Malgun Gothic" pitchFamily="34" charset="-127"/>
                <a:cs typeface="Arial" pitchFamily="34" charset="0"/>
              </a:rPr>
              <a:t>ogrodje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stolpci A so linearno </a:t>
            </a:r>
            <a:r>
              <a:rPr lang="sl-SI" sz="800" b="1" dirty="0" smtClean="0">
                <a:latin typeface="Arial" pitchFamily="34" charset="0"/>
                <a:ea typeface="Malgun Gothic" pitchFamily="34" charset="-127"/>
                <a:cs typeface="Arial" pitchFamily="34" charset="0"/>
              </a:rPr>
              <a:t>neodvisni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 je </a:t>
            </a:r>
            <a:r>
              <a:rPr lang="sl-SI" sz="800" b="1" dirty="0" smtClean="0">
                <a:latin typeface="Arial" pitchFamily="34" charset="0"/>
                <a:ea typeface="Malgun Gothic" pitchFamily="34" charset="-127"/>
                <a:cs typeface="Arial" pitchFamily="34" charset="0"/>
              </a:rPr>
              <a:t>produkt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elementarnih</a:t>
            </a:r>
            <a:r>
              <a:rPr lang="sl-SI" sz="800" dirty="0" smtClean="0">
                <a:latin typeface="Arial" pitchFamily="34" charset="0"/>
                <a:ea typeface="Malgun Gothic" pitchFamily="34" charset="-127"/>
                <a:cs typeface="Arial" pitchFamily="34" charset="0"/>
              </a:rPr>
              <a:t> matrik</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vsak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obstaja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da velja </a:t>
            </a: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vsak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ki zadošča </a:t>
            </a: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0</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0</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vrstična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kanonična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forma</a:t>
            </a:r>
            <a:r>
              <a:rPr lang="sl-SI" sz="800" dirty="0" smtClean="0">
                <a:latin typeface="Arial" pitchFamily="34" charset="0"/>
                <a:ea typeface="Malgun Gothic" pitchFamily="34" charset="-127"/>
                <a:cs typeface="Arial" pitchFamily="34" charset="0"/>
              </a:rPr>
              <a:t> za A je </a:t>
            </a:r>
            <a:r>
              <a:rPr lang="sl-SI" sz="800" b="1" dirty="0" smtClean="0">
                <a:latin typeface="Arial" pitchFamily="34" charset="0"/>
                <a:ea typeface="Malgun Gothic" pitchFamily="34" charset="-127"/>
                <a:cs typeface="Arial" pitchFamily="34" charset="0"/>
              </a:rPr>
              <a:t>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matrika </a:t>
            </a:r>
            <a:r>
              <a:rPr lang="fr-FR" sz="800" b="1" dirty="0" smtClean="0">
                <a:latin typeface="Arial" pitchFamily="34" charset="0"/>
                <a:ea typeface="Malgun Gothic" pitchFamily="34" charset="-127"/>
                <a:cs typeface="Arial" pitchFamily="34" charset="0"/>
              </a:rPr>
              <a:t>A</a:t>
            </a:r>
            <a:r>
              <a:rPr lang="fr-FR" sz="1000" b="1" baseline="30000" dirty="0" smtClean="0">
                <a:latin typeface="Arial" pitchFamily="34" charset="0"/>
                <a:ea typeface="Malgun Gothic" pitchFamily="34" charset="-127"/>
                <a:cs typeface="Arial" pitchFamily="34" charset="0"/>
              </a:rPr>
              <a:t>T</a:t>
            </a:r>
            <a:r>
              <a:rPr lang="sl-SI" sz="1000" b="1" baseline="3000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je </a:t>
            </a:r>
            <a:r>
              <a:rPr lang="sl-SI" sz="800" b="1" dirty="0" smtClean="0">
                <a:latin typeface="Arial" pitchFamily="34" charset="0"/>
                <a:ea typeface="Malgun Gothic" pitchFamily="34" charset="-127"/>
                <a:cs typeface="Arial" pitchFamily="34" charset="0"/>
              </a:rPr>
              <a:t>obrnljiva</a:t>
            </a:r>
          </a:p>
        </p:txBody>
      </p:sp>
      <p:sp>
        <p:nvSpPr>
          <p:cNvPr id="20" name="PoljeZBesedilom 2"/>
          <p:cNvSpPr txBox="1"/>
          <p:nvPr/>
        </p:nvSpPr>
        <p:spPr>
          <a:xfrm>
            <a:off x="4652219" y="2389957"/>
            <a:ext cx="1584176"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transponiranka</a:t>
            </a:r>
            <a:r>
              <a:rPr lang="sl-SI" sz="800" dirty="0" smtClean="0">
                <a:latin typeface="Arial" pitchFamily="34" charset="0"/>
                <a:ea typeface="Malgun Gothic" pitchFamily="34" charset="-127"/>
                <a:cs typeface="Arial" pitchFamily="34" charset="0"/>
              </a:rPr>
              <a:t> obrnljive matrike je obrnljiva</a:t>
            </a:r>
            <a:endParaRPr lang="sl-SI" sz="800" dirty="0">
              <a:latin typeface="Arial" pitchFamily="34" charset="0"/>
              <a:ea typeface="Malgun Gothic" pitchFamily="34" charset="-127"/>
              <a:cs typeface="Arial" pitchFamily="34" charset="0"/>
            </a:endParaRPr>
          </a:p>
        </p:txBody>
      </p:sp>
      <p:cxnSp>
        <p:nvCxnSpPr>
          <p:cNvPr id="21" name="Straight Arrow Connector 20"/>
          <p:cNvCxnSpPr/>
          <p:nvPr/>
        </p:nvCxnSpPr>
        <p:spPr>
          <a:xfrm flipH="1">
            <a:off x="4437112" y="2534020"/>
            <a:ext cx="215109" cy="4913"/>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2322676" y="2220681"/>
            <a:ext cx="2016223" cy="646331"/>
            <a:chOff x="2420889" y="2864768"/>
            <a:chExt cx="2016223" cy="646331"/>
          </a:xfrm>
        </p:grpSpPr>
        <p:sp>
          <p:nvSpPr>
            <p:cNvPr id="23" name="PoljeZBesedilom 2"/>
            <p:cNvSpPr txBox="1"/>
            <p:nvPr/>
          </p:nvSpPr>
          <p:spPr>
            <a:xfrm>
              <a:off x="2420889" y="2864768"/>
              <a:ext cx="2016223" cy="64633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Ker A obrnljiva velja </a:t>
              </a:r>
              <a:r>
                <a:rPr lang="sl-SI" sz="700" b="1" dirty="0" smtClean="0">
                  <a:latin typeface="Arial" pitchFamily="34" charset="0"/>
                  <a:ea typeface="Malgun Gothic" pitchFamily="34" charset="-127"/>
                  <a:cs typeface="Arial" pitchFamily="34" charset="0"/>
                </a:rPr>
                <a:t>AA</a:t>
              </a:r>
              <a:r>
                <a:rPr lang="sl-SI" sz="900" b="1" baseline="30000" dirty="0" smtClean="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A</a:t>
              </a:r>
              <a:r>
                <a:rPr lang="sl-SI" sz="900" b="1" baseline="30000" dirty="0" smtClean="0">
                  <a:latin typeface="Arial" pitchFamily="34" charset="0"/>
                  <a:ea typeface="Malgun Gothic" pitchFamily="34" charset="-127"/>
                  <a:cs typeface="Arial" pitchFamily="34" charset="0"/>
                </a:rPr>
                <a:t>-1</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I</a:t>
              </a: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in velja</a:t>
              </a:r>
            </a:p>
          </p:txBody>
        </p:sp>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2896" y="3187933"/>
              <a:ext cx="1762123" cy="138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71998" y="3315773"/>
              <a:ext cx="747374" cy="1593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38" name="Straight Connector 37"/>
          <p:cNvCxnSpPr/>
          <p:nvPr/>
        </p:nvCxnSpPr>
        <p:spPr>
          <a:xfrm>
            <a:off x="204168" y="3792538"/>
            <a:ext cx="2072704"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111" name="Group 4110"/>
          <p:cNvGrpSpPr/>
          <p:nvPr/>
        </p:nvGrpSpPr>
        <p:grpSpPr>
          <a:xfrm>
            <a:off x="204168" y="3938392"/>
            <a:ext cx="2261898" cy="630942"/>
            <a:chOff x="230998" y="3879740"/>
            <a:chExt cx="2261898" cy="630942"/>
          </a:xfrm>
        </p:grpSpPr>
        <p:sp>
          <p:nvSpPr>
            <p:cNvPr id="51" name="PoljeZBesedilom 2"/>
            <p:cNvSpPr txBox="1"/>
            <p:nvPr/>
          </p:nvSpPr>
          <p:spPr>
            <a:xfrm>
              <a:off x="1224992" y="3879740"/>
              <a:ext cx="1267904" cy="630942"/>
            </a:xfrm>
            <a:prstGeom prst="rect">
              <a:avLst/>
            </a:prstGeom>
            <a:solidFill>
              <a:schemeClr val="bg1"/>
            </a:solidFill>
            <a:ln w="6350">
              <a:solidFill>
                <a:schemeClr val="tx1"/>
              </a:solidFill>
            </a:ln>
          </p:spPr>
          <p:txBody>
            <a:bodyPr wrap="square" rtlCol="0">
              <a:spAutoFit/>
            </a:bodyPr>
            <a:lstStyle/>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p:txBody>
        </p:sp>
        <p:grpSp>
          <p:nvGrpSpPr>
            <p:cNvPr id="4110" name="Group 4109"/>
            <p:cNvGrpSpPr/>
            <p:nvPr/>
          </p:nvGrpSpPr>
          <p:grpSpPr>
            <a:xfrm>
              <a:off x="230998" y="3879740"/>
              <a:ext cx="2261898" cy="630942"/>
              <a:chOff x="230998" y="3879740"/>
              <a:chExt cx="2261898" cy="630942"/>
            </a:xfrm>
          </p:grpSpPr>
          <p:sp>
            <p:nvSpPr>
              <p:cNvPr id="41" name="PoljeZBesedilom 2"/>
              <p:cNvSpPr txBox="1"/>
              <p:nvPr/>
            </p:nvSpPr>
            <p:spPr>
              <a:xfrm>
                <a:off x="230998" y="3879740"/>
                <a:ext cx="1009521" cy="630942"/>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formulo za determinanto </a:t>
                </a:r>
              </a:p>
              <a:p>
                <a:pPr>
                  <a:buSzPct val="110000"/>
                </a:pPr>
                <a:r>
                  <a:rPr lang="sl-SI" sz="700" b="1" dirty="0" smtClean="0">
                    <a:latin typeface="Arial" pitchFamily="34" charset="0"/>
                    <a:ea typeface="Malgun Gothic" pitchFamily="34" charset="-127"/>
                    <a:cs typeface="Arial" pitchFamily="34" charset="0"/>
                  </a:rPr>
                  <a:t>3</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3</a:t>
                </a:r>
                <a:r>
                  <a:rPr lang="sl-SI" sz="700" dirty="0" smtClean="0">
                    <a:latin typeface="Arial" pitchFamily="34" charset="0"/>
                    <a:ea typeface="Malgun Gothic" pitchFamily="34" charset="-127"/>
                    <a:cs typeface="Arial" pitchFamily="34" charset="0"/>
                  </a:rPr>
                  <a:t> si zapomnimo:</a:t>
                </a:r>
              </a:p>
              <a:p>
                <a:pPr>
                  <a:buSzPct val="110000"/>
                </a:pPr>
                <a:r>
                  <a:rPr lang="sl-SI" sz="700" dirty="0">
                    <a:latin typeface="Arial" pitchFamily="34" charset="0"/>
                    <a:ea typeface="Malgun Gothic" pitchFamily="34" charset="-127"/>
                    <a:cs typeface="Arial" pitchFamily="34" charset="0"/>
                  </a:rPr>
                  <a:t>pozitivne so </a:t>
                </a:r>
                <a:r>
                  <a:rPr lang="sl-SI" sz="700" b="1" dirty="0">
                    <a:latin typeface="Arial" pitchFamily="34" charset="0"/>
                    <a:ea typeface="Malgun Gothic" pitchFamily="34" charset="-127"/>
                    <a:cs typeface="Arial" pitchFamily="34" charset="0"/>
                  </a:rPr>
                  <a:t>rdeče</a:t>
                </a:r>
              </a:p>
              <a:p>
                <a:pPr>
                  <a:buSzPct val="110000"/>
                </a:pPr>
                <a:r>
                  <a:rPr lang="sl-SI" sz="700" dirty="0">
                    <a:latin typeface="Arial" pitchFamily="34" charset="0"/>
                    <a:ea typeface="Malgun Gothic" pitchFamily="34" charset="-127"/>
                    <a:cs typeface="Arial" pitchFamily="34" charset="0"/>
                  </a:rPr>
                  <a:t>negativne so </a:t>
                </a:r>
                <a:r>
                  <a:rPr lang="sl-SI" sz="700" b="1" dirty="0" smtClean="0">
                    <a:latin typeface="Arial" pitchFamily="34" charset="0"/>
                    <a:ea typeface="Malgun Gothic" pitchFamily="34" charset="-127"/>
                    <a:cs typeface="Arial" pitchFamily="34" charset="0"/>
                  </a:rPr>
                  <a:t>modre</a:t>
                </a:r>
                <a:endParaRPr lang="sl-SI" sz="700" b="1" dirty="0">
                  <a:latin typeface="Arial" pitchFamily="34" charset="0"/>
                  <a:ea typeface="Malgun Gothic" pitchFamily="34" charset="-127"/>
                  <a:cs typeface="Arial" pitchFamily="34" charset="0"/>
                </a:endParaRPr>
              </a:p>
            </p:txBody>
          </p:sp>
          <p:pic>
            <p:nvPicPr>
              <p:cNvPr id="4103"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81638" y="3885551"/>
                <a:ext cx="1311258" cy="6166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4115" name="Group 4114"/>
          <p:cNvGrpSpPr/>
          <p:nvPr/>
        </p:nvGrpSpPr>
        <p:grpSpPr>
          <a:xfrm>
            <a:off x="3501526" y="3368824"/>
            <a:ext cx="3168352" cy="3308598"/>
            <a:chOff x="3501526" y="3368824"/>
            <a:chExt cx="3168352" cy="3308598"/>
          </a:xfrm>
        </p:grpSpPr>
        <p:sp>
          <p:nvSpPr>
            <p:cNvPr id="45" name="PoljeZBesedilom 2"/>
            <p:cNvSpPr txBox="1"/>
            <p:nvPr/>
          </p:nvSpPr>
          <p:spPr>
            <a:xfrm>
              <a:off x="4700977" y="3368824"/>
              <a:ext cx="1942810" cy="3308598"/>
            </a:xfrm>
            <a:prstGeom prst="rect">
              <a:avLst/>
            </a:prstGeom>
            <a:solidFill>
              <a:srgbClr val="E5DFFD"/>
            </a:solidFill>
          </p:spPr>
          <p:txBody>
            <a:bodyPr wrap="square" rtlCol="0">
              <a:spAutoFit/>
            </a:bodyPr>
            <a:lstStyle/>
            <a:p>
              <a:pPr>
                <a:buSzPct val="130000"/>
              </a:pPr>
              <a:r>
                <a:rPr lang="sl-SI" sz="900" b="1" dirty="0" smtClean="0">
                  <a:solidFill>
                    <a:srgbClr val="C00000"/>
                  </a:solidFill>
                  <a:latin typeface="Arial" pitchFamily="34" charset="0"/>
                  <a:ea typeface="Malgun Gothic" pitchFamily="34" charset="-127"/>
                  <a:cs typeface="Arial" pitchFamily="34" charset="0"/>
                </a:rPr>
                <a:t>Geometrijski pomen</a:t>
              </a:r>
              <a:r>
                <a:rPr lang="sl-SI" sz="800" dirty="0" smtClean="0">
                  <a:solidFill>
                    <a:srgbClr val="C00000"/>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absolutna </a:t>
              </a:r>
              <a:r>
                <a:rPr lang="sl-SI" sz="800" dirty="0">
                  <a:latin typeface="Arial" pitchFamily="34" charset="0"/>
                  <a:ea typeface="Malgun Gothic" pitchFamily="34" charset="-127"/>
                  <a:cs typeface="Arial" pitchFamily="34" charset="0"/>
                </a:rPr>
                <a:t>vrednost </a:t>
              </a:r>
              <a:r>
                <a:rPr lang="sl-SI" sz="800" b="1" dirty="0">
                  <a:latin typeface="Arial" pitchFamily="34" charset="0"/>
                  <a:ea typeface="Malgun Gothic" pitchFamily="34" charset="-127"/>
                  <a:cs typeface="Arial" pitchFamily="34" charset="0"/>
                </a:rPr>
                <a:t>2</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2</a:t>
              </a:r>
              <a:r>
                <a:rPr lang="sl-SI" sz="800" dirty="0" smtClean="0">
                  <a:latin typeface="Arial" pitchFamily="34" charset="0"/>
                  <a:ea typeface="Malgun Gothic" pitchFamily="34" charset="-127"/>
                  <a:cs typeface="Arial" pitchFamily="34" charset="0"/>
                </a:rPr>
                <a:t> det je enaka </a:t>
              </a:r>
              <a:r>
                <a:rPr lang="sl-SI" sz="800" b="1" dirty="0" smtClean="0">
                  <a:latin typeface="Arial" pitchFamily="34" charset="0"/>
                  <a:ea typeface="Malgun Gothic" pitchFamily="34" charset="-127"/>
                  <a:cs typeface="Arial" pitchFamily="34" charset="0"/>
                </a:rPr>
                <a:t>ploščini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paralelograma</a:t>
              </a:r>
              <a:r>
                <a:rPr lang="sl-SI" sz="800" dirty="0" smtClean="0">
                  <a:latin typeface="Arial" pitchFamily="34" charset="0"/>
                  <a:ea typeface="Malgun Gothic" pitchFamily="34" charset="-127"/>
                  <a:cs typeface="Arial" pitchFamily="34" charset="0"/>
                </a:rPr>
                <a:t>, ki ga razpenjata stolpca matrike</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predznak</a:t>
              </a:r>
              <a:r>
                <a:rPr lang="sl-SI" sz="800" dirty="0" smtClean="0">
                  <a:latin typeface="Arial" pitchFamily="34" charset="0"/>
                  <a:ea typeface="Malgun Gothic" pitchFamily="34" charset="-127"/>
                  <a:cs typeface="Arial" pitchFamily="34" charset="0"/>
                </a:rPr>
                <a:t> povezan z </a:t>
              </a:r>
              <a:r>
                <a:rPr lang="sl-SI" sz="800" b="1" dirty="0" smtClean="0">
                  <a:latin typeface="Arial" pitchFamily="34" charset="0"/>
                  <a:ea typeface="Malgun Gothic" pitchFamily="34" charset="-127"/>
                  <a:cs typeface="Arial" pitchFamily="34" charset="0"/>
                </a:rPr>
                <a:t>orientacijo</a:t>
              </a:r>
              <a:r>
                <a:rPr lang="sl-SI" sz="800" dirty="0" smtClean="0">
                  <a:latin typeface="Arial" pitchFamily="34" charset="0"/>
                  <a:ea typeface="Malgun Gothic" pitchFamily="34" charset="-127"/>
                  <a:cs typeface="Arial" pitchFamily="34" charset="0"/>
                </a:rPr>
                <a:t> če bi </a:t>
              </a:r>
              <a:r>
                <a:rPr lang="sl-SI" sz="800" b="1" dirty="0" smtClean="0">
                  <a:latin typeface="Arial" pitchFamily="34" charset="0"/>
                  <a:ea typeface="Malgun Gothic" pitchFamily="34" charset="-127"/>
                  <a:cs typeface="Arial" pitchFamily="34" charset="0"/>
                </a:rPr>
                <a:t>w</a:t>
              </a:r>
              <a:r>
                <a:rPr lang="sl-SI" sz="800" dirty="0" smtClean="0">
                  <a:latin typeface="Arial" pitchFamily="34" charset="0"/>
                  <a:ea typeface="Malgun Gothic" pitchFamily="34" charset="-127"/>
                  <a:cs typeface="Arial" pitchFamily="34" charset="0"/>
                </a:rPr>
                <a:t> ležal na drugi strani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bi bila determinanta negativna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determinanta </a:t>
              </a:r>
              <a:r>
                <a:rPr lang="sl-SI" sz="800" b="1" dirty="0">
                  <a:latin typeface="Arial" pitchFamily="34" charset="0"/>
                  <a:ea typeface="Malgun Gothic" pitchFamily="34" charset="-127"/>
                  <a:cs typeface="Arial" pitchFamily="34" charset="0"/>
                </a:rPr>
                <a:t>3</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3 </a:t>
              </a:r>
              <a:r>
                <a:rPr lang="sl-SI" sz="800" dirty="0" smtClean="0">
                  <a:latin typeface="Arial" pitchFamily="34" charset="0"/>
                  <a:ea typeface="Malgun Gothic" pitchFamily="34" charset="-127"/>
                  <a:cs typeface="Arial" pitchFamily="34" charset="0"/>
                </a:rPr>
                <a:t>je enaka </a:t>
              </a:r>
              <a:r>
                <a:rPr lang="sl-SI" sz="800" b="1" dirty="0" smtClean="0">
                  <a:latin typeface="Arial" pitchFamily="34" charset="0"/>
                  <a:ea typeface="Malgun Gothic" pitchFamily="34" charset="-127"/>
                  <a:cs typeface="Arial" pitchFamily="34" charset="0"/>
                </a:rPr>
                <a:t>volumnu</a:t>
              </a:r>
              <a:r>
                <a:rPr lang="sl-SI" sz="800" dirty="0" smtClean="0">
                  <a:latin typeface="Arial" pitchFamily="34" charset="0"/>
                  <a:ea typeface="Malgun Gothic" pitchFamily="34" charset="-127"/>
                  <a:cs typeface="Arial" pitchFamily="34" charset="0"/>
                </a:rPr>
                <a:t> paralepipeda kar je enako </a:t>
              </a:r>
              <a:r>
                <a:rPr lang="sl-SI" sz="800" b="1" dirty="0" smtClean="0">
                  <a:latin typeface="Arial" pitchFamily="34" charset="0"/>
                  <a:ea typeface="Malgun Gothic" pitchFamily="34" charset="-127"/>
                  <a:cs typeface="Arial" pitchFamily="34" charset="0"/>
                </a:rPr>
                <a:t>mešanemu produktu </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recimo da so stolpci </a:t>
              </a:r>
              <a:r>
                <a:rPr lang="sl-SI" sz="800" b="1" dirty="0" smtClean="0">
                  <a:latin typeface="Arial" pitchFamily="34" charset="0"/>
                  <a:ea typeface="Malgun Gothic" pitchFamily="34" charset="-127"/>
                  <a:cs typeface="Arial" pitchFamily="34" charset="0"/>
                </a:rPr>
                <a:t>u</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w</a:t>
              </a: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b="1" dirty="0">
                <a:latin typeface="Arial" pitchFamily="34" charset="0"/>
                <a:ea typeface="Malgun Gothic" pitchFamily="34" charset="-127"/>
                <a:cs typeface="Arial" pitchFamily="34" charset="0"/>
              </a:endParaRPr>
            </a:p>
          </p:txBody>
        </p:sp>
        <p:pic>
          <p:nvPicPr>
            <p:cNvPr id="4105" name="Picture 6"/>
            <p:cNvPicPr>
              <a:picLocks noChangeAspect="1" noChangeArrowheads="1"/>
            </p:cNvPicPr>
            <p:nvPr/>
          </p:nvPicPr>
          <p:blipFill rotWithShape="1">
            <a:blip r:embed="rId7">
              <a:extLst>
                <a:ext uri="{28A0092B-C50C-407E-A947-70E740481C1C}">
                  <a14:useLocalDpi xmlns:a14="http://schemas.microsoft.com/office/drawing/2010/main" val="0"/>
                </a:ext>
              </a:extLst>
            </a:blip>
            <a:srcRect t="12791"/>
            <a:stretch/>
          </p:blipFill>
          <p:spPr bwMode="auto">
            <a:xfrm>
              <a:off x="4766767" y="3968988"/>
              <a:ext cx="1319212" cy="344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6" name="Picture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66767" y="4347258"/>
              <a:ext cx="557212" cy="314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7" name="Picture 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357490" y="4352020"/>
              <a:ext cx="5810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8"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766767" y="4736976"/>
              <a:ext cx="1704305" cy="366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2" name="Picture 11"/>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959339" y="6058828"/>
              <a:ext cx="2684447" cy="221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3" name="Picture 1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501526" y="6322672"/>
              <a:ext cx="3168352" cy="2180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4118" name="Group 4117"/>
          <p:cNvGrpSpPr/>
          <p:nvPr/>
        </p:nvGrpSpPr>
        <p:grpSpPr>
          <a:xfrm>
            <a:off x="234576" y="4724855"/>
            <a:ext cx="1927172" cy="1815882"/>
            <a:chOff x="133677" y="4667809"/>
            <a:chExt cx="1927172" cy="1815882"/>
          </a:xfrm>
        </p:grpSpPr>
        <p:sp>
          <p:nvSpPr>
            <p:cNvPr id="59" name="PoljeZBesedilom 2"/>
            <p:cNvSpPr txBox="1"/>
            <p:nvPr/>
          </p:nvSpPr>
          <p:spPr>
            <a:xfrm>
              <a:off x="133677" y="4667809"/>
              <a:ext cx="1927172" cy="1815882"/>
            </a:xfrm>
            <a:prstGeom prst="rect">
              <a:avLst/>
            </a:prstGeom>
            <a:solidFill>
              <a:schemeClr val="accent5">
                <a:lumMod val="40000"/>
                <a:lumOff val="60000"/>
              </a:schemeClr>
            </a:solidFill>
          </p:spPr>
          <p:txBody>
            <a:bodyPr wrap="square" rtlCol="0">
              <a:spAutoFit/>
            </a:bodyPr>
            <a:lstStyle/>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determinanto lahko razvijemo po </a:t>
              </a:r>
              <a:r>
                <a:rPr lang="sl-SI" sz="800" b="1" dirty="0" smtClean="0">
                  <a:latin typeface="Arial" pitchFamily="34" charset="0"/>
                  <a:ea typeface="Malgun Gothic" pitchFamily="34" charset="-127"/>
                  <a:cs typeface="Arial" pitchFamily="34" charset="0"/>
                </a:rPr>
                <a:t>stolpcu</a:t>
              </a:r>
              <a:r>
                <a:rPr lang="sl-SI" sz="800" dirty="0" smtClean="0">
                  <a:latin typeface="Arial" pitchFamily="34" charset="0"/>
                  <a:ea typeface="Malgun Gothic" pitchFamily="34" charset="-127"/>
                  <a:cs typeface="Arial" pitchFamily="34" charset="0"/>
                </a:rPr>
                <a:t> ali po </a:t>
              </a:r>
              <a:r>
                <a:rPr lang="sl-SI" sz="800" b="1" dirty="0" smtClean="0">
                  <a:latin typeface="Arial" pitchFamily="34" charset="0"/>
                  <a:ea typeface="Malgun Gothic" pitchFamily="34" charset="-127"/>
                  <a:cs typeface="Arial" pitchFamily="34" charset="0"/>
                </a:rPr>
                <a:t>vrstici</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razvoj po </a:t>
              </a:r>
              <a:r>
                <a:rPr lang="sl-SI" sz="800" b="1" dirty="0" smtClean="0">
                  <a:latin typeface="Arial" pitchFamily="34" charset="0"/>
                  <a:ea typeface="Malgun Gothic" pitchFamily="34" charset="-127"/>
                  <a:cs typeface="Arial" pitchFamily="34" charset="0"/>
                </a:rPr>
                <a:t>vrstici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razvoj po </a:t>
              </a:r>
              <a:r>
                <a:rPr lang="sl-SI" sz="800" b="1" dirty="0" smtClean="0">
                  <a:latin typeface="Arial" pitchFamily="34" charset="0"/>
                  <a:ea typeface="Malgun Gothic" pitchFamily="34" charset="-127"/>
                  <a:cs typeface="Arial" pitchFamily="34" charset="0"/>
                </a:rPr>
                <a:t>stolpcu</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j</a:t>
              </a:r>
              <a:r>
                <a:rPr lang="sl-SI" sz="800" dirty="0" smtClean="0">
                  <a:latin typeface="Arial" pitchFamily="34" charset="0"/>
                  <a:ea typeface="Malgun Gothic" pitchFamily="34" charset="-127"/>
                  <a:cs typeface="Arial" pitchFamily="34" charset="0"/>
                </a:rPr>
                <a:t>:</a:t>
              </a: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p:txBody>
        </p:sp>
        <p:pic>
          <p:nvPicPr>
            <p:cNvPr id="4116" name="Picture 14"/>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93998" y="5130152"/>
              <a:ext cx="1796663" cy="470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17" name="Picture 15"/>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04168" y="5848673"/>
              <a:ext cx="1783866" cy="473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4" name="PoljeZBesedilom 2"/>
          <p:cNvSpPr txBox="1"/>
          <p:nvPr/>
        </p:nvSpPr>
        <p:spPr>
          <a:xfrm>
            <a:off x="2200950" y="5187198"/>
            <a:ext cx="1009521"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po navadi razvijemo po tistem stolpcu oziroma vrstici ki ima </a:t>
            </a:r>
            <a:r>
              <a:rPr lang="sl-SI" sz="700" b="1" dirty="0" smtClean="0">
                <a:latin typeface="Arial" pitchFamily="34" charset="0"/>
                <a:ea typeface="Malgun Gothic" pitchFamily="34" charset="-127"/>
                <a:cs typeface="Arial" pitchFamily="34" charset="0"/>
              </a:rPr>
              <a:t>največ</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ničel</a:t>
            </a:r>
            <a:endParaRPr lang="sl-SI" sz="700" b="1" dirty="0">
              <a:latin typeface="Arial" pitchFamily="34" charset="0"/>
              <a:ea typeface="Malgun Gothic" pitchFamily="34" charset="-127"/>
              <a:cs typeface="Arial" pitchFamily="34" charset="0"/>
            </a:endParaRPr>
          </a:p>
        </p:txBody>
      </p:sp>
      <p:grpSp>
        <p:nvGrpSpPr>
          <p:cNvPr id="4122" name="Group 4121"/>
          <p:cNvGrpSpPr/>
          <p:nvPr/>
        </p:nvGrpSpPr>
        <p:grpSpPr>
          <a:xfrm>
            <a:off x="175805" y="6609184"/>
            <a:ext cx="5413230" cy="1446550"/>
            <a:chOff x="234772" y="6737300"/>
            <a:chExt cx="5437610" cy="1446550"/>
          </a:xfrm>
        </p:grpSpPr>
        <p:sp>
          <p:nvSpPr>
            <p:cNvPr id="65" name="PoljeZBesedilom 2"/>
            <p:cNvSpPr txBox="1"/>
            <p:nvPr/>
          </p:nvSpPr>
          <p:spPr>
            <a:xfrm>
              <a:off x="234772" y="6737300"/>
              <a:ext cx="5437610" cy="1446550"/>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determinanta je </a:t>
              </a:r>
              <a:r>
                <a:rPr lang="sl-SI" sz="800" b="1" dirty="0" smtClean="0">
                  <a:latin typeface="Arial" pitchFamily="34" charset="0"/>
                  <a:ea typeface="Malgun Gothic" pitchFamily="34" charset="-127"/>
                  <a:cs typeface="Arial" pitchFamily="34" charset="0"/>
                </a:rPr>
                <a:t>linearna</a:t>
              </a:r>
              <a:r>
                <a:rPr lang="sl-SI" sz="800" dirty="0" smtClean="0">
                  <a:latin typeface="Arial" pitchFamily="34" charset="0"/>
                  <a:ea typeface="Malgun Gothic" pitchFamily="34" charset="-127"/>
                  <a:cs typeface="Arial" pitchFamily="34" charset="0"/>
                </a:rPr>
                <a:t> v vsaki </a:t>
              </a:r>
              <a:r>
                <a:rPr lang="sl-SI" sz="800" b="1" dirty="0" smtClean="0">
                  <a:latin typeface="Arial" pitchFamily="34" charset="0"/>
                  <a:ea typeface="Malgun Gothic" pitchFamily="34" charset="-127"/>
                  <a:cs typeface="Arial" pitchFamily="34" charset="0"/>
                </a:rPr>
                <a:t>vrstici</a:t>
              </a:r>
              <a:r>
                <a:rPr lang="sl-SI" sz="800" dirty="0" smtClean="0">
                  <a:latin typeface="Arial" pitchFamily="34" charset="0"/>
                  <a:ea typeface="Malgun Gothic" pitchFamily="34" charset="-127"/>
                  <a:cs typeface="Arial" pitchFamily="34" charset="0"/>
                </a:rPr>
                <a:t> in pa </a:t>
              </a:r>
              <a:r>
                <a:rPr lang="sl-SI" sz="800" b="1" dirty="0" smtClean="0">
                  <a:latin typeface="Arial" pitchFamily="34" charset="0"/>
                  <a:ea typeface="Malgun Gothic" pitchFamily="34" charset="-127"/>
                  <a:cs typeface="Arial" pitchFamily="34" charset="0"/>
                </a:rPr>
                <a:t>stolpcu</a:t>
              </a: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a:p>
              <a:pPr>
                <a:buSzPct val="110000"/>
              </a:pPr>
              <a:endParaRPr lang="sl-SI" sz="800" dirty="0" smtClean="0">
                <a:latin typeface="Arial" pitchFamily="34" charset="0"/>
                <a:ea typeface="Malgun Gothic" pitchFamily="34" charset="-127"/>
                <a:cs typeface="Arial" pitchFamily="34" charset="0"/>
              </a:endParaRPr>
            </a:p>
          </p:txBody>
        </p:sp>
        <p:grpSp>
          <p:nvGrpSpPr>
            <p:cNvPr id="4121" name="Group 4120"/>
            <p:cNvGrpSpPr/>
            <p:nvPr/>
          </p:nvGrpSpPr>
          <p:grpSpPr>
            <a:xfrm>
              <a:off x="288402" y="6942046"/>
              <a:ext cx="5280028" cy="1183699"/>
              <a:chOff x="294897" y="6969223"/>
              <a:chExt cx="5280028" cy="1183699"/>
            </a:xfrm>
          </p:grpSpPr>
          <p:pic>
            <p:nvPicPr>
              <p:cNvPr id="4119" name="Picture 16"/>
              <p:cNvPicPr>
                <a:picLocks noChangeAspect="1" noChangeArrowheads="1"/>
              </p:cNvPicPr>
              <p:nvPr/>
            </p:nvPicPr>
            <p:blipFill rotWithShape="1">
              <a:blip r:embed="rId15" cstate="print">
                <a:extLst>
                  <a:ext uri="{28A0092B-C50C-407E-A947-70E740481C1C}">
                    <a14:useLocalDpi xmlns:a14="http://schemas.microsoft.com/office/drawing/2010/main" val="0"/>
                  </a:ext>
                </a:extLst>
              </a:blip>
              <a:srcRect r="5568"/>
              <a:stretch/>
            </p:blipFill>
            <p:spPr bwMode="auto">
              <a:xfrm>
                <a:off x="294897" y="6969224"/>
                <a:ext cx="2089616" cy="11836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20" name="Picture 17"/>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356743" y="6969223"/>
                <a:ext cx="3218182" cy="1183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4126" name="Group 4125"/>
          <p:cNvGrpSpPr/>
          <p:nvPr/>
        </p:nvGrpSpPr>
        <p:grpSpPr>
          <a:xfrm>
            <a:off x="197611" y="8193360"/>
            <a:ext cx="2684809" cy="1400383"/>
            <a:chOff x="197611" y="8193360"/>
            <a:chExt cx="2684809" cy="1400383"/>
          </a:xfrm>
        </p:grpSpPr>
        <p:sp>
          <p:nvSpPr>
            <p:cNvPr id="71" name="PoljeZBesedilom 2"/>
            <p:cNvSpPr txBox="1"/>
            <p:nvPr/>
          </p:nvSpPr>
          <p:spPr>
            <a:xfrm>
              <a:off x="197611" y="8193360"/>
              <a:ext cx="2684809" cy="140038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Determinanto razvijemo po iti vrstici in dobimo:</a:t>
              </a: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p:txBody>
        </p:sp>
        <p:pic>
          <p:nvPicPr>
            <p:cNvPr id="4123" name="Picture 18"/>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94897" y="8509048"/>
              <a:ext cx="2476975" cy="347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24" name="Picture 19"/>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05067" y="8890172"/>
              <a:ext cx="2500045" cy="333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25" name="Picture 20"/>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05067" y="9275552"/>
              <a:ext cx="2336068" cy="18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78" name="PoljeZBesedilom 2"/>
          <p:cNvSpPr txBox="1"/>
          <p:nvPr/>
        </p:nvSpPr>
        <p:spPr>
          <a:xfrm>
            <a:off x="2309442" y="5909795"/>
            <a:ext cx="1106950" cy="630942"/>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determinanta v splošnem </a:t>
            </a:r>
            <a:r>
              <a:rPr lang="sl-SI" sz="700" b="1" dirty="0" smtClean="0">
                <a:latin typeface="Arial" pitchFamily="34" charset="0"/>
                <a:ea typeface="Malgun Gothic" pitchFamily="34" charset="-127"/>
                <a:cs typeface="Arial" pitchFamily="34" charset="0"/>
              </a:rPr>
              <a:t>ni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linearna </a:t>
            </a:r>
            <a:r>
              <a:rPr lang="sl-SI" sz="700" dirty="0" smtClean="0">
                <a:latin typeface="Arial" pitchFamily="34" charset="0"/>
                <a:ea typeface="Malgun Gothic" pitchFamily="34" charset="-127"/>
                <a:cs typeface="Arial" pitchFamily="34" charset="0"/>
              </a:rPr>
              <a:t>spodaj obravnavamo </a:t>
            </a:r>
            <a:r>
              <a:rPr lang="sl-SI" sz="700" b="1" dirty="0" smtClean="0">
                <a:latin typeface="Arial" pitchFamily="34" charset="0"/>
                <a:ea typeface="Malgun Gothic" pitchFamily="34" charset="-127"/>
                <a:cs typeface="Arial" pitchFamily="34" charset="0"/>
              </a:rPr>
              <a:t>vrstice</a:t>
            </a:r>
            <a:r>
              <a:rPr lang="sl-SI" sz="700" dirty="0" smtClean="0">
                <a:latin typeface="Arial" pitchFamily="34" charset="0"/>
                <a:ea typeface="Malgun Gothic" pitchFamily="34" charset="-127"/>
                <a:cs typeface="Arial" pitchFamily="34" charset="0"/>
              </a:rPr>
              <a:t> trditve veljajo tudi za </a:t>
            </a:r>
            <a:r>
              <a:rPr lang="sl-SI" sz="700" b="1" dirty="0" smtClean="0">
                <a:latin typeface="Arial" pitchFamily="34" charset="0"/>
                <a:ea typeface="Malgun Gothic" pitchFamily="34" charset="-127"/>
                <a:cs typeface="Arial" pitchFamily="34" charset="0"/>
              </a:rPr>
              <a:t>stolpce</a:t>
            </a:r>
            <a:endParaRPr lang="sl-SI" sz="700" b="1" dirty="0">
              <a:latin typeface="Arial" pitchFamily="34" charset="0"/>
              <a:ea typeface="Malgun Gothic" pitchFamily="34" charset="-127"/>
              <a:cs typeface="Arial" pitchFamily="34" charset="0"/>
            </a:endParaRPr>
          </a:p>
        </p:txBody>
      </p:sp>
      <p:grpSp>
        <p:nvGrpSpPr>
          <p:cNvPr id="32" name="Group 31"/>
          <p:cNvGrpSpPr/>
          <p:nvPr/>
        </p:nvGrpSpPr>
        <p:grpSpPr>
          <a:xfrm>
            <a:off x="5567469" y="6753200"/>
            <a:ext cx="1077913" cy="1077218"/>
            <a:chOff x="5567469" y="6753200"/>
            <a:chExt cx="1077913" cy="1077218"/>
          </a:xfrm>
        </p:grpSpPr>
        <p:sp>
          <p:nvSpPr>
            <p:cNvPr id="80" name="PoljeZBesedilom 2"/>
            <p:cNvSpPr txBox="1"/>
            <p:nvPr/>
          </p:nvSpPr>
          <p:spPr>
            <a:xfrm>
              <a:off x="5710950" y="6753200"/>
              <a:ext cx="934432" cy="1077218"/>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p>
            <a:p>
              <a:pPr>
                <a:buSzPct val="110000"/>
              </a:pPr>
              <a:r>
                <a:rPr lang="sl-SI" sz="800" dirty="0" smtClean="0">
                  <a:latin typeface="Arial" pitchFamily="34" charset="0"/>
                  <a:ea typeface="Malgun Gothic" pitchFamily="34" charset="-127"/>
                  <a:cs typeface="Arial" pitchFamily="34" charset="0"/>
                </a:rPr>
                <a:t>če dve vrstici </a:t>
              </a:r>
              <a:r>
                <a:rPr lang="sl-SI" sz="800" b="1" dirty="0" smtClean="0">
                  <a:latin typeface="Arial" pitchFamily="34" charset="0"/>
                  <a:ea typeface="Malgun Gothic" pitchFamily="34" charset="-127"/>
                  <a:cs typeface="Arial" pitchFamily="34" charset="0"/>
                </a:rPr>
                <a:t>zamenjamo</a:t>
              </a:r>
              <a:r>
                <a:rPr lang="sl-SI" sz="800" dirty="0" smtClean="0">
                  <a:latin typeface="Arial" pitchFamily="34" charset="0"/>
                  <a:ea typeface="Malgun Gothic" pitchFamily="34" charset="-127"/>
                  <a:cs typeface="Arial" pitchFamily="34" charset="0"/>
                </a:rPr>
                <a:t> se determinanti spremeni </a:t>
              </a:r>
              <a:r>
                <a:rPr lang="sl-SI" sz="800" b="1" dirty="0" smtClean="0">
                  <a:latin typeface="Arial" pitchFamily="34" charset="0"/>
                  <a:ea typeface="Malgun Gothic" pitchFamily="34" charset="-127"/>
                  <a:cs typeface="Arial" pitchFamily="34" charset="0"/>
                </a:rPr>
                <a:t>predznak</a:t>
              </a:r>
            </a:p>
            <a:p>
              <a:pPr>
                <a:buSzPct val="110000"/>
              </a:pPr>
              <a:endParaRPr lang="sl-SI" sz="800" b="1" dirty="0" smtClean="0">
                <a:latin typeface="Arial" pitchFamily="34" charset="0"/>
                <a:ea typeface="Malgun Gothic" pitchFamily="34" charset="-127"/>
                <a:cs typeface="Arial" pitchFamily="34" charset="0"/>
              </a:endParaRPr>
            </a:p>
            <a:p>
              <a:pPr>
                <a:buSzPct val="110000"/>
              </a:pPr>
              <a:endParaRPr lang="sl-SI" sz="800" b="1" dirty="0">
                <a:latin typeface="Arial" pitchFamily="34" charset="0"/>
                <a:ea typeface="Malgun Gothic" pitchFamily="34" charset="-127"/>
                <a:cs typeface="Arial" pitchFamily="34" charset="0"/>
              </a:endParaRPr>
            </a:p>
          </p:txBody>
        </p:sp>
        <p:pic>
          <p:nvPicPr>
            <p:cNvPr id="4127" name="Picture 2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5567469" y="7612028"/>
              <a:ext cx="1037020" cy="132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87" name="PoljeZBesedilom 2"/>
          <p:cNvSpPr txBox="1"/>
          <p:nvPr/>
        </p:nvSpPr>
        <p:spPr>
          <a:xfrm>
            <a:off x="3147472" y="8247220"/>
            <a:ext cx="3225454"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Dokažemo </a:t>
            </a:r>
            <a:r>
              <a:rPr lang="sl-SI" sz="700" b="1" dirty="0" smtClean="0">
                <a:latin typeface="Arial" pitchFamily="34" charset="0"/>
                <a:ea typeface="Malgun Gothic" pitchFamily="34" charset="-127"/>
                <a:cs typeface="Arial" pitchFamily="34" charset="0"/>
              </a:rPr>
              <a:t>induktivno</a:t>
            </a:r>
            <a:r>
              <a:rPr lang="sl-SI" sz="700" dirty="0" smtClean="0">
                <a:latin typeface="Arial" pitchFamily="34" charset="0"/>
                <a:ea typeface="Malgun Gothic" pitchFamily="34" charset="-127"/>
                <a:cs typeface="Arial" pitchFamily="34" charset="0"/>
              </a:rPr>
              <a:t>. Najprej dokažemo za matriko </a:t>
            </a:r>
            <a:r>
              <a:rPr lang="sl-SI" sz="700" b="1" dirty="0" smtClean="0">
                <a:latin typeface="Arial" pitchFamily="34" charset="0"/>
                <a:ea typeface="Malgun Gothic" pitchFamily="34" charset="-127"/>
                <a:cs typeface="Arial" pitchFamily="34" charset="0"/>
              </a:rPr>
              <a:t>2</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2</a:t>
            </a:r>
            <a:r>
              <a:rPr lang="sl-SI" sz="700" dirty="0" smtClean="0">
                <a:latin typeface="Arial" pitchFamily="34" charset="0"/>
                <a:ea typeface="Malgun Gothic" pitchFamily="34" charset="-127"/>
                <a:cs typeface="Arial" pitchFamily="34" charset="0"/>
              </a:rPr>
              <a:t>. </a:t>
            </a:r>
          </a:p>
          <a:p>
            <a:pPr>
              <a:buSzPct val="110000"/>
            </a:pPr>
            <a:r>
              <a:rPr lang="sl-SI" sz="700" b="1" dirty="0" smtClean="0">
                <a:latin typeface="Arial" pitchFamily="34" charset="0"/>
                <a:ea typeface="Malgun Gothic" pitchFamily="34" charset="-127"/>
                <a:cs typeface="Arial" pitchFamily="34" charset="0"/>
              </a:rPr>
              <a:t>                                                </a:t>
            </a: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dirty="0">
                <a:latin typeface="Arial" pitchFamily="34" charset="0"/>
                <a:ea typeface="Malgun Gothic" pitchFamily="34" charset="-127"/>
                <a:cs typeface="Arial" pitchFamily="34" charset="0"/>
              </a:rPr>
              <a:t>Predpostavimo da velja za </a:t>
            </a:r>
            <a:r>
              <a:rPr lang="sl-SI"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Vzamemo </a:t>
            </a:r>
            <a:r>
              <a:rPr lang="sl-SI"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matriko A in poljubna </a:t>
            </a:r>
            <a:r>
              <a:rPr lang="sl-SI" sz="700" b="1" dirty="0" smtClean="0">
                <a:latin typeface="Arial" pitchFamily="34" charset="0"/>
                <a:ea typeface="Malgun Gothic" pitchFamily="34" charset="-127"/>
                <a:cs typeface="Arial" pitchFamily="34" charset="0"/>
              </a:rPr>
              <a:t>različna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j</a:t>
            </a:r>
            <a:r>
              <a:rPr lang="sl-SI" sz="700" dirty="0" smtClean="0">
                <a:latin typeface="Arial" pitchFamily="34" charset="0"/>
                <a:ea typeface="Malgun Gothic" pitchFamily="34" charset="-127"/>
                <a:cs typeface="Arial" pitchFamily="34" charset="0"/>
              </a:rPr>
              <a:t>. Za poljuben </a:t>
            </a:r>
            <a:r>
              <a:rPr lang="sl-SI" sz="700" b="1" dirty="0" smtClean="0">
                <a:latin typeface="Arial" pitchFamily="34" charset="0"/>
                <a:ea typeface="Malgun Gothic" pitchFamily="34" charset="-127"/>
                <a:cs typeface="Arial" pitchFamily="34" charset="0"/>
              </a:rPr>
              <a:t>k</a:t>
            </a:r>
            <a:r>
              <a:rPr lang="sl-SI" sz="700" dirty="0" smtClean="0">
                <a:latin typeface="Arial" pitchFamily="34" charset="0"/>
                <a:ea typeface="Malgun Gothic" pitchFamily="34" charset="-127"/>
                <a:cs typeface="Arial" pitchFamily="34" charset="0"/>
              </a:rPr>
              <a:t> različen od i in j lahko det </a:t>
            </a:r>
            <a:r>
              <a:rPr lang="sl-SI" sz="700" b="1" dirty="0" smtClean="0">
                <a:latin typeface="Arial" pitchFamily="34" charset="0"/>
                <a:ea typeface="Malgun Gothic" pitchFamily="34" charset="-127"/>
                <a:cs typeface="Arial" pitchFamily="34" charset="0"/>
              </a:rPr>
              <a:t>P</a:t>
            </a:r>
            <a:r>
              <a:rPr lang="sl-SI" sz="1000" b="1" baseline="-25000" dirty="0" smtClean="0">
                <a:latin typeface="Arial" pitchFamily="34" charset="0"/>
                <a:ea typeface="Malgun Gothic" pitchFamily="34" charset="-127"/>
                <a:cs typeface="Arial" pitchFamily="34" charset="0"/>
              </a:rPr>
              <a:t>i</a:t>
            </a:r>
            <a:r>
              <a:rPr lang="sl-SI" sz="1000" baseline="-25000" dirty="0" smtClean="0">
                <a:latin typeface="Arial" pitchFamily="34" charset="0"/>
                <a:ea typeface="Malgun Gothic" pitchFamily="34" charset="-127"/>
                <a:cs typeface="Arial" pitchFamily="34" charset="0"/>
              </a:rPr>
              <a:t>,</a:t>
            </a:r>
            <a:r>
              <a:rPr lang="sl-SI" sz="1000" b="1" baseline="-25000" dirty="0" smtClean="0">
                <a:latin typeface="Arial" pitchFamily="34" charset="0"/>
                <a:ea typeface="Malgun Gothic" pitchFamily="34" charset="-127"/>
                <a:cs typeface="Arial" pitchFamily="34" charset="0"/>
              </a:rPr>
              <a:t>j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izračunamo tako da jo razvijemo po kti vrstici.  Upoštevamo indukcijsko predpostavko in </a:t>
            </a:r>
            <a:r>
              <a:rPr lang="sl-SI" sz="700" b="1" dirty="0" smtClean="0">
                <a:latin typeface="Arial" pitchFamily="34" charset="0"/>
                <a:ea typeface="Malgun Gothic" pitchFamily="34" charset="-127"/>
                <a:cs typeface="Arial" pitchFamily="34" charset="0"/>
              </a:rPr>
              <a:t>izpostavimo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1 </a:t>
            </a:r>
            <a:r>
              <a:rPr lang="sl-SI" sz="700" dirty="0" smtClean="0">
                <a:latin typeface="Arial" pitchFamily="34" charset="0"/>
                <a:ea typeface="Malgun Gothic" pitchFamily="34" charset="-127"/>
                <a:cs typeface="Arial" pitchFamily="34" charset="0"/>
              </a:rPr>
              <a:t>in determinanto </a:t>
            </a:r>
            <a:r>
              <a:rPr lang="sl-SI" sz="700" b="1" dirty="0" smtClean="0">
                <a:latin typeface="Arial" pitchFamily="34" charset="0"/>
                <a:ea typeface="Malgun Gothic" pitchFamily="34" charset="-127"/>
                <a:cs typeface="Arial" pitchFamily="34" charset="0"/>
              </a:rPr>
              <a:t>razvijemo</a:t>
            </a:r>
            <a:r>
              <a:rPr lang="sl-SI" sz="700" dirty="0" smtClean="0">
                <a:latin typeface="Arial" pitchFamily="34" charset="0"/>
                <a:ea typeface="Malgun Gothic" pitchFamily="34" charset="-127"/>
                <a:cs typeface="Arial" pitchFamily="34" charset="0"/>
              </a:rPr>
              <a:t> kot </a:t>
            </a:r>
            <a:r>
              <a:rPr lang="sl-SI" sz="700" b="1" dirty="0" smtClean="0">
                <a:latin typeface="Arial" pitchFamily="34" charset="0"/>
                <a:ea typeface="Malgun Gothic" pitchFamily="34" charset="-127"/>
                <a:cs typeface="Arial" pitchFamily="34" charset="0"/>
              </a:rPr>
              <a:t>det A</a:t>
            </a:r>
            <a:r>
              <a:rPr lang="sl-SI" sz="700" dirty="0" smtClean="0">
                <a:latin typeface="Arial" pitchFamily="34" charset="0"/>
                <a:ea typeface="Malgun Gothic" pitchFamily="34" charset="-127"/>
                <a:cs typeface="Arial" pitchFamily="34" charset="0"/>
              </a:rPr>
              <a:t> in dobimo želeno formulo.</a:t>
            </a:r>
          </a:p>
        </p:txBody>
      </p:sp>
      <p:pic>
        <p:nvPicPr>
          <p:cNvPr id="33" name="Picture 22"/>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3245035" y="8554689"/>
            <a:ext cx="3036125" cy="368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528540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PoljeZBesedilom 2"/>
          <p:cNvSpPr txBox="1"/>
          <p:nvPr/>
        </p:nvSpPr>
        <p:spPr>
          <a:xfrm>
            <a:off x="214929" y="8865539"/>
            <a:ext cx="3112265" cy="584775"/>
          </a:xfrm>
          <a:prstGeom prst="rect">
            <a:avLst/>
          </a:prstGeom>
          <a:solidFill>
            <a:schemeClr val="accent5">
              <a:lumMod val="40000"/>
              <a:lumOff val="60000"/>
            </a:schemeClr>
          </a:solidFill>
          <a:ln w="6350">
            <a:noFill/>
          </a:ln>
        </p:spPr>
        <p:txBody>
          <a:bodyPr wrap="square" rtlCol="0">
            <a:spAutoFit/>
          </a:bodyPr>
          <a:lstStyle/>
          <a:p>
            <a:pPr>
              <a:buSzPct val="110000"/>
            </a:pPr>
            <a:r>
              <a:rPr lang="sl-SI" sz="800" b="1" dirty="0" smtClean="0">
                <a:solidFill>
                  <a:schemeClr val="accent5">
                    <a:lumMod val="50000"/>
                  </a:schemeClr>
                </a:solidFill>
                <a:latin typeface="Arial" pitchFamily="34" charset="0"/>
                <a:ea typeface="Malgun Gothic" pitchFamily="34" charset="-127"/>
                <a:cs typeface="Arial" pitchFamily="34" charset="0"/>
              </a:rPr>
              <a:t>SCHUROV KOMPLEMENT</a:t>
            </a: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C</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D</a:t>
            </a:r>
            <a:r>
              <a:rPr lang="sl-SI" sz="800" dirty="0" smtClean="0">
                <a:latin typeface="Arial" pitchFamily="34" charset="0"/>
                <a:ea typeface="Malgun Gothic" pitchFamily="34" charset="-127"/>
                <a:cs typeface="Arial" pitchFamily="34" charset="0"/>
              </a:rPr>
              <a:t> velikosti: </a:t>
            </a:r>
            <a:r>
              <a:rPr lang="sl-SI" sz="800" b="1" dirty="0">
                <a:latin typeface="Arial" pitchFamily="34" charset="0"/>
                <a:ea typeface="Malgun Gothic" pitchFamily="34" charset="-127"/>
                <a:cs typeface="Arial" pitchFamily="34" charset="0"/>
              </a:rPr>
              <a:t>m</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m </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 m </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n </a:t>
            </a:r>
            <a:r>
              <a:rPr lang="sl-SI" sz="800" dirty="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 n </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m</a:t>
            </a:r>
            <a:r>
              <a:rPr lang="sl-SI"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n</a:t>
            </a: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je </a:t>
            </a:r>
            <a:r>
              <a:rPr lang="sl-SI" sz="800" b="1" dirty="0" smtClean="0">
                <a:latin typeface="Arial" pitchFamily="34" charset="0"/>
                <a:ea typeface="Malgun Gothic" pitchFamily="34" charset="-127"/>
                <a:cs typeface="Arial" pitchFamily="34" charset="0"/>
              </a:rPr>
              <a:t>D</a:t>
            </a:r>
            <a:r>
              <a:rPr lang="sl-SI" sz="800" dirty="0" smtClean="0">
                <a:latin typeface="Arial" pitchFamily="34" charset="0"/>
                <a:ea typeface="Malgun Gothic" pitchFamily="34" charset="-127"/>
                <a:cs typeface="Arial" pitchFamily="34" charset="0"/>
              </a:rPr>
              <a:t> obrnljiva</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det</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D </a:t>
            </a:r>
            <a:r>
              <a:rPr lang="sl-SI" sz="800" b="1" dirty="0" smtClean="0">
                <a:latin typeface="Arial" pitchFamily="34" charset="0"/>
                <a:ea typeface="Malgun Gothic" pitchFamily="34" charset="-127"/>
                <a:cs typeface="Arial" pitchFamily="34" charset="0"/>
              </a:rPr>
              <a:t>det </a:t>
            </a:r>
            <a:r>
              <a:rPr lang="sl-SI" sz="800" dirty="0" smtClean="0">
                <a:latin typeface="Arial" pitchFamily="34" charset="0"/>
                <a:ea typeface="Malgun Gothic" pitchFamily="34" charset="-127"/>
                <a:cs typeface="Arial" pitchFamily="34" charset="0"/>
              </a:rPr>
              <a:t>(</a:t>
            </a:r>
            <a:r>
              <a:rPr lang="sl-SI" sz="800" b="1" dirty="0">
                <a:latin typeface="Arial" pitchFamily="34" charset="0"/>
                <a:ea typeface="Malgun Gothic" pitchFamily="34" charset="-127"/>
                <a:cs typeface="Arial" pitchFamily="34" charset="0"/>
              </a:rPr>
              <a:t>A</a:t>
            </a:r>
            <a:r>
              <a:rPr lang="sl-SI" sz="800" dirty="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a:t>
            </a:r>
            <a:r>
              <a:rPr lang="sl-SI" sz="800" dirty="0">
                <a:latin typeface="Arial" pitchFamily="34" charset="0"/>
                <a:cs typeface="Arial" pitchFamily="34" charset="0"/>
              </a:rPr>
              <a:t> ⋅ </a:t>
            </a:r>
            <a:r>
              <a:rPr lang="sl-SI" sz="800" b="1" dirty="0" smtClean="0">
                <a:latin typeface="Arial" pitchFamily="34" charset="0"/>
                <a:ea typeface="Malgun Gothic" pitchFamily="34" charset="-127"/>
                <a:cs typeface="Arial" pitchFamily="34" charset="0"/>
              </a:rPr>
              <a:t>D</a:t>
            </a:r>
            <a:r>
              <a:rPr lang="sl-SI" sz="800" baseline="30000" dirty="0">
                <a:latin typeface="Arial" pitchFamily="34" charset="0"/>
                <a:ea typeface="Malgun Gothic" pitchFamily="34" charset="-127"/>
                <a:cs typeface="Arial" pitchFamily="34" charset="0"/>
              </a:rPr>
              <a:t>−</a:t>
            </a:r>
            <a:r>
              <a:rPr lang="sl-SI" sz="1000" b="1" baseline="30000" dirty="0">
                <a:latin typeface="Arial" pitchFamily="34" charset="0"/>
                <a:ea typeface="Malgun Gothic" pitchFamily="34" charset="-127"/>
                <a:cs typeface="Arial" pitchFamily="34" charset="0"/>
              </a:rPr>
              <a:t>1</a:t>
            </a:r>
            <a:r>
              <a:rPr lang="sl-SI" sz="800" b="1" dirty="0">
                <a:latin typeface="Arial" pitchFamily="34" charset="0"/>
                <a:ea typeface="Malgun Gothic" pitchFamily="34" charset="-127"/>
                <a:cs typeface="Arial" pitchFamily="34" charset="0"/>
              </a:rPr>
              <a:t>C</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je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obrnljiva: </a:t>
            </a:r>
            <a:r>
              <a:rPr lang="sl-SI" sz="800" b="1" dirty="0">
                <a:latin typeface="Arial" pitchFamily="34" charset="0"/>
                <a:ea typeface="Malgun Gothic" pitchFamily="34" charset="-127"/>
                <a:cs typeface="Arial" pitchFamily="34" charset="0"/>
              </a:rPr>
              <a:t>det</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 </a:t>
            </a:r>
            <a:r>
              <a:rPr lang="sl-SI" sz="800" b="1" dirty="0">
                <a:latin typeface="Arial" pitchFamily="34" charset="0"/>
                <a:ea typeface="Malgun Gothic" pitchFamily="34" charset="-127"/>
                <a:cs typeface="Arial" pitchFamily="34" charset="0"/>
              </a:rPr>
              <a:t>det </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D</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C</a:t>
            </a:r>
            <a:r>
              <a:rPr lang="sl-SI" sz="800" dirty="0" smtClean="0">
                <a:latin typeface="Arial" pitchFamily="34" charset="0"/>
                <a:cs typeface="Arial" pitchFamily="34" charset="0"/>
              </a:rPr>
              <a:t> </a:t>
            </a:r>
            <a:r>
              <a:rPr lang="sl-SI" sz="800" dirty="0">
                <a:latin typeface="Arial" pitchFamily="34" charset="0"/>
                <a:cs typeface="Arial" pitchFamily="34" charset="0"/>
              </a:rPr>
              <a:t>⋅ </a:t>
            </a:r>
            <a:r>
              <a:rPr lang="sl-SI" sz="800" b="1" dirty="0" smtClean="0">
                <a:latin typeface="Arial" pitchFamily="34" charset="0"/>
                <a:ea typeface="Malgun Gothic" pitchFamily="34" charset="-127"/>
                <a:cs typeface="Arial" pitchFamily="34" charset="0"/>
              </a:rPr>
              <a:t>A</a:t>
            </a:r>
            <a:r>
              <a:rPr lang="sl-SI" sz="800" baseline="30000" dirty="0" smtClean="0">
                <a:latin typeface="Arial" pitchFamily="34" charset="0"/>
                <a:ea typeface="Malgun Gothic" pitchFamily="34" charset="-127"/>
                <a:cs typeface="Arial" pitchFamily="34" charset="0"/>
              </a:rPr>
              <a:t>−</a:t>
            </a:r>
            <a:r>
              <a:rPr lang="sl-SI" sz="1000" b="1" baseline="30000" dirty="0" smtClean="0">
                <a:latin typeface="Arial" pitchFamily="34" charset="0"/>
                <a:ea typeface="Malgun Gothic" pitchFamily="34" charset="-127"/>
                <a:cs typeface="Arial" pitchFamily="34" charset="0"/>
              </a:rPr>
              <a:t>1</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a:t>
            </a:r>
            <a:endParaRPr lang="sl-SI" sz="800" dirty="0">
              <a:latin typeface="Arial" pitchFamily="34" charset="0"/>
              <a:ea typeface="Malgun Gothic" pitchFamily="34" charset="-127"/>
              <a:cs typeface="Arial" pitchFamily="34" charset="0"/>
            </a:endParaRPr>
          </a:p>
        </p:txBody>
      </p:sp>
      <p:sp>
        <p:nvSpPr>
          <p:cNvPr id="22" name="PoljeZBesedilom 2"/>
          <p:cNvSpPr txBox="1"/>
          <p:nvPr/>
        </p:nvSpPr>
        <p:spPr>
          <a:xfrm>
            <a:off x="4015397" y="3944605"/>
            <a:ext cx="2616879" cy="3016210"/>
          </a:xfrm>
          <a:prstGeom prst="rect">
            <a:avLst/>
          </a:prstGeom>
          <a:solidFill>
            <a:srgbClr val="FDFBB3"/>
          </a:solidFill>
          <a:ln w="6350">
            <a:solidFill>
              <a:schemeClr val="tx1"/>
            </a:solidFill>
          </a:ln>
        </p:spPr>
        <p:txBody>
          <a:bodyPr wrap="square" rtlCol="0">
            <a:spAutoFit/>
          </a:bodyPr>
          <a:lstStyle/>
          <a:p>
            <a:pPr>
              <a:buSzPct val="110000"/>
            </a:pPr>
            <a:r>
              <a:rPr lang="sl-SI" sz="800" b="1" dirty="0" smtClean="0">
                <a:solidFill>
                  <a:srgbClr val="9A7E08"/>
                </a:solidFill>
                <a:latin typeface="Arial" pitchFamily="34" charset="0"/>
                <a:ea typeface="Malgun Gothic" pitchFamily="34" charset="-127"/>
                <a:cs typeface="Arial" pitchFamily="34" charset="0"/>
              </a:rPr>
              <a:t>           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 spodnje formule vstavimo namesto B identično matriko. Vidimo da trditev velja če je A </a:t>
            </a:r>
            <a:r>
              <a:rPr lang="sl-SI" sz="700" b="1" dirty="0" smtClean="0">
                <a:latin typeface="Arial" pitchFamily="34" charset="0"/>
                <a:ea typeface="Malgun Gothic" pitchFamily="34" charset="-127"/>
                <a:cs typeface="Arial" pitchFamily="34" charset="0"/>
              </a:rPr>
              <a:t>elementarna</a:t>
            </a:r>
            <a:r>
              <a:rPr lang="sl-SI" sz="700" dirty="0" smtClean="0">
                <a:latin typeface="Arial" pitchFamily="34" charset="0"/>
                <a:ea typeface="Malgun Gothic" pitchFamily="34" charset="-127"/>
                <a:cs typeface="Arial" pitchFamily="34" charset="0"/>
              </a:rPr>
              <a:t> matrika. </a:t>
            </a:r>
          </a:p>
          <a:p>
            <a:pPr>
              <a:buSzPct val="110000"/>
            </a:pPr>
            <a:r>
              <a:rPr lang="sl-SI" sz="700" dirty="0" smtClean="0">
                <a:latin typeface="Arial" pitchFamily="34" charset="0"/>
                <a:ea typeface="Malgun Gothic" pitchFamily="34" charset="-127"/>
                <a:cs typeface="Arial" pitchFamily="34" charset="0"/>
              </a:rPr>
              <a:t> </a:t>
            </a: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Vidimo da velja tudi če ima matrika A v neki vrstici same </a:t>
            </a:r>
            <a:r>
              <a:rPr lang="sl-SI" sz="700" b="1" dirty="0" smtClean="0">
                <a:latin typeface="Arial" pitchFamily="34" charset="0"/>
                <a:ea typeface="Malgun Gothic" pitchFamily="34" charset="-127"/>
                <a:cs typeface="Arial" pitchFamily="34" charset="0"/>
              </a:rPr>
              <a:t>ničle</a:t>
            </a:r>
            <a:r>
              <a:rPr lang="sl-SI" sz="700" dirty="0" smtClean="0">
                <a:latin typeface="Arial" pitchFamily="34" charset="0"/>
                <a:ea typeface="Malgun Gothic" pitchFamily="34" charset="-127"/>
                <a:cs typeface="Arial" pitchFamily="34" charset="0"/>
              </a:rPr>
              <a:t> ker ima potem tudi AB same ničle in je determinanta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V splošnem obstaja </a:t>
            </a:r>
            <a:r>
              <a:rPr lang="sl-SI" sz="700" b="1" dirty="0">
                <a:latin typeface="Arial" pitchFamily="34" charset="0"/>
                <a:ea typeface="Malgun Gothic" pitchFamily="34" charset="-127"/>
                <a:cs typeface="Arial" pitchFamily="34" charset="0"/>
              </a:rPr>
              <a:t>S</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E</a:t>
            </a:r>
            <a:r>
              <a:rPr lang="sl-SI" sz="900" b="1" baseline="-25000" dirty="0">
                <a:latin typeface="Arial" pitchFamily="34" charset="0"/>
                <a:ea typeface="Malgun Gothic" pitchFamily="34" charset="-127"/>
                <a:cs typeface="Arial" pitchFamily="34" charset="0"/>
              </a:rPr>
              <a:t>n</a:t>
            </a:r>
            <a:r>
              <a:rPr lang="sl-SI" sz="700" dirty="0">
                <a:latin typeface="Arial" pitchFamily="34" charset="0"/>
                <a:cs typeface="Arial" pitchFamily="34" charset="0"/>
              </a:rPr>
              <a:t> ⋅ ⋅ ⋅ </a:t>
            </a:r>
            <a:r>
              <a:rPr lang="sl-SI" sz="700" b="1" dirty="0">
                <a:latin typeface="Arial" pitchFamily="34" charset="0"/>
                <a:cs typeface="Arial" pitchFamily="34" charset="0"/>
              </a:rPr>
              <a:t>E</a:t>
            </a:r>
            <a:r>
              <a:rPr lang="sl-SI" sz="900" b="1" baseline="-25000" dirty="0">
                <a:latin typeface="Arial" pitchFamily="34" charset="0"/>
                <a:cs typeface="Arial" pitchFamily="34" charset="0"/>
              </a:rPr>
              <a:t>1</a:t>
            </a:r>
            <a:r>
              <a:rPr lang="sl-SI" sz="700" dirty="0">
                <a:latin typeface="Arial" pitchFamily="34" charset="0"/>
                <a:cs typeface="Arial" pitchFamily="34" charset="0"/>
              </a:rPr>
              <a:t> ⋅ </a:t>
            </a:r>
            <a:r>
              <a:rPr lang="sl-SI" sz="700" b="1" dirty="0" smtClean="0">
                <a:latin typeface="Arial" pitchFamily="34" charset="0"/>
                <a:cs typeface="Arial" pitchFamily="34" charset="0"/>
              </a:rPr>
              <a:t>A</a:t>
            </a:r>
            <a:r>
              <a:rPr lang="sl-SI" sz="700" dirty="0" smtClean="0">
                <a:latin typeface="Arial" pitchFamily="34" charset="0"/>
                <a:cs typeface="Arial" pitchFamily="34" charset="0"/>
              </a:rPr>
              <a:t> da ima S reducirano vrstično stopničasto obliko.</a:t>
            </a:r>
            <a:r>
              <a:rPr lang="sl-SI" sz="700" dirty="0" smtClean="0">
                <a:latin typeface="Arial" pitchFamily="34" charset="0"/>
                <a:ea typeface="Malgun Gothic" pitchFamily="34" charset="-127"/>
                <a:cs typeface="Arial" pitchFamily="34" charset="0"/>
              </a:rPr>
              <a:t> Ločimo dva primera. Če ima S </a:t>
            </a:r>
            <a:r>
              <a:rPr lang="sl-SI" sz="700" b="1" dirty="0" smtClean="0">
                <a:latin typeface="Arial" pitchFamily="34" charset="0"/>
                <a:ea typeface="Malgun Gothic" pitchFamily="34" charset="-127"/>
                <a:cs typeface="Arial" pitchFamily="34" charset="0"/>
              </a:rPr>
              <a:t>ničelno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vrstico</a:t>
            </a:r>
            <a:r>
              <a:rPr lang="sl-SI" sz="700" dirty="0" smtClean="0">
                <a:latin typeface="Arial" pitchFamily="34" charset="0"/>
                <a:ea typeface="Malgun Gothic" pitchFamily="34" charset="-127"/>
                <a:cs typeface="Arial" pitchFamily="34" charset="0"/>
              </a:rPr>
              <a:t> je potem determinanta A </a:t>
            </a:r>
            <a:r>
              <a:rPr lang="sl-SI" sz="700" b="1" dirty="0" smtClean="0">
                <a:latin typeface="Arial" pitchFamily="34" charset="0"/>
                <a:ea typeface="Malgun Gothic" pitchFamily="34" charset="-127"/>
                <a:cs typeface="Arial" pitchFamily="34" charset="0"/>
              </a:rPr>
              <a:t>0</a:t>
            </a:r>
            <a:r>
              <a:rPr lang="sl-SI" sz="700" dirty="0" smtClean="0">
                <a:latin typeface="Arial" pitchFamily="34" charset="0"/>
                <a:ea typeface="Malgun Gothic" pitchFamily="34" charset="-127"/>
                <a:cs typeface="Arial" pitchFamily="34" charset="0"/>
              </a:rPr>
              <a:t> in AB prav tako.</a:t>
            </a: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nima ničelne vrstice potem je S </a:t>
            </a:r>
            <a:r>
              <a:rPr lang="sl-SI" sz="700" b="1" dirty="0" smtClean="0">
                <a:latin typeface="Arial" pitchFamily="34" charset="0"/>
                <a:ea typeface="Malgun Gothic" pitchFamily="34" charset="-127"/>
                <a:cs typeface="Arial" pitchFamily="34" charset="0"/>
              </a:rPr>
              <a:t>identična</a:t>
            </a:r>
            <a:r>
              <a:rPr lang="sl-SI" sz="700" dirty="0" smtClean="0">
                <a:latin typeface="Arial" pitchFamily="34" charset="0"/>
                <a:ea typeface="Malgun Gothic" pitchFamily="34" charset="-127"/>
                <a:cs typeface="Arial" pitchFamily="34" charset="0"/>
              </a:rPr>
              <a:t> matrika</a:t>
            </a: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p:txBody>
      </p:sp>
      <p:sp>
        <p:nvSpPr>
          <p:cNvPr id="2" name="PoljeZBesedilom 2"/>
          <p:cNvSpPr txBox="1"/>
          <p:nvPr/>
        </p:nvSpPr>
        <p:spPr>
          <a:xfrm>
            <a:off x="218902" y="255018"/>
            <a:ext cx="2418010" cy="338554"/>
          </a:xfrm>
          <a:prstGeom prst="rect">
            <a:avLst/>
          </a:prstGeom>
          <a:solidFill>
            <a:srgbClr val="FEEDC2"/>
          </a:solidFill>
          <a:ln w="6350">
            <a:solidFill>
              <a:schemeClr val="tx1"/>
            </a:solidFill>
          </a:ln>
        </p:spPr>
        <p:txBody>
          <a:bodyPr wrap="square" rtlCol="0">
            <a:spAutoFit/>
          </a:bodyPr>
          <a:lstStyle/>
          <a:p>
            <a:pPr>
              <a:buSzPct val="110000"/>
            </a:pPr>
            <a:r>
              <a:rPr lang="sl-SI" sz="800" b="1" dirty="0" smtClean="0">
                <a:solidFill>
                  <a:srgbClr val="994A09"/>
                </a:solidFill>
                <a:latin typeface="Arial" pitchFamily="34" charset="0"/>
                <a:ea typeface="Malgun Gothic" pitchFamily="34" charset="-127"/>
                <a:cs typeface="Arial" pitchFamily="34" charset="0"/>
              </a:rPr>
              <a:t>POSLEDICA</a:t>
            </a: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če ima matrika dve </a:t>
            </a:r>
            <a:r>
              <a:rPr lang="sl-SI" sz="800" b="1" dirty="0" smtClean="0">
                <a:latin typeface="Arial" pitchFamily="34" charset="0"/>
                <a:ea typeface="Malgun Gothic" pitchFamily="34" charset="-127"/>
                <a:cs typeface="Arial" pitchFamily="34" charset="0"/>
              </a:rPr>
              <a:t>vrstici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enaki</a:t>
            </a:r>
            <a:r>
              <a:rPr lang="sl-SI" sz="800" dirty="0" smtClean="0">
                <a:latin typeface="Arial" pitchFamily="34" charset="0"/>
                <a:ea typeface="Malgun Gothic" pitchFamily="34" charset="-127"/>
                <a:cs typeface="Arial" pitchFamily="34" charset="0"/>
              </a:rPr>
              <a:t> je njena determinanta </a:t>
            </a:r>
            <a:r>
              <a:rPr lang="sl-SI" sz="800" b="1" dirty="0" smtClean="0">
                <a:latin typeface="Arial" pitchFamily="34" charset="0"/>
                <a:ea typeface="Malgun Gothic" pitchFamily="34" charset="-127"/>
                <a:cs typeface="Arial" pitchFamily="34" charset="0"/>
              </a:rPr>
              <a:t>0</a:t>
            </a:r>
            <a:endParaRPr lang="sl-SI" sz="800" b="1" baseline="-25000" dirty="0" smtClean="0">
              <a:latin typeface="Arial" pitchFamily="34" charset="0"/>
              <a:ea typeface="Malgun Gothic" pitchFamily="34" charset="-127"/>
              <a:cs typeface="Arial" pitchFamily="34" charset="0"/>
            </a:endParaRPr>
          </a:p>
        </p:txBody>
      </p:sp>
      <p:sp>
        <p:nvSpPr>
          <p:cNvPr id="3" name="PoljeZBesedilom 2"/>
          <p:cNvSpPr txBox="1"/>
          <p:nvPr/>
        </p:nvSpPr>
        <p:spPr>
          <a:xfrm>
            <a:off x="218902" y="646292"/>
            <a:ext cx="1851322" cy="707886"/>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p>
          <a:p>
            <a:pPr>
              <a:buSzPct val="110000"/>
            </a:pPr>
            <a:r>
              <a:rPr lang="sl-SI" sz="800" dirty="0" smtClean="0">
                <a:latin typeface="Arial" pitchFamily="34" charset="0"/>
                <a:ea typeface="Malgun Gothic" pitchFamily="34" charset="-127"/>
                <a:cs typeface="Arial" pitchFamily="34" charset="0"/>
              </a:rPr>
              <a:t>Če v matriki A eni </a:t>
            </a:r>
            <a:r>
              <a:rPr lang="sl-SI" sz="800" b="1" dirty="0" smtClean="0">
                <a:latin typeface="Arial" pitchFamily="34" charset="0"/>
                <a:ea typeface="Malgun Gothic" pitchFamily="34" charset="-127"/>
                <a:cs typeface="Arial" pitchFamily="34" charset="0"/>
              </a:rPr>
              <a:t>vrstici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prištejemo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večkratnik</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druge</a:t>
            </a:r>
            <a:r>
              <a:rPr lang="sl-SI" sz="800" dirty="0" smtClean="0">
                <a:latin typeface="Arial" pitchFamily="34" charset="0"/>
                <a:ea typeface="Malgun Gothic" pitchFamily="34" charset="-127"/>
                <a:cs typeface="Arial" pitchFamily="34" charset="0"/>
              </a:rPr>
              <a:t> vrstice potem se njena determinanta </a:t>
            </a:r>
            <a:r>
              <a:rPr lang="sl-SI" sz="800" b="1" dirty="0" smtClean="0">
                <a:latin typeface="Arial" pitchFamily="34" charset="0"/>
                <a:ea typeface="Malgun Gothic" pitchFamily="34" charset="-127"/>
                <a:cs typeface="Arial" pitchFamily="34" charset="0"/>
              </a:rPr>
              <a:t>ne</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spremeni</a:t>
            </a:r>
          </a:p>
        </p:txBody>
      </p:sp>
      <p:pic>
        <p:nvPicPr>
          <p:cNvPr id="5123"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90416" y="776536"/>
            <a:ext cx="1063798" cy="130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oup 5"/>
          <p:cNvGrpSpPr/>
          <p:nvPr/>
        </p:nvGrpSpPr>
        <p:grpSpPr>
          <a:xfrm>
            <a:off x="233934" y="1460902"/>
            <a:ext cx="2592288" cy="2585323"/>
            <a:chOff x="2132856" y="1428250"/>
            <a:chExt cx="2592288" cy="2585323"/>
          </a:xfrm>
        </p:grpSpPr>
        <p:sp>
          <p:nvSpPr>
            <p:cNvPr id="8" name="PoljeZBesedilom 2"/>
            <p:cNvSpPr txBox="1"/>
            <p:nvPr/>
          </p:nvSpPr>
          <p:spPr>
            <a:xfrm>
              <a:off x="2132856" y="1428250"/>
              <a:ext cx="2592288" cy="258532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Po prejšnji </a:t>
              </a:r>
              <a:r>
                <a:rPr lang="sl-SI" sz="700" b="1" dirty="0" smtClean="0">
                  <a:latin typeface="Arial" pitchFamily="34" charset="0"/>
                  <a:ea typeface="Malgun Gothic" pitchFamily="34" charset="-127"/>
                  <a:cs typeface="Arial" pitchFamily="34" charset="0"/>
                </a:rPr>
                <a:t>posledici</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prvi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trditvi</a:t>
              </a:r>
              <a:r>
                <a:rPr lang="sl-SI" sz="700" dirty="0" smtClean="0">
                  <a:latin typeface="Arial" pitchFamily="34" charset="0"/>
                  <a:ea typeface="Malgun Gothic" pitchFamily="34" charset="-127"/>
                  <a:cs typeface="Arial" pitchFamily="34" charset="0"/>
                </a:rPr>
                <a:t> o linearnosti</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 </a:t>
              </a:r>
            </a:p>
            <a:p>
              <a:pPr>
                <a:buSzPct val="110000"/>
              </a:pPr>
              <a:endParaRPr lang="sl-SI" sz="700" b="1" dirty="0">
                <a:latin typeface="Arial" pitchFamily="34" charset="0"/>
                <a:ea typeface="Malgun Gothic" pitchFamily="34" charset="-127"/>
                <a:cs typeface="Arial" pitchFamily="34" charset="0"/>
              </a:endParaRPr>
            </a:p>
          </p:txBody>
        </p:sp>
        <p:pic>
          <p:nvPicPr>
            <p:cNvPr id="5124"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04864" y="1759177"/>
              <a:ext cx="2448272" cy="21466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1" name="PoljeZBesedilom 2"/>
          <p:cNvSpPr txBox="1"/>
          <p:nvPr/>
        </p:nvSpPr>
        <p:spPr>
          <a:xfrm>
            <a:off x="3041092" y="183803"/>
            <a:ext cx="3556260" cy="1754326"/>
          </a:xfrm>
          <a:prstGeom prst="rect">
            <a:avLst/>
          </a:prstGeom>
          <a:solidFill>
            <a:srgbClr val="9DD5C6"/>
          </a:solidFill>
          <a:ln w="6350">
            <a:noFill/>
          </a:ln>
        </p:spPr>
        <p:txBody>
          <a:bodyPr wrap="square" rtlCol="0">
            <a:spAutoFit/>
          </a:bodyPr>
          <a:lstStyle/>
          <a:p>
            <a:pPr algn="ctr">
              <a:buSzPct val="110000"/>
            </a:pPr>
            <a:r>
              <a:rPr lang="sl-SI" sz="900" b="1" dirty="0" smtClean="0">
                <a:solidFill>
                  <a:srgbClr val="226866"/>
                </a:solidFill>
                <a:latin typeface="Arial" pitchFamily="34" charset="0"/>
                <a:ea typeface="Malgun Gothic" pitchFamily="34" charset="-127"/>
                <a:cs typeface="Arial" pitchFamily="34" charset="0"/>
              </a:rPr>
              <a:t>Gaussova metoda za računanje determinant</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matriko hočemo s pomočjo elementarnih vrstičnih transformacij pripeljati do </a:t>
            </a:r>
            <a:r>
              <a:rPr lang="sl-SI" sz="800" b="1" dirty="0" smtClean="0">
                <a:latin typeface="Arial" pitchFamily="34" charset="0"/>
                <a:ea typeface="Malgun Gothic" pitchFamily="34" charset="-127"/>
                <a:cs typeface="Arial" pitchFamily="34" charset="0"/>
              </a:rPr>
              <a:t>reducirane vrstične stopničaste</a:t>
            </a:r>
            <a:r>
              <a:rPr lang="sl-SI" sz="800" dirty="0" smtClean="0">
                <a:latin typeface="Arial" pitchFamily="34" charset="0"/>
                <a:ea typeface="Malgun Gothic" pitchFamily="34" charset="-127"/>
                <a:cs typeface="Arial" pitchFamily="34" charset="0"/>
              </a:rPr>
              <a:t> forme </a:t>
            </a: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upoštevati moramo prejšnje trditve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vrstici </a:t>
            </a:r>
            <a:r>
              <a:rPr lang="sl-SI" sz="800" b="1" dirty="0" smtClean="0">
                <a:latin typeface="Arial" pitchFamily="34" charset="0"/>
                <a:ea typeface="Malgun Gothic" pitchFamily="34" charset="-127"/>
                <a:cs typeface="Arial" pitchFamily="34" charset="0"/>
              </a:rPr>
              <a:t>zamenjamo</a:t>
            </a:r>
            <a:r>
              <a:rPr lang="sl-SI" sz="800" dirty="0" smtClean="0">
                <a:latin typeface="Arial" pitchFamily="34" charset="0"/>
                <a:ea typeface="Malgun Gothic" pitchFamily="34" charset="-127"/>
                <a:cs typeface="Arial" pitchFamily="34" charset="0"/>
              </a:rPr>
              <a:t>: spremenimo </a:t>
            </a:r>
            <a:r>
              <a:rPr lang="sl-SI" sz="800" b="1" dirty="0" smtClean="0">
                <a:latin typeface="Arial" pitchFamily="34" charset="0"/>
                <a:ea typeface="Malgun Gothic" pitchFamily="34" charset="-127"/>
                <a:cs typeface="Arial" pitchFamily="34" charset="0"/>
              </a:rPr>
              <a:t>predznak</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a:t>
            </a:r>
            <a:r>
              <a:rPr lang="sl-SI" sz="800" b="1" dirty="0" smtClean="0">
                <a:latin typeface="Arial" pitchFamily="34" charset="0"/>
                <a:ea typeface="Malgun Gothic" pitchFamily="34" charset="-127"/>
                <a:cs typeface="Arial" pitchFamily="34" charset="0"/>
              </a:rPr>
              <a:t>prištejemo</a:t>
            </a:r>
            <a:r>
              <a:rPr lang="sl-SI" sz="800" dirty="0" smtClean="0">
                <a:latin typeface="Arial" pitchFamily="34" charset="0"/>
                <a:ea typeface="Malgun Gothic" pitchFamily="34" charset="-127"/>
                <a:cs typeface="Arial" pitchFamily="34" charset="0"/>
              </a:rPr>
              <a:t> večkratnik: se ne zgodi </a:t>
            </a:r>
            <a:r>
              <a:rPr lang="sl-SI" sz="800" b="1" dirty="0" smtClean="0">
                <a:latin typeface="Arial" pitchFamily="34" charset="0"/>
                <a:ea typeface="Malgun Gothic" pitchFamily="34" charset="-127"/>
                <a:cs typeface="Arial" pitchFamily="34" charset="0"/>
              </a:rPr>
              <a:t>nič</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a:t>
            </a:r>
            <a:r>
              <a:rPr lang="sl-SI" sz="800" b="1" dirty="0" smtClean="0">
                <a:latin typeface="Arial" pitchFamily="34" charset="0"/>
                <a:ea typeface="Malgun Gothic" pitchFamily="34" charset="-127"/>
                <a:cs typeface="Arial" pitchFamily="34" charset="0"/>
              </a:rPr>
              <a:t>vrstico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pomnožimo</a:t>
            </a:r>
            <a:r>
              <a:rPr lang="sl-SI" sz="800" dirty="0" smtClean="0">
                <a:latin typeface="Arial" pitchFamily="34" charset="0"/>
                <a:ea typeface="Malgun Gothic" pitchFamily="34" charset="-127"/>
                <a:cs typeface="Arial" pitchFamily="34" charset="0"/>
              </a:rPr>
              <a:t> z številom: celo </a:t>
            </a:r>
            <a:r>
              <a:rPr lang="sl-SI" sz="800" b="1" dirty="0" smtClean="0">
                <a:latin typeface="Arial" pitchFamily="34" charset="0"/>
                <a:ea typeface="Malgun Gothic" pitchFamily="34" charset="-127"/>
                <a:cs typeface="Arial" pitchFamily="34" charset="0"/>
              </a:rPr>
              <a:t>determinanto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pomnožimo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reducirana vrstična forma je </a:t>
            </a:r>
            <a:r>
              <a:rPr lang="sl-SI" sz="800" b="1" dirty="0" smtClean="0">
                <a:latin typeface="Arial" pitchFamily="34" charset="0"/>
                <a:ea typeface="Malgun Gothic" pitchFamily="34" charset="-127"/>
                <a:cs typeface="Arial" pitchFamily="34" charset="0"/>
              </a:rPr>
              <a:t>zgornje</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trikotna</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p:txBody>
      </p:sp>
      <p:sp>
        <p:nvSpPr>
          <p:cNvPr id="13" name="PoljeZBesedilom 2"/>
          <p:cNvSpPr txBox="1"/>
          <p:nvPr/>
        </p:nvSpPr>
        <p:spPr>
          <a:xfrm>
            <a:off x="3140968" y="1340406"/>
            <a:ext cx="2715418"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determinanta </a:t>
            </a:r>
            <a:r>
              <a:rPr lang="sl-SI" sz="800" b="1" dirty="0" smtClean="0">
                <a:latin typeface="Arial" pitchFamily="34" charset="0"/>
                <a:ea typeface="Malgun Gothic" pitchFamily="34" charset="-127"/>
                <a:cs typeface="Arial" pitchFamily="34" charset="0"/>
              </a:rPr>
              <a:t>zgornje</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trikotne</a:t>
            </a:r>
            <a:r>
              <a:rPr lang="sl-SI" sz="800" dirty="0" smtClean="0">
                <a:latin typeface="Arial" pitchFamily="34" charset="0"/>
                <a:ea typeface="Malgun Gothic" pitchFamily="34" charset="-127"/>
                <a:cs typeface="Arial" pitchFamily="34" charset="0"/>
              </a:rPr>
              <a:t> matrike je enaka </a:t>
            </a:r>
            <a:r>
              <a:rPr lang="sl-SI" sz="800" b="1" dirty="0" smtClean="0">
                <a:latin typeface="Arial" pitchFamily="34" charset="0"/>
                <a:ea typeface="Malgun Gothic" pitchFamily="34" charset="-127"/>
                <a:cs typeface="Arial" pitchFamily="34" charset="0"/>
              </a:rPr>
              <a:t>produktu</a:t>
            </a:r>
            <a:r>
              <a:rPr lang="sl-SI" sz="800" dirty="0" smtClean="0">
                <a:latin typeface="Arial" pitchFamily="34" charset="0"/>
                <a:ea typeface="Malgun Gothic" pitchFamily="34" charset="-127"/>
                <a:cs typeface="Arial" pitchFamily="34" charset="0"/>
              </a:rPr>
              <a:t> elementov na glavni </a:t>
            </a:r>
            <a:r>
              <a:rPr lang="sl-SI" sz="800" b="1" dirty="0" smtClean="0">
                <a:latin typeface="Arial" pitchFamily="34" charset="0"/>
                <a:ea typeface="Malgun Gothic" pitchFamily="34" charset="-127"/>
                <a:cs typeface="Arial" pitchFamily="34" charset="0"/>
              </a:rPr>
              <a:t>diagonali</a:t>
            </a:r>
            <a:endParaRPr lang="sl-SI" sz="800" b="1" dirty="0" smtClean="0">
              <a:solidFill>
                <a:srgbClr val="C00000"/>
              </a:solidFill>
              <a:latin typeface="Arial" pitchFamily="34" charset="0"/>
              <a:ea typeface="Malgun Gothic" pitchFamily="34" charset="-127"/>
              <a:cs typeface="Arial" pitchFamily="34" charset="0"/>
            </a:endParaRPr>
          </a:p>
        </p:txBody>
      </p:sp>
      <p:grpSp>
        <p:nvGrpSpPr>
          <p:cNvPr id="7" name="Group 6"/>
          <p:cNvGrpSpPr/>
          <p:nvPr/>
        </p:nvGrpSpPr>
        <p:grpSpPr>
          <a:xfrm>
            <a:off x="3005929" y="2071068"/>
            <a:ext cx="3258690" cy="1723549"/>
            <a:chOff x="2978622" y="2072680"/>
            <a:chExt cx="3258690" cy="1723549"/>
          </a:xfrm>
        </p:grpSpPr>
        <p:sp>
          <p:nvSpPr>
            <p:cNvPr id="16" name="PoljeZBesedilom 2"/>
            <p:cNvSpPr txBox="1"/>
            <p:nvPr/>
          </p:nvSpPr>
          <p:spPr>
            <a:xfrm>
              <a:off x="2978622" y="2072680"/>
              <a:ext cx="3258690" cy="172354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Večkrat uporabimo formulo za razvoj po </a:t>
              </a:r>
              <a:r>
                <a:rPr lang="sl-SI" sz="700" b="1" dirty="0" smtClean="0">
                  <a:latin typeface="Arial" pitchFamily="34" charset="0"/>
                  <a:ea typeface="Malgun Gothic" pitchFamily="34" charset="-127"/>
                  <a:cs typeface="Arial" pitchFamily="34" charset="0"/>
                </a:rPr>
                <a:t>prvi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vrstici</a:t>
              </a:r>
              <a:r>
                <a:rPr lang="sl-SI" sz="700" dirty="0" smtClean="0">
                  <a:latin typeface="Arial" pitchFamily="34" charset="0"/>
                  <a:ea typeface="Malgun Gothic" pitchFamily="34" charset="-127"/>
                  <a:cs typeface="Arial" pitchFamily="34" charset="0"/>
                </a:rPr>
                <a:t>:</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 </a:t>
              </a: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p:txBody>
        </p:sp>
        <p:pic>
          <p:nvPicPr>
            <p:cNvPr id="5125"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52254" y="2408114"/>
              <a:ext cx="3041101" cy="12487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0" name="PoljeZBesedilom 2"/>
          <p:cNvSpPr txBox="1"/>
          <p:nvPr/>
        </p:nvSpPr>
        <p:spPr>
          <a:xfrm>
            <a:off x="5251847" y="3583097"/>
            <a:ext cx="1394866" cy="461665"/>
          </a:xfrm>
          <a:prstGeom prst="rect">
            <a:avLst/>
          </a:prstGeom>
          <a:solidFill>
            <a:srgbClr val="FF5050"/>
          </a:solidFill>
          <a:ln w="6350">
            <a:solidFill>
              <a:schemeClr val="tx1"/>
            </a:solidFill>
          </a:ln>
        </p:spPr>
        <p:txBody>
          <a:bodyPr wrap="square" rtlCol="0">
            <a:spAutoFit/>
          </a:bodyPr>
          <a:lstStyle/>
          <a:p>
            <a:pPr>
              <a:buSzPct val="110000"/>
            </a:pPr>
            <a:r>
              <a:rPr lang="sl-SI" sz="800" b="1" dirty="0" smtClean="0">
                <a:solidFill>
                  <a:srgbClr val="680000"/>
                </a:solidFill>
                <a:latin typeface="Arial" pitchFamily="34" charset="0"/>
                <a:ea typeface="Malgun Gothic" pitchFamily="34" charset="-127"/>
                <a:cs typeface="Arial" pitchFamily="34" charset="0"/>
              </a:rPr>
              <a:t>TRDITEV</a:t>
            </a:r>
            <a:r>
              <a:rPr lang="sl-SI" sz="800" dirty="0" smtClean="0">
                <a:solidFill>
                  <a:srgbClr val="68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za kvadratni matriki velja</a:t>
            </a:r>
          </a:p>
          <a:p>
            <a:pPr>
              <a:buSzPct val="110000"/>
            </a:pPr>
            <a:r>
              <a:rPr lang="sl-SI" sz="800" b="1" dirty="0" smtClean="0">
                <a:latin typeface="Arial" pitchFamily="34" charset="0"/>
                <a:ea typeface="Malgun Gothic" pitchFamily="34" charset="-127"/>
                <a:cs typeface="Arial" pitchFamily="34" charset="0"/>
              </a:rPr>
              <a:t>det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AB</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det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dirty="0" smtClean="0">
                <a:latin typeface="Arial" pitchFamily="34" charset="0"/>
                <a:cs typeface="Arial" pitchFamily="34" charset="0"/>
              </a:rPr>
              <a:t>⋅ </a:t>
            </a:r>
            <a:r>
              <a:rPr lang="sl-SI" sz="800" b="1" dirty="0" smtClean="0">
                <a:latin typeface="Arial" pitchFamily="34" charset="0"/>
                <a:cs typeface="Arial" pitchFamily="34" charset="0"/>
              </a:rPr>
              <a:t>det</a:t>
            </a:r>
            <a:r>
              <a:rPr lang="sl-SI" sz="800" dirty="0" smtClean="0">
                <a:latin typeface="Arial" pitchFamily="34" charset="0"/>
                <a:cs typeface="Arial" pitchFamily="34" charset="0"/>
              </a:rPr>
              <a:t> </a:t>
            </a:r>
            <a:r>
              <a:rPr lang="sl-SI" sz="800" b="1" dirty="0" smtClean="0">
                <a:latin typeface="Arial" pitchFamily="34" charset="0"/>
                <a:cs typeface="Arial" pitchFamily="34" charset="0"/>
              </a:rPr>
              <a:t>B</a:t>
            </a:r>
            <a:endParaRPr lang="sl-SI" sz="800" b="1" dirty="0" smtClean="0">
              <a:latin typeface="Arial" pitchFamily="34" charset="0"/>
              <a:ea typeface="Malgun Gothic" pitchFamily="34" charset="-127"/>
              <a:cs typeface="Arial" pitchFamily="34" charset="0"/>
            </a:endParaRPr>
          </a:p>
        </p:txBody>
      </p:sp>
      <p:pic>
        <p:nvPicPr>
          <p:cNvPr id="5126" name="Picture 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256038" y="4367797"/>
            <a:ext cx="1169292" cy="4852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7" name="Picture 7"/>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497698" y="4367797"/>
            <a:ext cx="877263" cy="4852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8" name="Picture 8"/>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243735" y="4897384"/>
            <a:ext cx="1572416" cy="4615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9" name="Picture 9"/>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015397" y="5961112"/>
            <a:ext cx="2678553" cy="3371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0" name="Picture 10"/>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985947" y="6537176"/>
            <a:ext cx="2759773" cy="336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1" name="PoljeZBesedilom 2"/>
          <p:cNvSpPr txBox="1"/>
          <p:nvPr/>
        </p:nvSpPr>
        <p:spPr>
          <a:xfrm>
            <a:off x="233934" y="4160476"/>
            <a:ext cx="1480681"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matrika je </a:t>
            </a:r>
            <a:r>
              <a:rPr lang="sl-SI" sz="800" b="1" dirty="0" smtClean="0">
                <a:latin typeface="Arial" pitchFamily="34" charset="0"/>
                <a:ea typeface="Malgun Gothic" pitchFamily="34" charset="-127"/>
                <a:cs typeface="Arial" pitchFamily="34" charset="0"/>
              </a:rPr>
              <a:t>obrnljiva</a:t>
            </a:r>
            <a:r>
              <a:rPr lang="sl-SI" sz="800" dirty="0" smtClean="0">
                <a:latin typeface="Arial" pitchFamily="34" charset="0"/>
                <a:ea typeface="Malgun Gothic" pitchFamily="34" charset="-127"/>
                <a:cs typeface="Arial" pitchFamily="34" charset="0"/>
              </a:rPr>
              <a:t> kadar njena determinanta </a:t>
            </a:r>
            <a:r>
              <a:rPr lang="sl-SI" sz="800" b="1" dirty="0" smtClean="0">
                <a:latin typeface="Arial" pitchFamily="34" charset="0"/>
                <a:ea typeface="Malgun Gothic" pitchFamily="34" charset="-127"/>
                <a:cs typeface="Arial" pitchFamily="34" charset="0"/>
              </a:rPr>
              <a:t>ni nič</a:t>
            </a:r>
            <a:endParaRPr lang="sl-SI" sz="800" b="1" dirty="0" smtClean="0">
              <a:solidFill>
                <a:srgbClr val="C00000"/>
              </a:solidFill>
              <a:latin typeface="Arial" pitchFamily="34" charset="0"/>
              <a:ea typeface="Malgun Gothic" pitchFamily="34" charset="-127"/>
              <a:cs typeface="Arial" pitchFamily="34" charset="0"/>
            </a:endParaRPr>
          </a:p>
        </p:txBody>
      </p:sp>
      <p:sp>
        <p:nvSpPr>
          <p:cNvPr id="32" name="PoljeZBesedilom 2"/>
          <p:cNvSpPr txBox="1"/>
          <p:nvPr/>
        </p:nvSpPr>
        <p:spPr>
          <a:xfrm>
            <a:off x="1838808" y="4160052"/>
            <a:ext cx="1974827" cy="1184940"/>
          </a:xfrm>
          <a:prstGeom prst="rect">
            <a:avLst/>
          </a:prstGeom>
          <a:solidFill>
            <a:srgbClr val="FEFDDA"/>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r>
              <a:rPr lang="sl-SI" sz="700" dirty="0" smtClean="0">
                <a:latin typeface="Arial" pitchFamily="34" charset="0"/>
                <a:ea typeface="Malgun Gothic" pitchFamily="34" charset="-127"/>
                <a:cs typeface="Arial" pitchFamily="34" charset="0"/>
              </a:rPr>
              <a:t>Če </a:t>
            </a:r>
            <a:r>
              <a:rPr lang="sl-SI" sz="700" dirty="0">
                <a:latin typeface="Arial" pitchFamily="34" charset="0"/>
                <a:ea typeface="Malgun Gothic" pitchFamily="34" charset="-127"/>
                <a:cs typeface="Arial" pitchFamily="34" charset="0"/>
              </a:rPr>
              <a:t>je obrnljiva obstaja taka matrika </a:t>
            </a:r>
            <a:r>
              <a:rPr lang="sl-SI" sz="700" b="1" dirty="0">
                <a:latin typeface="Arial" pitchFamily="34" charset="0"/>
                <a:ea typeface="Malgun Gothic" pitchFamily="34" charset="-127"/>
                <a:cs typeface="Arial" pitchFamily="34" charset="0"/>
              </a:rPr>
              <a:t>B</a:t>
            </a:r>
            <a:r>
              <a:rPr lang="sl-SI" sz="700" dirty="0">
                <a:latin typeface="Arial" pitchFamily="34" charset="0"/>
                <a:ea typeface="Malgun Gothic" pitchFamily="34" charset="-127"/>
                <a:cs typeface="Arial" pitchFamily="34" charset="0"/>
              </a:rPr>
              <a:t> da velja </a:t>
            </a:r>
            <a:r>
              <a:rPr lang="sl-SI" sz="700" b="1" dirty="0">
                <a:latin typeface="Arial" pitchFamily="34" charset="0"/>
                <a:ea typeface="Malgun Gothic" pitchFamily="34" charset="-127"/>
                <a:cs typeface="Arial" pitchFamily="34" charset="0"/>
              </a:rPr>
              <a:t>AB</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det</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 pa je enaka </a:t>
            </a:r>
            <a:r>
              <a:rPr lang="sl-SI" sz="700" b="1"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V drugo smer če determinanta ni nič lahko izberemo elementarne matrike da je </a:t>
            </a:r>
            <a:r>
              <a:rPr lang="sl-SI" sz="700" b="1" dirty="0" smtClean="0">
                <a:latin typeface="Arial" pitchFamily="34" charset="0"/>
                <a:ea typeface="Malgun Gothic" pitchFamily="34" charset="-127"/>
                <a:cs typeface="Arial" pitchFamily="34" charset="0"/>
              </a:rPr>
              <a:t>S</a:t>
            </a:r>
            <a:r>
              <a:rPr lang="sl-SI" sz="700" dirty="0" smtClean="0">
                <a:latin typeface="Arial" pitchFamily="34" charset="0"/>
                <a:ea typeface="Malgun Gothic" pitchFamily="34" charset="-127"/>
                <a:cs typeface="Arial" pitchFamily="34" charset="0"/>
              </a:rPr>
              <a:t> </a:t>
            </a:r>
            <a:r>
              <a:rPr lang="sl-SI" sz="700" dirty="0">
                <a:latin typeface="Arial" pitchFamily="34" charset="0"/>
                <a:ea typeface="Malgun Gothic" pitchFamily="34" charset="-127"/>
                <a:cs typeface="Arial" pitchFamily="34" charset="0"/>
              </a:rPr>
              <a:t>= </a:t>
            </a:r>
            <a:r>
              <a:rPr lang="sl-SI" sz="700" b="1" dirty="0">
                <a:latin typeface="Arial" pitchFamily="34" charset="0"/>
                <a:ea typeface="Malgun Gothic" pitchFamily="34" charset="-127"/>
                <a:cs typeface="Arial" pitchFamily="34" charset="0"/>
              </a:rPr>
              <a:t>E</a:t>
            </a:r>
            <a:r>
              <a:rPr lang="sl-SI" sz="900" b="1" baseline="-25000" dirty="0">
                <a:latin typeface="Arial" pitchFamily="34" charset="0"/>
                <a:ea typeface="Malgun Gothic" pitchFamily="34" charset="-127"/>
                <a:cs typeface="Arial" pitchFamily="34" charset="0"/>
              </a:rPr>
              <a:t>n</a:t>
            </a:r>
            <a:r>
              <a:rPr lang="sl-SI" sz="700" dirty="0">
                <a:latin typeface="Arial" pitchFamily="34" charset="0"/>
                <a:cs typeface="Arial" pitchFamily="34" charset="0"/>
              </a:rPr>
              <a:t> ⋅ ⋅ ⋅ </a:t>
            </a:r>
            <a:r>
              <a:rPr lang="sl-SI" sz="700" b="1" dirty="0">
                <a:latin typeface="Arial" pitchFamily="34" charset="0"/>
                <a:cs typeface="Arial" pitchFamily="34" charset="0"/>
              </a:rPr>
              <a:t>E</a:t>
            </a:r>
            <a:r>
              <a:rPr lang="sl-SI" sz="900" b="1" baseline="-25000" dirty="0">
                <a:latin typeface="Arial" pitchFamily="34" charset="0"/>
                <a:cs typeface="Arial" pitchFamily="34" charset="0"/>
              </a:rPr>
              <a:t>1</a:t>
            </a:r>
            <a:r>
              <a:rPr lang="sl-SI" sz="700" dirty="0">
                <a:latin typeface="Arial" pitchFamily="34" charset="0"/>
                <a:cs typeface="Arial" pitchFamily="34" charset="0"/>
              </a:rPr>
              <a:t> ⋅ </a:t>
            </a:r>
            <a:r>
              <a:rPr lang="sl-SI" sz="700" b="1" dirty="0">
                <a:latin typeface="Arial" pitchFamily="34" charset="0"/>
                <a:cs typeface="Arial" pitchFamily="34" charset="0"/>
              </a:rPr>
              <a:t>A</a:t>
            </a:r>
            <a:r>
              <a:rPr lang="sl-SI" sz="700" dirty="0">
                <a:latin typeface="Arial" pitchFamily="34" charset="0"/>
                <a:cs typeface="Arial" pitchFamily="34" charset="0"/>
              </a:rPr>
              <a:t> </a:t>
            </a:r>
            <a:r>
              <a:rPr lang="sl-SI" sz="700" dirty="0" smtClean="0">
                <a:latin typeface="Arial" pitchFamily="34" charset="0"/>
                <a:cs typeface="Arial" pitchFamily="34" charset="0"/>
              </a:rPr>
              <a:t>reducirana vrstična stopničasta forma. Ker so elementarne matrike </a:t>
            </a:r>
            <a:r>
              <a:rPr lang="sl-SI" sz="700" b="1" dirty="0" smtClean="0">
                <a:latin typeface="Arial" pitchFamily="34" charset="0"/>
                <a:cs typeface="Arial" pitchFamily="34" charset="0"/>
              </a:rPr>
              <a:t>obrnljive</a:t>
            </a:r>
            <a:r>
              <a:rPr lang="sl-SI" sz="700" dirty="0" smtClean="0">
                <a:latin typeface="Arial" pitchFamily="34" charset="0"/>
                <a:cs typeface="Arial" pitchFamily="34" charset="0"/>
              </a:rPr>
              <a:t> determinanta </a:t>
            </a:r>
            <a:r>
              <a:rPr lang="sl-SI" sz="700" b="1" dirty="0" smtClean="0">
                <a:latin typeface="Arial" pitchFamily="34" charset="0"/>
                <a:cs typeface="Arial" pitchFamily="34" charset="0"/>
              </a:rPr>
              <a:t>ni</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nič</a:t>
            </a:r>
            <a:r>
              <a:rPr lang="sl-SI" sz="700" dirty="0" smtClean="0">
                <a:latin typeface="Arial" pitchFamily="34" charset="0"/>
                <a:cs typeface="Arial" pitchFamily="34" charset="0"/>
              </a:rPr>
              <a:t>. Po predpostavki determinanta A ni nič torej tudi </a:t>
            </a:r>
            <a:r>
              <a:rPr lang="sl-SI" sz="700" b="1" dirty="0" smtClean="0">
                <a:latin typeface="Arial" pitchFamily="34" charset="0"/>
                <a:cs typeface="Arial" pitchFamily="34" charset="0"/>
              </a:rPr>
              <a:t>det</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S</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ni</a:t>
            </a:r>
            <a:r>
              <a:rPr lang="sl-SI" sz="700" dirty="0" smtClean="0">
                <a:latin typeface="Arial" pitchFamily="34" charset="0"/>
                <a:cs typeface="Arial" pitchFamily="34" charset="0"/>
              </a:rPr>
              <a:t> </a:t>
            </a:r>
            <a:r>
              <a:rPr lang="sl-SI" sz="700" b="1" dirty="0" smtClean="0">
                <a:latin typeface="Arial" pitchFamily="34" charset="0"/>
                <a:cs typeface="Arial" pitchFamily="34" charset="0"/>
              </a:rPr>
              <a:t>nič</a:t>
            </a:r>
            <a:r>
              <a:rPr lang="sl-SI" sz="700" dirty="0" smtClean="0">
                <a:latin typeface="Arial" pitchFamily="34" charset="0"/>
                <a:cs typeface="Arial" pitchFamily="34" charset="0"/>
              </a:rPr>
              <a:t>. Torej ne more imeti ničelne vrstice in je po tem takem </a:t>
            </a:r>
            <a:r>
              <a:rPr lang="sl-SI" sz="700" b="1" dirty="0" smtClean="0">
                <a:latin typeface="Arial" pitchFamily="34" charset="0"/>
                <a:cs typeface="Arial" pitchFamily="34" charset="0"/>
              </a:rPr>
              <a:t>identiteta</a:t>
            </a:r>
            <a:r>
              <a:rPr lang="sl-SI" sz="700" dirty="0" smtClean="0">
                <a:latin typeface="Arial" pitchFamily="34" charset="0"/>
                <a:cs typeface="Arial" pitchFamily="34" charset="0"/>
              </a:rPr>
              <a:t>.</a:t>
            </a:r>
            <a:endParaRPr lang="sl-SI" sz="700" b="1" dirty="0">
              <a:latin typeface="Arial" pitchFamily="34" charset="0"/>
              <a:ea typeface="Malgun Gothic" pitchFamily="34" charset="-127"/>
              <a:cs typeface="Arial" pitchFamily="34" charset="0"/>
            </a:endParaRPr>
          </a:p>
        </p:txBody>
      </p:sp>
      <p:sp>
        <p:nvSpPr>
          <p:cNvPr id="33" name="PoljeZBesedilom 2"/>
          <p:cNvSpPr txBox="1"/>
          <p:nvPr/>
        </p:nvSpPr>
        <p:spPr>
          <a:xfrm>
            <a:off x="233934" y="4748894"/>
            <a:ext cx="1480681"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determinanta </a:t>
            </a:r>
            <a:r>
              <a:rPr lang="sl-SI" sz="800" b="1" dirty="0" smtClean="0">
                <a:latin typeface="Arial" pitchFamily="34" charset="0"/>
                <a:ea typeface="Malgun Gothic" pitchFamily="34" charset="-127"/>
                <a:cs typeface="Arial" pitchFamily="34" charset="0"/>
              </a:rPr>
              <a:t>transponiranke</a:t>
            </a:r>
            <a:r>
              <a:rPr lang="sl-SI" sz="800" dirty="0" smtClean="0">
                <a:latin typeface="Arial" pitchFamily="34" charset="0"/>
                <a:ea typeface="Malgun Gothic" pitchFamily="34" charset="-127"/>
                <a:cs typeface="Arial" pitchFamily="34" charset="0"/>
              </a:rPr>
              <a:t> matrike je </a:t>
            </a:r>
            <a:r>
              <a:rPr lang="sl-SI" sz="800" b="1" dirty="0" smtClean="0">
                <a:latin typeface="Arial" pitchFamily="34" charset="0"/>
                <a:ea typeface="Malgun Gothic" pitchFamily="34" charset="-127"/>
                <a:cs typeface="Arial" pitchFamily="34" charset="0"/>
              </a:rPr>
              <a:t>enaka</a:t>
            </a:r>
            <a:r>
              <a:rPr lang="sl-SI" sz="800" dirty="0" smtClean="0">
                <a:latin typeface="Arial" pitchFamily="34" charset="0"/>
                <a:ea typeface="Malgun Gothic" pitchFamily="34" charset="-127"/>
                <a:cs typeface="Arial" pitchFamily="34" charset="0"/>
              </a:rPr>
              <a:t> determinanti </a:t>
            </a:r>
            <a:r>
              <a:rPr lang="sl-SI" sz="800" b="1" dirty="0" smtClean="0">
                <a:latin typeface="Arial" pitchFamily="34" charset="0"/>
                <a:ea typeface="Malgun Gothic" pitchFamily="34" charset="-127"/>
                <a:cs typeface="Arial" pitchFamily="34" charset="0"/>
              </a:rPr>
              <a:t>matrike</a:t>
            </a:r>
            <a:endParaRPr lang="sl-SI" sz="800" b="1" dirty="0" smtClean="0">
              <a:solidFill>
                <a:srgbClr val="C00000"/>
              </a:solidFill>
              <a:latin typeface="Arial" pitchFamily="34" charset="0"/>
              <a:ea typeface="Malgun Gothic" pitchFamily="34" charset="-127"/>
              <a:cs typeface="Arial" pitchFamily="34" charset="0"/>
            </a:endParaRPr>
          </a:p>
        </p:txBody>
      </p:sp>
      <p:cxnSp>
        <p:nvCxnSpPr>
          <p:cNvPr id="35" name="Straight Arrow Connector 34"/>
          <p:cNvCxnSpPr/>
          <p:nvPr/>
        </p:nvCxnSpPr>
        <p:spPr>
          <a:xfrm>
            <a:off x="1714615" y="4232920"/>
            <a:ext cx="479114" cy="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218901" y="5452710"/>
            <a:ext cx="3282107" cy="1938992"/>
            <a:chOff x="218901" y="5452710"/>
            <a:chExt cx="3282107" cy="1938992"/>
          </a:xfrm>
        </p:grpSpPr>
        <p:sp>
          <p:nvSpPr>
            <p:cNvPr id="34" name="PoljeZBesedilom 2"/>
            <p:cNvSpPr txBox="1"/>
            <p:nvPr/>
          </p:nvSpPr>
          <p:spPr>
            <a:xfrm>
              <a:off x="218901" y="5452710"/>
              <a:ext cx="3282107" cy="1938992"/>
            </a:xfrm>
            <a:prstGeom prst="rect">
              <a:avLst/>
            </a:prstGeom>
            <a:solidFill>
              <a:srgbClr val="FEFDDA"/>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 </a:t>
              </a: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Izberemo elementarne matrike da </a:t>
              </a:r>
              <a:r>
                <a:rPr lang="sl-SI" sz="700" b="1" dirty="0">
                  <a:latin typeface="Arial" pitchFamily="34" charset="0"/>
                  <a:ea typeface="Malgun Gothic" pitchFamily="34" charset="-127"/>
                  <a:cs typeface="Arial" pitchFamily="34" charset="0"/>
                </a:rPr>
                <a:t>S</a:t>
              </a:r>
              <a:r>
                <a:rPr lang="sl-SI" sz="700" dirty="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E</a:t>
              </a:r>
              <a:r>
                <a:rPr lang="sl-SI" sz="900" b="1" baseline="-25000" dirty="0">
                  <a:latin typeface="Arial" pitchFamily="34" charset="0"/>
                  <a:ea typeface="Malgun Gothic" pitchFamily="34" charset="-127"/>
                  <a:cs typeface="Arial" pitchFamily="34" charset="0"/>
                </a:rPr>
                <a:t>n</a:t>
              </a:r>
              <a:r>
                <a:rPr lang="sl-SI" sz="700" dirty="0">
                  <a:latin typeface="Arial" pitchFamily="34" charset="0"/>
                  <a:cs typeface="Arial" pitchFamily="34" charset="0"/>
                </a:rPr>
                <a:t> ⋅ ⋅ ⋅ </a:t>
              </a:r>
              <a:r>
                <a:rPr lang="sl-SI" sz="700" b="1" dirty="0">
                  <a:latin typeface="Arial" pitchFamily="34" charset="0"/>
                  <a:cs typeface="Arial" pitchFamily="34" charset="0"/>
                </a:rPr>
                <a:t>E</a:t>
              </a:r>
              <a:r>
                <a:rPr lang="sl-SI" sz="900" b="1" baseline="-25000" dirty="0">
                  <a:latin typeface="Arial" pitchFamily="34" charset="0"/>
                  <a:cs typeface="Arial" pitchFamily="34" charset="0"/>
                </a:rPr>
                <a:t>1</a:t>
              </a:r>
              <a:r>
                <a:rPr lang="sl-SI" sz="700" dirty="0">
                  <a:latin typeface="Arial" pitchFamily="34" charset="0"/>
                  <a:cs typeface="Arial" pitchFamily="34" charset="0"/>
                </a:rPr>
                <a:t> ⋅ </a:t>
              </a:r>
              <a:r>
                <a:rPr lang="sl-SI" sz="700" b="1" dirty="0">
                  <a:latin typeface="Arial" pitchFamily="34" charset="0"/>
                  <a:cs typeface="Arial" pitchFamily="34" charset="0"/>
                </a:rPr>
                <a:t>A</a:t>
              </a:r>
              <a:r>
                <a:rPr lang="sl-SI" sz="700" dirty="0">
                  <a:latin typeface="Arial" pitchFamily="34" charset="0"/>
                  <a:cs typeface="Arial" pitchFamily="34" charset="0"/>
                </a:rPr>
                <a:t> </a:t>
              </a:r>
              <a:r>
                <a:rPr lang="sl-SI" sz="700" dirty="0" smtClean="0">
                  <a:latin typeface="Arial" pitchFamily="34" charset="0"/>
                  <a:cs typeface="Arial" pitchFamily="34" charset="0"/>
                </a:rPr>
                <a:t>in ločimo:</a:t>
              </a:r>
            </a:p>
            <a:p>
              <a:pPr>
                <a:buSzPct val="110000"/>
              </a:pPr>
              <a:r>
                <a:rPr lang="sl-SI" sz="700" dirty="0" smtClean="0">
                  <a:latin typeface="Arial" pitchFamily="34" charset="0"/>
                  <a:ea typeface="Malgun Gothic" pitchFamily="34" charset="-127"/>
                  <a:cs typeface="Arial" pitchFamily="34" charset="0"/>
                </a:rPr>
                <a:t>Če ima S </a:t>
              </a:r>
              <a:r>
                <a:rPr lang="sl-SI" sz="700" b="1" dirty="0" smtClean="0">
                  <a:latin typeface="Arial" pitchFamily="34" charset="0"/>
                  <a:ea typeface="Malgun Gothic" pitchFamily="34" charset="-127"/>
                  <a:cs typeface="Arial" pitchFamily="34" charset="0"/>
                </a:rPr>
                <a:t>ničelno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vrstico</a:t>
              </a:r>
              <a:r>
                <a:rPr lang="sl-SI" sz="700" dirty="0" smtClean="0">
                  <a:latin typeface="Arial" pitchFamily="34" charset="0"/>
                  <a:ea typeface="Malgun Gothic" pitchFamily="34" charset="-127"/>
                  <a:cs typeface="Arial" pitchFamily="34" charset="0"/>
                </a:rPr>
                <a:t> ima transponiranka ničelni stolpec in je determinanta 0. Če je nima potem je </a:t>
              </a:r>
              <a:r>
                <a:rPr lang="sl-SI" sz="700" b="1" dirty="0" smtClean="0">
                  <a:latin typeface="Arial" pitchFamily="34" charset="0"/>
                  <a:ea typeface="Malgun Gothic" pitchFamily="34" charset="-127"/>
                  <a:cs typeface="Arial" pitchFamily="34" charset="0"/>
                </a:rPr>
                <a:t>identiteta</a:t>
              </a:r>
              <a:r>
                <a:rPr lang="sl-SI" sz="700" dirty="0" smtClean="0">
                  <a:latin typeface="Arial" pitchFamily="34" charset="0"/>
                  <a:ea typeface="Malgun Gothic" pitchFamily="34" charset="-127"/>
                  <a:cs typeface="Arial" pitchFamily="34" charset="0"/>
                </a:rPr>
                <a:t> torej je </a:t>
              </a:r>
              <a:r>
                <a:rPr lang="sl-SI" sz="700" b="1" dirty="0" smtClean="0">
                  <a:latin typeface="Arial" pitchFamily="34" charset="0"/>
                  <a:ea typeface="Malgun Gothic" pitchFamily="34" charset="-127"/>
                  <a:cs typeface="Arial" pitchFamily="34" charset="0"/>
                </a:rPr>
                <a:t>enaka</a:t>
              </a:r>
              <a:r>
                <a:rPr lang="sl-SI" sz="700" dirty="0" smtClean="0">
                  <a:latin typeface="Arial" pitchFamily="34" charset="0"/>
                  <a:ea typeface="Malgun Gothic" pitchFamily="34" charset="-127"/>
                  <a:cs typeface="Arial" pitchFamily="34" charset="0"/>
                </a:rPr>
                <a:t> svoji </a:t>
              </a:r>
              <a:r>
                <a:rPr lang="sl-SI" sz="700" b="1" dirty="0" smtClean="0">
                  <a:latin typeface="Arial" pitchFamily="34" charset="0"/>
                  <a:ea typeface="Malgun Gothic" pitchFamily="34" charset="-127"/>
                  <a:cs typeface="Arial" pitchFamily="34" charset="0"/>
                </a:rPr>
                <a:t>transponiranki</a:t>
              </a:r>
              <a:r>
                <a:rPr lang="sl-SI" sz="700" dirty="0" smtClean="0">
                  <a:latin typeface="Arial" pitchFamily="34" charset="0"/>
                  <a:ea typeface="Malgun Gothic" pitchFamily="34" charset="-127"/>
                  <a:cs typeface="Arial" pitchFamily="34" charset="0"/>
                </a:rPr>
                <a:t> in ima enako determinanto.</a:t>
              </a: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p:txBody>
        </p:sp>
        <p:pic>
          <p:nvPicPr>
            <p:cNvPr id="5131" name="Picture 11"/>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09243" y="5717134"/>
              <a:ext cx="2630386" cy="4879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2" name="Picture 12"/>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01360" y="6748400"/>
              <a:ext cx="1413613" cy="3061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3" name="Picture 13"/>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813223" y="6742639"/>
              <a:ext cx="1513972" cy="522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4" name="Picture 14"/>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797669" y="7158567"/>
              <a:ext cx="917304" cy="1295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37" name="Straight Arrow Connector 36"/>
          <p:cNvCxnSpPr/>
          <p:nvPr/>
        </p:nvCxnSpPr>
        <p:spPr>
          <a:xfrm>
            <a:off x="727201" y="5214379"/>
            <a:ext cx="0" cy="386693"/>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218901" y="7466523"/>
            <a:ext cx="2520280" cy="1323439"/>
            <a:chOff x="233934" y="7545288"/>
            <a:chExt cx="2520280" cy="1323439"/>
          </a:xfrm>
        </p:grpSpPr>
        <p:sp>
          <p:nvSpPr>
            <p:cNvPr id="45" name="PoljeZBesedilom 2"/>
            <p:cNvSpPr txBox="1"/>
            <p:nvPr/>
          </p:nvSpPr>
          <p:spPr>
            <a:xfrm>
              <a:off x="233934" y="7545288"/>
              <a:ext cx="2520280" cy="1323439"/>
            </a:xfrm>
            <a:prstGeom prst="rect">
              <a:avLst/>
            </a:prstGeom>
            <a:solidFill>
              <a:srgbClr val="EFFBC5"/>
            </a:solidFill>
            <a:ln w="6350">
              <a:noFill/>
            </a:ln>
          </p:spPr>
          <p:txBody>
            <a:bodyPr wrap="square" rtlCol="0">
              <a:spAutoFit/>
            </a:bodyPr>
            <a:lstStyle/>
            <a:p>
              <a:pPr>
                <a:buSzPct val="110000"/>
              </a:pPr>
              <a:r>
                <a:rPr lang="sl-SI" sz="900" b="1" dirty="0" smtClean="0">
                  <a:solidFill>
                    <a:srgbClr val="C00000"/>
                  </a:solidFill>
                  <a:latin typeface="Arial" pitchFamily="34" charset="0"/>
                  <a:ea typeface="Malgun Gothic" pitchFamily="34" charset="-127"/>
                  <a:cs typeface="Arial" pitchFamily="34" charset="0"/>
                </a:rPr>
                <a:t>Bločno trikotna matrika</a:t>
              </a:r>
            </a:p>
            <a:p>
              <a:pPr>
                <a:buSzPct val="110000"/>
              </a:pPr>
              <a:endParaRPr lang="sl-SI" sz="900" b="1" dirty="0" smtClean="0">
                <a:solidFill>
                  <a:srgbClr val="C00000"/>
                </a:solidFill>
                <a:latin typeface="Arial" pitchFamily="34" charset="0"/>
                <a:ea typeface="Malgun Gothic" pitchFamily="34" charset="-127"/>
                <a:cs typeface="Arial" pitchFamily="34" charset="0"/>
              </a:endParaRPr>
            </a:p>
            <a:p>
              <a:pPr>
                <a:buSzPct val="110000"/>
              </a:pPr>
              <a:endParaRPr lang="sl-SI" sz="900" b="1" dirty="0">
                <a:solidFill>
                  <a:srgbClr val="C00000"/>
                </a:solidFill>
                <a:latin typeface="Arial" pitchFamily="34" charset="0"/>
                <a:ea typeface="Malgun Gothic" pitchFamily="34" charset="-127"/>
                <a:cs typeface="Arial" pitchFamily="34" charset="0"/>
              </a:endParaRPr>
            </a:p>
            <a:p>
              <a:pPr>
                <a:buSzPct val="110000"/>
              </a:pPr>
              <a:endParaRPr lang="sl-SI" sz="900" b="1" dirty="0">
                <a:solidFill>
                  <a:srgbClr val="C00000"/>
                </a:solidFill>
                <a:latin typeface="Arial" pitchFamily="34" charset="0"/>
                <a:ea typeface="Malgun Gothic" pitchFamily="34" charset="-127"/>
                <a:cs typeface="Arial" pitchFamily="34" charset="0"/>
              </a:endParaRPr>
            </a:p>
            <a:p>
              <a:pPr>
                <a:buSzPct val="110000"/>
              </a:pPr>
              <a:endParaRPr lang="sl-SI" sz="900" b="1" dirty="0" smtClean="0">
                <a:solidFill>
                  <a:srgbClr val="C00000"/>
                </a:solidFill>
                <a:latin typeface="Arial" pitchFamily="34" charset="0"/>
                <a:ea typeface="Malgun Gothic" pitchFamily="34" charset="-127"/>
                <a:cs typeface="Arial" pitchFamily="34" charset="0"/>
              </a:endParaRPr>
            </a:p>
            <a:p>
              <a:pPr>
                <a:buSzPct val="110000"/>
              </a:pPr>
              <a:endParaRPr lang="sl-SI" sz="900" b="1" dirty="0">
                <a:solidFill>
                  <a:srgbClr val="C00000"/>
                </a:solidFill>
                <a:latin typeface="Arial" pitchFamily="34" charset="0"/>
                <a:ea typeface="Malgun Gothic" pitchFamily="34" charset="-127"/>
                <a:cs typeface="Arial" pitchFamily="34" charset="0"/>
              </a:endParaRPr>
            </a:p>
            <a:p>
              <a:pPr>
                <a:buSzPct val="110000"/>
              </a:pPr>
              <a:endParaRPr lang="sl-SI" sz="900" b="1" dirty="0" smtClean="0">
                <a:solidFill>
                  <a:srgbClr val="C00000"/>
                </a:solidFill>
                <a:latin typeface="Arial" pitchFamily="34" charset="0"/>
                <a:ea typeface="Malgun Gothic" pitchFamily="34" charset="-127"/>
                <a:cs typeface="Arial" pitchFamily="34" charset="0"/>
              </a:endParaRPr>
            </a:p>
            <a:p>
              <a:pPr>
                <a:buSzPct val="110000"/>
              </a:pPr>
              <a:endParaRPr lang="sl-SI" sz="900" b="1" dirty="0">
                <a:solidFill>
                  <a:srgbClr val="C00000"/>
                </a:solidFill>
                <a:latin typeface="Arial" pitchFamily="34" charset="0"/>
                <a:ea typeface="Malgun Gothic" pitchFamily="34" charset="-127"/>
                <a:cs typeface="Arial" pitchFamily="34" charset="0"/>
              </a:endParaRPr>
            </a:p>
            <a:p>
              <a:pPr>
                <a:buSzPct val="110000"/>
              </a:pPr>
              <a:endParaRPr lang="sl-SI" sz="800" dirty="0">
                <a:latin typeface="Arial" pitchFamily="34" charset="0"/>
                <a:ea typeface="Malgun Gothic" pitchFamily="34" charset="-127"/>
                <a:cs typeface="Arial" pitchFamily="34" charset="0"/>
              </a:endParaRPr>
            </a:p>
          </p:txBody>
        </p:sp>
        <p:pic>
          <p:nvPicPr>
            <p:cNvPr id="5135" name="Picture 15"/>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22947" y="7833320"/>
              <a:ext cx="2313965"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8" name="PoljeZBesedilom 2"/>
          <p:cNvSpPr txBox="1"/>
          <p:nvPr/>
        </p:nvSpPr>
        <p:spPr>
          <a:xfrm>
            <a:off x="2074308" y="7576507"/>
            <a:ext cx="1739327" cy="338554"/>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determinanta </a:t>
            </a:r>
            <a:r>
              <a:rPr lang="sl-SI" sz="800" b="1" dirty="0" smtClean="0">
                <a:latin typeface="Arial" pitchFamily="34" charset="0"/>
                <a:ea typeface="Malgun Gothic" pitchFamily="34" charset="-127"/>
                <a:cs typeface="Arial" pitchFamily="34" charset="0"/>
              </a:rPr>
              <a:t>bločno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trikotne</a:t>
            </a:r>
            <a:r>
              <a:rPr lang="sl-SI" sz="800" dirty="0" smtClean="0">
                <a:latin typeface="Arial" pitchFamily="34" charset="0"/>
                <a:ea typeface="Malgun Gothic" pitchFamily="34" charset="-127"/>
                <a:cs typeface="Arial" pitchFamily="34" charset="0"/>
              </a:rPr>
              <a:t> matrike je </a:t>
            </a:r>
            <a:r>
              <a:rPr lang="sl-SI" sz="800" b="1" dirty="0" smtClean="0">
                <a:latin typeface="Arial" pitchFamily="34" charset="0"/>
                <a:ea typeface="Malgun Gothic" pitchFamily="34" charset="-127"/>
                <a:cs typeface="Arial" pitchFamily="34" charset="0"/>
              </a:rPr>
              <a:t>det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a:t>
            </a:r>
            <a:r>
              <a:rPr lang="sl-SI" sz="800" dirty="0">
                <a:latin typeface="Arial" pitchFamily="34" charset="0"/>
                <a:cs typeface="Arial" pitchFamily="34" charset="0"/>
              </a:rPr>
              <a:t>⋅ </a:t>
            </a:r>
            <a:r>
              <a:rPr lang="sl-SI" sz="800" b="1" dirty="0" smtClean="0">
                <a:latin typeface="Arial" pitchFamily="34" charset="0"/>
                <a:cs typeface="Arial" pitchFamily="34" charset="0"/>
              </a:rPr>
              <a:t>det</a:t>
            </a:r>
            <a:r>
              <a:rPr lang="sl-SI" sz="800" dirty="0" smtClean="0">
                <a:latin typeface="Arial" pitchFamily="34" charset="0"/>
                <a:cs typeface="Arial" pitchFamily="34" charset="0"/>
              </a:rPr>
              <a:t> </a:t>
            </a:r>
            <a:r>
              <a:rPr lang="sl-SI" sz="800" b="1" dirty="0" smtClean="0">
                <a:latin typeface="Arial" pitchFamily="34" charset="0"/>
                <a:cs typeface="Arial" pitchFamily="34" charset="0"/>
              </a:rPr>
              <a:t>C</a:t>
            </a:r>
            <a:endParaRPr lang="sl-SI" sz="800" b="1" dirty="0" smtClean="0">
              <a:latin typeface="Arial" pitchFamily="34" charset="0"/>
              <a:ea typeface="Malgun Gothic" pitchFamily="34" charset="-127"/>
              <a:cs typeface="Arial" pitchFamily="34" charset="0"/>
            </a:endParaRPr>
          </a:p>
        </p:txBody>
      </p:sp>
      <p:sp>
        <p:nvSpPr>
          <p:cNvPr id="49" name="PoljeZBesedilom 2"/>
          <p:cNvSpPr txBox="1"/>
          <p:nvPr/>
        </p:nvSpPr>
        <p:spPr>
          <a:xfrm>
            <a:off x="3933056" y="7099453"/>
            <a:ext cx="2517968" cy="2154436"/>
          </a:xfrm>
          <a:prstGeom prst="rect">
            <a:avLst/>
          </a:prstGeom>
          <a:solidFill>
            <a:srgbClr val="FEFDDA"/>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r>
              <a:rPr lang="sl-SI" sz="700" b="1" dirty="0" smtClean="0">
                <a:solidFill>
                  <a:srgbClr val="9A7E08"/>
                </a:solidFill>
                <a:latin typeface="Arial" pitchFamily="34" charset="0"/>
                <a:ea typeface="Malgun Gothic" pitchFamily="34" charset="-127"/>
                <a:cs typeface="Arial" pitchFamily="34" charset="0"/>
              </a:rPr>
              <a:t>:</a:t>
            </a:r>
          </a:p>
          <a:p>
            <a:pPr algn="ctr">
              <a:buSzPct val="110000"/>
            </a:pPr>
            <a:endParaRPr lang="sl-SI" sz="700" b="1" dirty="0">
              <a:solidFill>
                <a:srgbClr val="9A7E08"/>
              </a:solidFill>
              <a:latin typeface="Arial" pitchFamily="34" charset="0"/>
              <a:ea typeface="Malgun Gothic" pitchFamily="34" charset="-127"/>
              <a:cs typeface="Arial" pitchFamily="34" charset="0"/>
            </a:endParaRPr>
          </a:p>
          <a:p>
            <a:pPr algn="ctr">
              <a:buSzPct val="110000"/>
            </a:pPr>
            <a:r>
              <a:rPr lang="sl-SI" sz="700" b="1" dirty="0" smtClean="0">
                <a:solidFill>
                  <a:srgbClr val="9A7E08"/>
                </a:solidFill>
                <a:latin typeface="Arial" pitchFamily="34" charset="0"/>
                <a:ea typeface="Malgun Gothic" pitchFamily="34" charset="-127"/>
                <a:cs typeface="Arial" pitchFamily="34" charset="0"/>
              </a:rPr>
              <a:t> </a:t>
            </a: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S pomočjo </a:t>
            </a:r>
            <a:r>
              <a:rPr lang="sl-SI" sz="700" b="1" dirty="0" smtClean="0">
                <a:latin typeface="Arial" pitchFamily="34" charset="0"/>
                <a:ea typeface="Malgun Gothic" pitchFamily="34" charset="-127"/>
                <a:cs typeface="Arial" pitchFamily="34" charset="0"/>
              </a:rPr>
              <a:t>elementarnih</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transformacij</a:t>
            </a:r>
            <a:r>
              <a:rPr lang="sl-SI" sz="700" dirty="0" smtClean="0">
                <a:latin typeface="Arial" pitchFamily="34" charset="0"/>
                <a:ea typeface="Malgun Gothic" pitchFamily="34" charset="-127"/>
                <a:cs typeface="Arial" pitchFamily="34" charset="0"/>
              </a:rPr>
              <a:t> dobimo:</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5136" name="Picture 16"/>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987871" y="7305071"/>
            <a:ext cx="1549483" cy="315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7" name="Picture 17"/>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997215" y="7638062"/>
            <a:ext cx="2146410" cy="330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8" name="Picture 18"/>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5639746" y="7302523"/>
            <a:ext cx="1105974" cy="3076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9" name="Picture 19"/>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826221" y="8154978"/>
            <a:ext cx="3548739" cy="169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40" name="Picture 20"/>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894565" y="8414612"/>
            <a:ext cx="3411091" cy="3411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41" name="Picture 21"/>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2894565" y="8822828"/>
            <a:ext cx="3301350" cy="335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7" name="Straight Arrow Connector 56"/>
          <p:cNvCxnSpPr/>
          <p:nvPr/>
        </p:nvCxnSpPr>
        <p:spPr>
          <a:xfrm flipV="1">
            <a:off x="6264619" y="7689304"/>
            <a:ext cx="0" cy="434237"/>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59" name="PoljeZBesedilom 2"/>
          <p:cNvSpPr txBox="1"/>
          <p:nvPr/>
        </p:nvSpPr>
        <p:spPr>
          <a:xfrm>
            <a:off x="3017985" y="5982802"/>
            <a:ext cx="915071" cy="630942"/>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ista formula velja za </a:t>
            </a:r>
            <a:r>
              <a:rPr lang="sl-SI" sz="700" b="1" dirty="0" smtClean="0">
                <a:latin typeface="Arial" pitchFamily="34" charset="0"/>
                <a:ea typeface="Malgun Gothic" pitchFamily="34" charset="-127"/>
                <a:cs typeface="Arial" pitchFamily="34" charset="0"/>
              </a:rPr>
              <a:t>spodnje</a:t>
            </a:r>
            <a:r>
              <a:rPr lang="sl-SI" sz="700" dirty="0" smtClean="0">
                <a:latin typeface="Arial" pitchFamily="34" charset="0"/>
                <a:ea typeface="Malgun Gothic" pitchFamily="34" charset="-127"/>
                <a:cs typeface="Arial" pitchFamily="34" charset="0"/>
              </a:rPr>
              <a:t> bločne matrike ker lahko izpeljemo z </a:t>
            </a:r>
            <a:r>
              <a:rPr lang="sl-SI" sz="700" b="1" dirty="0" smtClean="0">
                <a:latin typeface="Arial" pitchFamily="34" charset="0"/>
                <a:ea typeface="Malgun Gothic" pitchFamily="34" charset="-127"/>
                <a:cs typeface="Arial" pitchFamily="34" charset="0"/>
              </a:rPr>
              <a:t>transponiranjem </a:t>
            </a:r>
            <a:endParaRPr lang="sl-SI" sz="700" b="1" dirty="0">
              <a:latin typeface="Arial" pitchFamily="34" charset="0"/>
              <a:ea typeface="Malgun Gothic" pitchFamily="34" charset="-127"/>
              <a:cs typeface="Arial" pitchFamily="34" charset="0"/>
            </a:endParaRPr>
          </a:p>
        </p:txBody>
      </p:sp>
      <p:cxnSp>
        <p:nvCxnSpPr>
          <p:cNvPr id="60" name="Straight Arrow Connector 59"/>
          <p:cNvCxnSpPr/>
          <p:nvPr/>
        </p:nvCxnSpPr>
        <p:spPr>
          <a:xfrm flipV="1">
            <a:off x="3645024" y="6705274"/>
            <a:ext cx="0" cy="871233"/>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pic>
        <p:nvPicPr>
          <p:cNvPr id="5142" name="Picture 22"/>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2523802" y="9219259"/>
            <a:ext cx="604837" cy="41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5217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61679" y="2542054"/>
            <a:ext cx="3915146" cy="800219"/>
            <a:chOff x="233934" y="2580124"/>
            <a:chExt cx="3915146" cy="800219"/>
          </a:xfrm>
          <a:solidFill>
            <a:schemeClr val="accent1">
              <a:lumMod val="20000"/>
              <a:lumOff val="80000"/>
            </a:schemeClr>
          </a:solidFill>
        </p:grpSpPr>
        <p:sp>
          <p:nvSpPr>
            <p:cNvPr id="21" name="PoljeZBesedilom 2"/>
            <p:cNvSpPr txBox="1"/>
            <p:nvPr/>
          </p:nvSpPr>
          <p:spPr>
            <a:xfrm>
              <a:off x="233934" y="2580124"/>
              <a:ext cx="3915146" cy="800219"/>
            </a:xfrm>
            <a:prstGeom prst="rect">
              <a:avLst/>
            </a:prstGeom>
            <a:grpFill/>
            <a:ln w="6350">
              <a:noFill/>
            </a:ln>
          </p:spPr>
          <p:txBody>
            <a:bodyPr wrap="square" rtlCol="0">
              <a:spAutoFit/>
            </a:bodyPr>
            <a:lstStyle/>
            <a:p>
              <a:pPr>
                <a:buSzPct val="110000"/>
              </a:pPr>
              <a:r>
                <a:rPr lang="sl-SI" sz="900" b="1" dirty="0" smtClean="0">
                  <a:solidFill>
                    <a:schemeClr val="accent5">
                      <a:lumMod val="50000"/>
                    </a:schemeClr>
                  </a:solidFill>
                  <a:latin typeface="Arial" pitchFamily="34" charset="0"/>
                  <a:ea typeface="Malgun Gothic" pitchFamily="34" charset="-127"/>
                  <a:cs typeface="Arial" pitchFamily="34" charset="0"/>
                </a:rPr>
                <a:t>Formula za inverz matrike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je kvadratna matrika A det </a:t>
              </a:r>
              <a:r>
                <a:rPr lang="sl-SI" sz="800" b="1" dirty="0" smtClean="0">
                  <a:latin typeface="Arial" pitchFamily="34" charset="0"/>
                  <a:ea typeface="Malgun Gothic" pitchFamily="34" charset="-127"/>
                  <a:cs typeface="Arial" pitchFamily="34" charset="0"/>
                </a:rPr>
                <a:t>ni 0</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 element </a:t>
              </a:r>
              <a:r>
                <a:rPr lang="sl-SI" sz="800" b="1" dirty="0" smtClean="0">
                  <a:latin typeface="Arial" pitchFamily="34" charset="0"/>
                  <a:ea typeface="Malgun Gothic" pitchFamily="34" charset="-127"/>
                  <a:cs typeface="Arial" pitchFamily="34" charset="0"/>
                </a:rPr>
                <a:t>a</a:t>
              </a:r>
              <a:r>
                <a:rPr lang="sl-SI" sz="1000" b="1" baseline="-25000" dirty="0" smtClean="0">
                  <a:latin typeface="Arial" pitchFamily="34" charset="0"/>
                  <a:ea typeface="Malgun Gothic" pitchFamily="34" charset="-127"/>
                  <a:cs typeface="Arial" pitchFamily="34" charset="0"/>
                </a:rPr>
                <a:t>i</a:t>
              </a:r>
              <a:r>
                <a:rPr lang="sl-SI" sz="1000" baseline="-25000" dirty="0" smtClean="0">
                  <a:latin typeface="Arial" pitchFamily="34" charset="0"/>
                  <a:ea typeface="Malgun Gothic" pitchFamily="34" charset="-127"/>
                  <a:cs typeface="Arial" pitchFamily="34" charset="0"/>
                </a:rPr>
                <a:t>,</a:t>
              </a:r>
              <a:r>
                <a:rPr lang="sl-SI" sz="1000" b="1" baseline="-25000" dirty="0" smtClean="0">
                  <a:latin typeface="Arial" pitchFamily="34" charset="0"/>
                  <a:ea typeface="Malgun Gothic" pitchFamily="34" charset="-127"/>
                  <a:cs typeface="Arial" pitchFamily="34" charset="0"/>
                </a:rPr>
                <a:t>j</a:t>
              </a:r>
              <a:r>
                <a:rPr lang="sl-SI" sz="800" dirty="0" smtClean="0">
                  <a:latin typeface="Arial" pitchFamily="34" charset="0"/>
                  <a:ea typeface="Malgun Gothic" pitchFamily="34" charset="-127"/>
                  <a:cs typeface="Arial" pitchFamily="34" charset="0"/>
                </a:rPr>
                <a:t> v matriki </a:t>
              </a:r>
              <a:r>
                <a:rPr lang="sl-SI" sz="800" b="1" dirty="0" smtClean="0">
                  <a:latin typeface="Arial" pitchFamily="34" charset="0"/>
                  <a:ea typeface="Malgun Gothic" pitchFamily="34" charset="-127"/>
                  <a:cs typeface="Arial" pitchFamily="34" charset="0"/>
                </a:rPr>
                <a:t>zamenjamo</a:t>
              </a:r>
              <a:r>
                <a:rPr lang="sl-SI" sz="800" dirty="0" smtClean="0">
                  <a:latin typeface="Arial" pitchFamily="34" charset="0"/>
                  <a:ea typeface="Malgun Gothic" pitchFamily="34" charset="-127"/>
                  <a:cs typeface="Arial" pitchFamily="34" charset="0"/>
                </a:rPr>
                <a:t> z </a:t>
              </a:r>
              <a:r>
                <a:rPr lang="sl-SI" sz="800" dirty="0">
                  <a:latin typeface="Arial" pitchFamily="34" charset="0"/>
                  <a:ea typeface="Malgun Gothic" pitchFamily="34" charset="-127"/>
                  <a:cs typeface="Arial" pitchFamily="34" charset="0"/>
                </a:rPr>
                <a:t>njegovim kofaktorjem  (−</a:t>
              </a:r>
              <a:r>
                <a:rPr lang="sl-SI" sz="800" b="1" dirty="0">
                  <a:latin typeface="Arial" pitchFamily="34" charset="0"/>
                  <a:ea typeface="Malgun Gothic" pitchFamily="34" charset="-127"/>
                  <a:cs typeface="Arial" pitchFamily="34" charset="0"/>
                </a:rPr>
                <a:t>1</a:t>
              </a:r>
              <a:r>
                <a:rPr lang="sl-SI" sz="800" dirty="0">
                  <a:latin typeface="Arial" pitchFamily="34" charset="0"/>
                  <a:ea typeface="Malgun Gothic" pitchFamily="34" charset="-127"/>
                  <a:cs typeface="Arial" pitchFamily="34" charset="0"/>
                </a:rPr>
                <a:t>)</a:t>
              </a:r>
              <a:r>
                <a:rPr lang="sl-SI" sz="1000" b="1" baseline="30000" dirty="0">
                  <a:latin typeface="Arial" pitchFamily="34" charset="0"/>
                  <a:ea typeface="Malgun Gothic" pitchFamily="34" charset="-127"/>
                  <a:cs typeface="Arial" pitchFamily="34" charset="0"/>
                </a:rPr>
                <a:t>i</a:t>
              </a:r>
              <a:r>
                <a:rPr lang="sl-SI" sz="1000" baseline="30000" dirty="0">
                  <a:latin typeface="Arial" pitchFamily="34" charset="0"/>
                  <a:ea typeface="Malgun Gothic" pitchFamily="34" charset="-127"/>
                  <a:cs typeface="Arial" pitchFamily="34" charset="0"/>
                </a:rPr>
                <a:t>+</a:t>
              </a:r>
              <a:r>
                <a:rPr lang="sl-SI" sz="1000" b="1" baseline="30000" dirty="0">
                  <a:latin typeface="Arial" pitchFamily="34" charset="0"/>
                  <a:ea typeface="Malgun Gothic" pitchFamily="34" charset="-127"/>
                  <a:cs typeface="Arial" pitchFamily="34" charset="0"/>
                </a:rPr>
                <a:t>j</a:t>
              </a:r>
              <a:r>
                <a:rPr lang="sl-SI" sz="800" baseline="300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det</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a:t>
              </a:r>
              <a:r>
                <a:rPr lang="sl-SI" sz="1000" b="1" baseline="-25000" dirty="0" smtClean="0">
                  <a:latin typeface="Arial" pitchFamily="34" charset="0"/>
                  <a:ea typeface="Malgun Gothic" pitchFamily="34" charset="-127"/>
                  <a:cs typeface="Arial" pitchFamily="34" charset="0"/>
                </a:rPr>
                <a:t>i</a:t>
              </a:r>
              <a:r>
                <a:rPr lang="sl-SI" sz="1000" baseline="-25000" dirty="0" smtClean="0">
                  <a:latin typeface="Arial" pitchFamily="34" charset="0"/>
                  <a:ea typeface="Malgun Gothic" pitchFamily="34" charset="-127"/>
                  <a:cs typeface="Arial" pitchFamily="34" charset="0"/>
                </a:rPr>
                <a:t>,</a:t>
              </a:r>
              <a:r>
                <a:rPr lang="sl-SI" sz="1000" b="1" baseline="-25000" dirty="0" smtClean="0">
                  <a:latin typeface="Arial" pitchFamily="34" charset="0"/>
                  <a:ea typeface="Malgun Gothic" pitchFamily="34" charset="-127"/>
                  <a:cs typeface="Arial" pitchFamily="34" charset="0"/>
                </a:rPr>
                <a:t>j</a:t>
              </a:r>
              <a:r>
                <a:rPr lang="sl-SI" sz="1000" b="1" dirty="0" smtClean="0">
                  <a:latin typeface="Arial" pitchFamily="34" charset="0"/>
                  <a:ea typeface="Malgun Gothic" pitchFamily="34" charset="-127"/>
                  <a:cs typeface="Arial" pitchFamily="34" charset="0"/>
                </a:rPr>
                <a:t> </a:t>
              </a:r>
              <a:endParaRPr lang="sl-SI" sz="9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dobimo </a:t>
              </a:r>
              <a:r>
                <a:rPr lang="sl-SI" sz="800" b="1" dirty="0" smtClean="0">
                  <a:latin typeface="Arial" pitchFamily="34" charset="0"/>
                  <a:ea typeface="Malgun Gothic" pitchFamily="34" charset="-127"/>
                  <a:cs typeface="Arial" pitchFamily="34" charset="0"/>
                </a:rPr>
                <a:t>kofaktorsko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matriko</a:t>
              </a:r>
              <a:r>
                <a:rPr lang="sl-SI" sz="800" dirty="0" smtClean="0">
                  <a:latin typeface="Arial" pitchFamily="34" charset="0"/>
                  <a:ea typeface="Malgun Gothic" pitchFamily="34" charset="-127"/>
                  <a:cs typeface="Arial" pitchFamily="34" charset="0"/>
                </a:rPr>
                <a:t> matrike A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oznaka: </a:t>
              </a:r>
              <a:r>
                <a:rPr lang="sl-SI" sz="800" b="1" dirty="0" smtClean="0">
                  <a:latin typeface="Arial" pitchFamily="34" charset="0"/>
                  <a:ea typeface="Malgun Gothic" pitchFamily="34" charset="-127"/>
                  <a:cs typeface="Arial" pitchFamily="34" charset="0"/>
                </a:rPr>
                <a:t>Ã</a:t>
              </a:r>
              <a:endParaRPr lang="sl-SI" sz="800" dirty="0" smtClean="0">
                <a:latin typeface="Arial" pitchFamily="34" charset="0"/>
                <a:ea typeface="Malgun Gothic" pitchFamily="34" charset="-127"/>
                <a:cs typeface="Arial" pitchFamily="34" charset="0"/>
              </a:endParaRPr>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2201" y="2632092"/>
              <a:ext cx="891988" cy="310072"/>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5" name="Group 4"/>
          <p:cNvGrpSpPr/>
          <p:nvPr/>
        </p:nvGrpSpPr>
        <p:grpSpPr>
          <a:xfrm>
            <a:off x="233934" y="200472"/>
            <a:ext cx="2592288" cy="2154436"/>
            <a:chOff x="233934" y="128464"/>
            <a:chExt cx="2592288" cy="2154436"/>
          </a:xfrm>
        </p:grpSpPr>
        <p:sp>
          <p:nvSpPr>
            <p:cNvPr id="3" name="PoljeZBesedilom 2"/>
            <p:cNvSpPr txBox="1"/>
            <p:nvPr/>
          </p:nvSpPr>
          <p:spPr>
            <a:xfrm>
              <a:off x="233934" y="128464"/>
              <a:ext cx="2592288" cy="2154436"/>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r>
                <a:rPr lang="sl-SI" sz="700" b="1" dirty="0" smtClean="0">
                  <a:latin typeface="Arial" pitchFamily="34" charset="0"/>
                  <a:ea typeface="Malgun Gothic" pitchFamily="34" charset="-127"/>
                  <a:cs typeface="Arial" pitchFamily="34" charset="0"/>
                </a:rPr>
                <a:t>SCHUROV KOMPLEMENT</a:t>
              </a:r>
            </a:p>
            <a:p>
              <a:pPr>
                <a:buSzPct val="110000"/>
              </a:pPr>
              <a:r>
                <a:rPr lang="sl-SI" sz="700" dirty="0" smtClean="0">
                  <a:latin typeface="Arial" pitchFamily="34" charset="0"/>
                  <a:ea typeface="Malgun Gothic" pitchFamily="34" charset="-127"/>
                  <a:cs typeface="Arial" pitchFamily="34" charset="0"/>
                </a:rPr>
                <a:t>Če je </a:t>
              </a:r>
              <a:r>
                <a:rPr lang="sl-SI" sz="700" b="1" dirty="0" smtClean="0">
                  <a:latin typeface="Arial" pitchFamily="34" charset="0"/>
                  <a:ea typeface="Malgun Gothic" pitchFamily="34" charset="-127"/>
                  <a:cs typeface="Arial" pitchFamily="34" charset="0"/>
                </a:rPr>
                <a:t>D</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obrnljiva</a:t>
              </a:r>
              <a:r>
                <a:rPr lang="sl-SI" sz="700" dirty="0" smtClean="0">
                  <a:latin typeface="Arial" pitchFamily="34" charset="0"/>
                  <a:ea typeface="Malgun Gothic" pitchFamily="34" charset="-127"/>
                  <a:cs typeface="Arial" pitchFamily="34" charset="0"/>
                </a:rPr>
                <a:t> matrika velja:</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 </a:t>
              </a: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je matrika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obrnljiva</a:t>
              </a:r>
              <a:r>
                <a:rPr lang="sl-SI" sz="700" dirty="0" smtClean="0">
                  <a:latin typeface="Arial" pitchFamily="34" charset="0"/>
                  <a:ea typeface="Malgun Gothic" pitchFamily="34" charset="-127"/>
                  <a:cs typeface="Arial" pitchFamily="34" charset="0"/>
                </a:rPr>
                <a:t>:</a:t>
              </a:r>
              <a:endParaRPr lang="sl-SI" sz="700"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p:txBody>
        </p:sp>
        <p:pic>
          <p:nvPicPr>
            <p:cNvPr id="717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2656" y="416496"/>
              <a:ext cx="2276872" cy="313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5768" y="787104"/>
              <a:ext cx="2477666" cy="41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02457" y="1382848"/>
              <a:ext cx="2190439" cy="327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84461" y="1758764"/>
              <a:ext cx="2520280" cy="4331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8" name="PoljeZBesedilom 2"/>
          <p:cNvSpPr txBox="1"/>
          <p:nvPr/>
        </p:nvSpPr>
        <p:spPr>
          <a:xfrm>
            <a:off x="2924943" y="200472"/>
            <a:ext cx="3744417" cy="707886"/>
          </a:xfrm>
          <a:prstGeom prst="rect">
            <a:avLst/>
          </a:prstGeom>
          <a:solidFill>
            <a:srgbClr val="FFB7E0"/>
          </a:solidFill>
          <a:ln w="6350">
            <a:noFill/>
          </a:ln>
        </p:spPr>
        <p:txBody>
          <a:bodyPr wrap="square" rtlCol="0">
            <a:spAutoFit/>
          </a:bodyPr>
          <a:lstStyle/>
          <a:p>
            <a:pPr>
              <a:buSzPct val="110000"/>
            </a:pPr>
            <a:r>
              <a:rPr lang="sl-SI" sz="800" b="1" dirty="0" smtClean="0">
                <a:solidFill>
                  <a:srgbClr val="830774"/>
                </a:solidFill>
                <a:latin typeface="Arial" pitchFamily="34" charset="0"/>
                <a:ea typeface="Malgun Gothic" pitchFamily="34" charset="-127"/>
                <a:cs typeface="Arial" pitchFamily="34" charset="0"/>
              </a:rPr>
              <a:t>CARMEROVO PRAVILO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eksplicitna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formula</a:t>
            </a:r>
            <a:r>
              <a:rPr lang="sl-SI" sz="800" dirty="0" smtClean="0">
                <a:latin typeface="Arial" pitchFamily="34" charset="0"/>
                <a:ea typeface="Malgun Gothic" pitchFamily="34" charset="-127"/>
                <a:cs typeface="Arial" pitchFamily="34" charset="0"/>
              </a:rPr>
              <a:t> za rešitev sistema enačb </a:t>
            </a:r>
            <a:r>
              <a:rPr lang="sl-SI" sz="800" b="1" dirty="0" smtClean="0">
                <a:latin typeface="Arial" pitchFamily="34" charset="0"/>
                <a:ea typeface="Malgun Gothic" pitchFamily="34" charset="-127"/>
                <a:cs typeface="Arial" pitchFamily="34" charset="0"/>
              </a:rPr>
              <a:t>Ax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b</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A je </a:t>
            </a:r>
            <a:r>
              <a:rPr lang="sl-SI" sz="800" b="1" dirty="0" smtClean="0">
                <a:latin typeface="Arial" pitchFamily="34" charset="0"/>
                <a:ea typeface="Malgun Gothic" pitchFamily="34" charset="-127"/>
                <a:cs typeface="Arial" pitchFamily="34" charset="0"/>
              </a:rPr>
              <a:t>kvadratna</a:t>
            </a:r>
            <a:r>
              <a:rPr lang="sl-SI" sz="800" dirty="0" smtClean="0">
                <a:latin typeface="Arial" pitchFamily="34" charset="0"/>
                <a:ea typeface="Malgun Gothic" pitchFamily="34" charset="-127"/>
                <a:cs typeface="Arial" pitchFamily="34" charset="0"/>
              </a:rPr>
              <a:t> matrika z neničelno determinanto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je število stolpcev matrike</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A</a:t>
            </a:r>
            <a:r>
              <a:rPr lang="sl-SI" sz="1050" b="1" baseline="-25000" dirty="0" smtClean="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je matrika ki jo dobimo če iti </a:t>
            </a:r>
            <a:r>
              <a:rPr lang="sl-SI" sz="800" b="1" dirty="0" smtClean="0">
                <a:latin typeface="Arial" pitchFamily="34" charset="0"/>
                <a:ea typeface="Malgun Gothic" pitchFamily="34" charset="-127"/>
                <a:cs typeface="Arial" pitchFamily="34" charset="0"/>
              </a:rPr>
              <a:t>stolpec</a:t>
            </a:r>
            <a:r>
              <a:rPr lang="sl-SI" sz="800" dirty="0" smtClean="0">
                <a:latin typeface="Arial" pitchFamily="34" charset="0"/>
                <a:ea typeface="Malgun Gothic" pitchFamily="34" charset="-127"/>
                <a:cs typeface="Arial" pitchFamily="34" charset="0"/>
              </a:rPr>
              <a:t> zamenjamo z vektorjem </a:t>
            </a:r>
            <a:r>
              <a:rPr lang="sl-SI" sz="800" b="1" dirty="0" smtClean="0">
                <a:latin typeface="Arial" pitchFamily="34" charset="0"/>
                <a:ea typeface="Malgun Gothic" pitchFamily="34" charset="-127"/>
                <a:cs typeface="Arial" pitchFamily="34" charset="0"/>
              </a:rPr>
              <a:t>b</a:t>
            </a:r>
          </a:p>
        </p:txBody>
      </p:sp>
      <p:pic>
        <p:nvPicPr>
          <p:cNvPr id="102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33256" y="273448"/>
            <a:ext cx="864096" cy="3718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 name="Group 1"/>
          <p:cNvGrpSpPr/>
          <p:nvPr/>
        </p:nvGrpSpPr>
        <p:grpSpPr>
          <a:xfrm>
            <a:off x="2924943" y="996942"/>
            <a:ext cx="3049264" cy="1851789"/>
            <a:chOff x="2927969" y="1023969"/>
            <a:chExt cx="3049264" cy="1851789"/>
          </a:xfrm>
        </p:grpSpPr>
        <p:sp>
          <p:nvSpPr>
            <p:cNvPr id="11" name="PoljeZBesedilom 2"/>
            <p:cNvSpPr txBox="1"/>
            <p:nvPr/>
          </p:nvSpPr>
          <p:spPr>
            <a:xfrm>
              <a:off x="2927969" y="1023969"/>
              <a:ext cx="3049264" cy="185178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a:t>
              </a:r>
              <a:r>
                <a:rPr lang="sl-SI" sz="700" b="1" dirty="0" smtClean="0">
                  <a:latin typeface="Arial" pitchFamily="34" charset="0"/>
                  <a:ea typeface="Malgun Gothic" pitchFamily="34" charset="-127"/>
                  <a:cs typeface="Arial" pitchFamily="34" charset="0"/>
                </a:rPr>
                <a:t>CARMEROVO PRAVILO</a:t>
              </a:r>
            </a:p>
            <a:p>
              <a:pPr>
                <a:buSzPct val="110000"/>
              </a:pPr>
              <a:r>
                <a:rPr lang="sl-SI" sz="700" b="1" dirty="0">
                  <a:latin typeface="Arial" pitchFamily="34" charset="0"/>
                  <a:ea typeface="Malgun Gothic" pitchFamily="34" charset="-127"/>
                  <a:cs typeface="Arial" pitchFamily="34" charset="0"/>
                </a:rPr>
                <a:t>a</a:t>
              </a:r>
              <a:r>
                <a:rPr lang="sl-SI" sz="800" b="1" baseline="-25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a</a:t>
              </a:r>
              <a:r>
                <a:rPr lang="sl-SI" sz="900" b="1" baseline="-25000" dirty="0" smtClean="0">
                  <a:latin typeface="Arial" pitchFamily="34" charset="0"/>
                  <a:ea typeface="Malgun Gothic" pitchFamily="34" charset="-127"/>
                  <a:cs typeface="Arial" pitchFamily="34" charset="0"/>
                </a:rPr>
                <a:t>n</a:t>
              </a:r>
              <a:r>
                <a:rPr lang="sl-SI" sz="700" b="1"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so stolpci matrike A. Definiramo še matriko </a:t>
              </a:r>
              <a:r>
                <a:rPr lang="sl-SI" sz="700" b="1" dirty="0" smtClean="0">
                  <a:latin typeface="Arial" pitchFamily="34" charset="0"/>
                  <a:ea typeface="Malgun Gothic" pitchFamily="34" charset="-127"/>
                  <a:cs typeface="Arial" pitchFamily="34" charset="0"/>
                </a:rPr>
                <a:t>I</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kjer so </a:t>
              </a:r>
              <a:r>
                <a:rPr lang="sl-SI" sz="700" b="1" dirty="0" smtClean="0">
                  <a:latin typeface="Arial" pitchFamily="34" charset="0"/>
                  <a:ea typeface="Malgun Gothic" pitchFamily="34" charset="-127"/>
                  <a:cs typeface="Arial" pitchFamily="34" charset="0"/>
                </a:rPr>
                <a:t>e</a:t>
              </a:r>
              <a:r>
                <a:rPr lang="sl-SI" sz="900" b="1" baseline="-25000" dirty="0" smtClean="0">
                  <a:latin typeface="Arial" pitchFamily="34" charset="0"/>
                  <a:ea typeface="Malgun Gothic" pitchFamily="34" charset="-127"/>
                  <a:cs typeface="Arial" pitchFamily="34" charset="0"/>
                </a:rPr>
                <a:t>n</a:t>
              </a:r>
              <a:r>
                <a:rPr lang="sl-SI" sz="700" dirty="0" smtClean="0">
                  <a:latin typeface="Arial" pitchFamily="34" charset="0"/>
                  <a:cs typeface="Arial" pitchFamily="34" charset="0"/>
                </a:rPr>
                <a:t>,…,</a:t>
              </a:r>
              <a:r>
                <a:rPr lang="sl-SI" sz="700" b="1" dirty="0" smtClean="0">
                  <a:latin typeface="Arial" pitchFamily="34" charset="0"/>
                  <a:cs typeface="Arial" pitchFamily="34" charset="0"/>
                </a:rPr>
                <a:t>e</a:t>
              </a:r>
              <a:r>
                <a:rPr lang="sl-SI" sz="900" b="1" baseline="-25000" dirty="0" smtClean="0">
                  <a:latin typeface="Arial" pitchFamily="34" charset="0"/>
                  <a:cs typeface="Arial" pitchFamily="34" charset="0"/>
                </a:rPr>
                <a:t>1</a:t>
              </a:r>
              <a:r>
                <a:rPr lang="sl-SI" sz="700" dirty="0" smtClean="0">
                  <a:latin typeface="Arial" pitchFamily="34" charset="0"/>
                  <a:ea typeface="Malgun Gothic" pitchFamily="34" charset="-127"/>
                  <a:cs typeface="Arial" pitchFamily="34" charset="0"/>
                </a:rPr>
                <a:t> stolpci identične matrike I in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je rešitev sistema </a:t>
              </a:r>
              <a:r>
                <a:rPr lang="sl-SI" sz="700" b="1" dirty="0" smtClean="0">
                  <a:latin typeface="Arial" pitchFamily="34" charset="0"/>
                  <a:ea typeface="Malgun Gothic" pitchFamily="34" charset="-127"/>
                  <a:cs typeface="Arial" pitchFamily="34" charset="0"/>
                </a:rPr>
                <a:t>Ax</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b</a:t>
              </a: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900" b="1" baseline="-250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Opazimo da velja:</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900" b="1" baseline="-25000" dirty="0" smtClean="0">
                <a:latin typeface="Arial" pitchFamily="34" charset="0"/>
                <a:ea typeface="Malgun Gothic" pitchFamily="34" charset="-127"/>
                <a:cs typeface="Arial" pitchFamily="34" charset="0"/>
              </a:endParaRPr>
            </a:p>
            <a:p>
              <a:pPr>
                <a:buSzPct val="110000"/>
              </a:pPr>
              <a:endParaRPr lang="sl-SI" sz="900" b="1" baseline="-25000" dirty="0">
                <a:latin typeface="Arial" pitchFamily="34" charset="0"/>
                <a:ea typeface="Malgun Gothic" pitchFamily="34" charset="-127"/>
                <a:cs typeface="Arial" pitchFamily="34" charset="0"/>
              </a:endParaRPr>
            </a:p>
            <a:p>
              <a:pPr>
                <a:buSzPct val="110000"/>
              </a:pPr>
              <a:endParaRPr lang="sl-SI" sz="900" b="1" baseline="-25000" dirty="0" smtClean="0">
                <a:latin typeface="Arial" pitchFamily="34" charset="0"/>
                <a:ea typeface="Malgun Gothic" pitchFamily="34" charset="-127"/>
                <a:cs typeface="Arial" pitchFamily="34" charset="0"/>
              </a:endParaRPr>
            </a:p>
            <a:p>
              <a:pPr>
                <a:buSzPct val="110000"/>
              </a:pPr>
              <a:endParaRPr lang="sl-SI" sz="900" b="1" baseline="-25000" dirty="0">
                <a:latin typeface="Arial" pitchFamily="34" charset="0"/>
                <a:ea typeface="Malgun Gothic" pitchFamily="34" charset="-127"/>
                <a:cs typeface="Arial" pitchFamily="34" charset="0"/>
              </a:endParaRPr>
            </a:p>
            <a:p>
              <a:pPr>
                <a:buSzPct val="110000"/>
              </a:pPr>
              <a:endParaRPr lang="sl-SI" sz="900" b="1" baseline="-25000" dirty="0" smtClean="0">
                <a:latin typeface="Arial" pitchFamily="34" charset="0"/>
                <a:ea typeface="Malgun Gothic" pitchFamily="34" charset="-127"/>
                <a:cs typeface="Arial" pitchFamily="34" charset="0"/>
              </a:endParaRPr>
            </a:p>
            <a:p>
              <a:pPr>
                <a:buSzPct val="110000"/>
              </a:pPr>
              <a:endParaRPr lang="sl-SI" sz="900" b="1" baseline="-25000" dirty="0">
                <a:latin typeface="Arial" pitchFamily="34" charset="0"/>
                <a:ea typeface="Malgun Gothic" pitchFamily="34" charset="-127"/>
                <a:cs typeface="Arial" pitchFamily="34" charset="0"/>
              </a:endParaRPr>
            </a:p>
            <a:p>
              <a:pPr>
                <a:buSzPct val="110000"/>
              </a:pPr>
              <a:endParaRPr lang="sl-SI" sz="900" b="1" baseline="-25000" dirty="0" smtClean="0">
                <a:latin typeface="Arial" pitchFamily="34" charset="0"/>
                <a:ea typeface="Malgun Gothic" pitchFamily="34" charset="-127"/>
                <a:cs typeface="Arial" pitchFamily="34" charset="0"/>
              </a:endParaRPr>
            </a:p>
            <a:p>
              <a:pPr>
                <a:buSzPct val="110000"/>
              </a:pPr>
              <a:r>
                <a:rPr lang="sl-SI" sz="900" b="1" baseline="-25000"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z razvojem </a:t>
              </a:r>
              <a:r>
                <a:rPr lang="sl-SI" sz="700" b="1" dirty="0">
                  <a:latin typeface="Arial" pitchFamily="34" charset="0"/>
                  <a:ea typeface="Malgun Gothic" pitchFamily="34" charset="-127"/>
                  <a:cs typeface="Arial" pitchFamily="34" charset="0"/>
                </a:rPr>
                <a:t>I</a:t>
              </a:r>
              <a:r>
                <a:rPr lang="sl-SI" sz="1000" b="1" baseline="-25000" dirty="0">
                  <a:latin typeface="Arial" pitchFamily="34" charset="0"/>
                  <a:ea typeface="Malgun Gothic" pitchFamily="34" charset="-127"/>
                  <a:cs typeface="Arial" pitchFamily="34" charset="0"/>
                </a:rPr>
                <a:t>i</a:t>
              </a:r>
              <a:r>
                <a:rPr lang="sl-SI" sz="700" dirty="0">
                  <a:latin typeface="Arial" pitchFamily="34" charset="0"/>
                  <a:ea typeface="Malgun Gothic" pitchFamily="34" charset="-127"/>
                  <a:cs typeface="Arial" pitchFamily="34" charset="0"/>
                </a:rPr>
                <a:t>(</a:t>
              </a:r>
              <a:r>
                <a:rPr lang="sl-SI" sz="700" b="1" dirty="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po iti vrstici dobimo </a:t>
              </a:r>
              <a:r>
                <a:rPr lang="sl-SI" sz="700" b="1" dirty="0" smtClean="0">
                  <a:latin typeface="Arial" pitchFamily="34" charset="0"/>
                  <a:ea typeface="Malgun Gothic" pitchFamily="34" charset="-127"/>
                  <a:cs typeface="Arial" pitchFamily="34" charset="0"/>
                </a:rPr>
                <a:t>x</a:t>
              </a:r>
              <a:r>
                <a:rPr lang="sl-SI" sz="1000" b="1" baseline="-25000" dirty="0" smtClean="0">
                  <a:latin typeface="Arial" pitchFamily="34" charset="0"/>
                  <a:ea typeface="Malgun Gothic" pitchFamily="34" charset="-127"/>
                  <a:cs typeface="Arial" pitchFamily="34" charset="0"/>
                </a:rPr>
                <a:t>i</a:t>
              </a:r>
              <a:endParaRPr lang="sl-SI" sz="1050" b="1" baseline="-25000" dirty="0">
                <a:latin typeface="Arial" pitchFamily="34" charset="0"/>
                <a:ea typeface="Malgun Gothic" pitchFamily="34" charset="-127"/>
                <a:cs typeface="Arial" pitchFamily="34" charset="0"/>
              </a:endParaRPr>
            </a:p>
          </p:txBody>
        </p:sp>
        <p:pic>
          <p:nvPicPr>
            <p:cNvPr id="1027"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89857" y="1419493"/>
              <a:ext cx="2150940" cy="1990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996952" y="1642413"/>
              <a:ext cx="2170114" cy="1834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988816" y="1994949"/>
              <a:ext cx="2546113" cy="6122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996952" y="2659119"/>
              <a:ext cx="1224136" cy="174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3" name="Group 12"/>
          <p:cNvGrpSpPr/>
          <p:nvPr/>
        </p:nvGrpSpPr>
        <p:grpSpPr>
          <a:xfrm>
            <a:off x="196881" y="3440832"/>
            <a:ext cx="2548422" cy="2898229"/>
            <a:chOff x="277800" y="3512838"/>
            <a:chExt cx="2548422" cy="2898229"/>
          </a:xfrm>
        </p:grpSpPr>
        <p:sp>
          <p:nvSpPr>
            <p:cNvPr id="19" name="PoljeZBesedilom 2"/>
            <p:cNvSpPr txBox="1"/>
            <p:nvPr/>
          </p:nvSpPr>
          <p:spPr>
            <a:xfrm>
              <a:off x="277800" y="3512838"/>
              <a:ext cx="2548422" cy="2898229"/>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Matrika </a:t>
              </a:r>
              <a:r>
                <a:rPr lang="sl-SI" sz="700" b="1" dirty="0">
                  <a:latin typeface="Arial" pitchFamily="34" charset="0"/>
                  <a:ea typeface="Malgun Gothic" pitchFamily="34" charset="-127"/>
                  <a:cs typeface="Arial" pitchFamily="34" charset="0"/>
                </a:rPr>
                <a:t>A</a:t>
              </a:r>
              <a:r>
                <a:rPr lang="sl-SI" sz="800" b="1" baseline="30000" dirty="0">
                  <a:latin typeface="Arial" pitchFamily="34" charset="0"/>
                  <a:ea typeface="Malgun Gothic" pitchFamily="34" charset="-127"/>
                  <a:cs typeface="Arial" pitchFamily="34" charset="0"/>
                </a:rPr>
                <a:t>-1</a:t>
              </a:r>
              <a:r>
                <a:rPr lang="sl-SI" sz="700" dirty="0">
                  <a:latin typeface="Arial" pitchFamily="34" charset="0"/>
                  <a:ea typeface="Malgun Gothic" pitchFamily="34" charset="-127"/>
                  <a:cs typeface="Arial" pitchFamily="34" charset="0"/>
                </a:rPr>
                <a:t> je rešitev enačbe </a:t>
              </a:r>
              <a:r>
                <a:rPr lang="sl-SI" sz="700" b="1" dirty="0">
                  <a:latin typeface="Arial" pitchFamily="34" charset="0"/>
                  <a:ea typeface="Malgun Gothic" pitchFamily="34" charset="-127"/>
                  <a:cs typeface="Arial" pitchFamily="34" charset="0"/>
                </a:rPr>
                <a:t>AX</a:t>
              </a:r>
              <a:r>
                <a:rPr lang="sl-SI" sz="700" dirty="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naj bodo </a:t>
              </a:r>
              <a:r>
                <a:rPr lang="sl-SI" sz="700" b="1" dirty="0" smtClean="0">
                  <a:latin typeface="Arial" pitchFamily="34" charset="0"/>
                  <a:ea typeface="Malgun Gothic" pitchFamily="34" charset="-127"/>
                  <a:cs typeface="Arial" pitchFamily="34" charset="0"/>
                </a:rPr>
                <a:t>x</a:t>
              </a:r>
              <a:r>
                <a:rPr lang="sl-SI" sz="9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x</a:t>
              </a:r>
              <a:r>
                <a:rPr lang="sl-SI" sz="1000" b="1" baseline="-25000" dirty="0" smtClean="0">
                  <a:latin typeface="Arial" pitchFamily="34" charset="0"/>
                  <a:ea typeface="Malgun Gothic" pitchFamily="34" charset="-127"/>
                  <a:cs typeface="Arial" pitchFamily="34" charset="0"/>
                </a:rPr>
                <a:t>n </a:t>
              </a:r>
              <a:r>
                <a:rPr lang="sl-SI" sz="700" dirty="0" smtClean="0">
                  <a:latin typeface="Arial" pitchFamily="34" charset="0"/>
                  <a:ea typeface="Malgun Gothic" pitchFamily="34" charset="-127"/>
                  <a:cs typeface="Arial" pitchFamily="34" charset="0"/>
                </a:rPr>
                <a:t>stolpci potem velja da so </a:t>
              </a:r>
              <a:r>
                <a:rPr lang="sl-SI" sz="700" b="1" dirty="0" smtClean="0">
                  <a:latin typeface="Arial" pitchFamily="34" charset="0"/>
                  <a:ea typeface="Malgun Gothic" pitchFamily="34" charset="-127"/>
                  <a:cs typeface="Arial" pitchFamily="34" charset="0"/>
                </a:rPr>
                <a:t>Ax</a:t>
              </a:r>
              <a:r>
                <a:rPr lang="sl-SI" sz="10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e</a:t>
              </a:r>
              <a:r>
                <a:rPr lang="sl-SI" sz="1000" b="1" baseline="-25000" dirty="0" smtClean="0">
                  <a:latin typeface="Arial" pitchFamily="34" charset="0"/>
                  <a:ea typeface="Malgun Gothic" pitchFamily="34" charset="-127"/>
                  <a:cs typeface="Arial" pitchFamily="34" charset="0"/>
                </a:rPr>
                <a:t>1</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Ax</a:t>
              </a:r>
              <a:r>
                <a:rPr lang="sl-SI" sz="1000" b="1" baseline="-25000" dirty="0" smtClean="0">
                  <a:latin typeface="Arial" pitchFamily="34" charset="0"/>
                  <a:ea typeface="Malgun Gothic" pitchFamily="34" charset="-127"/>
                  <a:cs typeface="Arial" pitchFamily="34" charset="0"/>
                </a:rPr>
                <a:t>n</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e</a:t>
              </a:r>
              <a:r>
                <a:rPr lang="sl-SI" sz="1000" b="1" baseline="-25000" dirty="0" smtClean="0">
                  <a:latin typeface="Arial" pitchFamily="34" charset="0"/>
                  <a:ea typeface="Malgun Gothic" pitchFamily="34" charset="-127"/>
                  <a:cs typeface="Arial" pitchFamily="34" charset="0"/>
                </a:rPr>
                <a:t>n</a:t>
              </a:r>
              <a:r>
                <a:rPr lang="sl-SI" sz="800" b="1" dirty="0" smtClean="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kjer so e stolpci v identičnim matriki. vzamemo poljubna i in j in izračunamo element tako da uporabimo Carmerovo pravilo. </a:t>
              </a:r>
            </a:p>
            <a:p>
              <a:pPr>
                <a:buSzPct val="110000"/>
              </a:pPr>
              <a:r>
                <a:rPr lang="sl-SI" sz="700" dirty="0" smtClean="0">
                  <a:latin typeface="Arial" pitchFamily="34" charset="0"/>
                  <a:ea typeface="Malgun Gothic" pitchFamily="34" charset="-127"/>
                  <a:cs typeface="Arial" pitchFamily="34" charset="0"/>
                </a:rPr>
                <a:t> </a:t>
              </a: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Determinanto </a:t>
              </a:r>
              <a:r>
                <a:rPr lang="sl-SI" sz="700" b="1" dirty="0" smtClean="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A</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a:t>
              </a:r>
              <a:r>
                <a:rPr lang="sl-SI" sz="700" b="1" dirty="0" smtClean="0">
                  <a:latin typeface="Arial" pitchFamily="34" charset="0"/>
                  <a:ea typeface="Malgun Gothic" pitchFamily="34" charset="-127"/>
                  <a:cs typeface="Arial" pitchFamily="34" charset="0"/>
                </a:rPr>
                <a:t>e</a:t>
              </a:r>
              <a:r>
                <a:rPr lang="sl-SI" sz="1000" b="1" baseline="-25000" dirty="0" smtClean="0">
                  <a:latin typeface="Arial" pitchFamily="34" charset="0"/>
                  <a:ea typeface="Malgun Gothic" pitchFamily="34" charset="-127"/>
                  <a:cs typeface="Arial" pitchFamily="34" charset="0"/>
                </a:rPr>
                <a:t>j</a:t>
              </a:r>
              <a:r>
                <a:rPr lang="sl-SI" sz="700" dirty="0" smtClean="0">
                  <a:latin typeface="Arial" pitchFamily="34" charset="0"/>
                  <a:ea typeface="Malgun Gothic" pitchFamily="34" charset="-127"/>
                  <a:cs typeface="Arial" pitchFamily="34" charset="0"/>
                </a:rPr>
                <a:t>) razvijemo po i stolpcu. Če upoštevamo da je </a:t>
              </a:r>
              <a:r>
                <a:rPr lang="sl-SI" sz="700" b="1" dirty="0" smtClean="0">
                  <a:latin typeface="Arial" pitchFamily="34" charset="0"/>
                  <a:ea typeface="Malgun Gothic" pitchFamily="34" charset="-127"/>
                  <a:cs typeface="Arial" pitchFamily="34" charset="0"/>
                </a:rPr>
                <a:t>B</a:t>
              </a:r>
              <a:r>
                <a:rPr lang="sl-SI" sz="1000" b="1" baseline="-25000" dirty="0" smtClean="0">
                  <a:latin typeface="Arial" pitchFamily="34" charset="0"/>
                  <a:ea typeface="Malgun Gothic" pitchFamily="34" charset="-127"/>
                  <a:cs typeface="Arial" pitchFamily="34" charset="0"/>
                </a:rPr>
                <a:t>k</a:t>
              </a:r>
              <a:r>
                <a:rPr lang="sl-SI" sz="1000" baseline="-25000" dirty="0" smtClean="0">
                  <a:latin typeface="Arial" pitchFamily="34" charset="0"/>
                  <a:ea typeface="Malgun Gothic" pitchFamily="34" charset="-127"/>
                  <a:cs typeface="Arial" pitchFamily="34" charset="0"/>
                </a:rPr>
                <a:t>,</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A</a:t>
              </a:r>
              <a:r>
                <a:rPr lang="sl-SI" sz="1000" b="1" baseline="-25000" dirty="0" smtClean="0">
                  <a:latin typeface="Arial" pitchFamily="34" charset="0"/>
                  <a:ea typeface="Malgun Gothic" pitchFamily="34" charset="-127"/>
                  <a:cs typeface="Arial" pitchFamily="34" charset="0"/>
                </a:rPr>
                <a:t>k</a:t>
              </a:r>
              <a:r>
                <a:rPr lang="sl-SI" sz="1000" baseline="-25000" dirty="0" smtClean="0">
                  <a:latin typeface="Arial" pitchFamily="34" charset="0"/>
                  <a:ea typeface="Malgun Gothic" pitchFamily="34" charset="-127"/>
                  <a:cs typeface="Arial" pitchFamily="34" charset="0"/>
                </a:rPr>
                <a:t>,</a:t>
              </a:r>
              <a:r>
                <a:rPr lang="sl-SI" sz="1000" b="1"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dobimo spodnjo formulo.</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smtClean="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endParaRPr lang="sl-SI" sz="700" b="1" baseline="-250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Torej formula drži.</a:t>
              </a:r>
              <a:endParaRPr lang="sl-SI" sz="700" dirty="0">
                <a:latin typeface="Arial" pitchFamily="34" charset="0"/>
                <a:ea typeface="Malgun Gothic" pitchFamily="34" charset="-127"/>
                <a:cs typeface="Arial" pitchFamily="34" charset="0"/>
              </a:endParaRPr>
            </a:p>
          </p:txBody>
        </p:sp>
        <p:pic>
          <p:nvPicPr>
            <p:cNvPr id="7" name="Picture 3"/>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63460" y="4142618"/>
              <a:ext cx="2170967" cy="3529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4"/>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80421" y="4764710"/>
              <a:ext cx="1643015" cy="394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5"/>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80421" y="5240516"/>
              <a:ext cx="1852910" cy="3007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6"/>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80421" y="5573125"/>
              <a:ext cx="1328580" cy="1968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81959" y="5817097"/>
              <a:ext cx="1851372" cy="2804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4" name="Group 13"/>
          <p:cNvGrpSpPr/>
          <p:nvPr/>
        </p:nvGrpSpPr>
        <p:grpSpPr>
          <a:xfrm>
            <a:off x="2921371" y="3147282"/>
            <a:ext cx="3675981" cy="2192908"/>
            <a:chOff x="2921371" y="3147282"/>
            <a:chExt cx="3675981" cy="2192908"/>
          </a:xfrm>
        </p:grpSpPr>
        <p:sp>
          <p:nvSpPr>
            <p:cNvPr id="27" name="PoljeZBesedilom 2"/>
            <p:cNvSpPr txBox="1"/>
            <p:nvPr/>
          </p:nvSpPr>
          <p:spPr>
            <a:xfrm>
              <a:off x="2921371" y="3147282"/>
              <a:ext cx="3675981" cy="2192908"/>
            </a:xfrm>
            <a:prstGeom prst="rect">
              <a:avLst/>
            </a:prstGeom>
            <a:solidFill>
              <a:srgbClr val="E5B7FF"/>
            </a:solidFill>
            <a:ln w="6350">
              <a:noFill/>
            </a:ln>
          </p:spPr>
          <p:txBody>
            <a:bodyPr wrap="square" rtlCol="0">
              <a:spAutoFit/>
            </a:bodyPr>
            <a:lstStyle/>
            <a:p>
              <a:pPr>
                <a:buSzPct val="110000"/>
              </a:pPr>
              <a:r>
                <a:rPr lang="sl-SI" sz="900" b="1" dirty="0" smtClean="0">
                  <a:solidFill>
                    <a:schemeClr val="accent4">
                      <a:lumMod val="50000"/>
                    </a:schemeClr>
                  </a:solidFill>
                  <a:latin typeface="Arial" pitchFamily="34" charset="0"/>
                  <a:ea typeface="Malgun Gothic" pitchFamily="34" charset="-127"/>
                  <a:cs typeface="Arial" pitchFamily="34" charset="0"/>
                </a:rPr>
                <a:t>Permutacije </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a:latin typeface="Arial" pitchFamily="34" charset="0"/>
                  <a:ea typeface="Malgun Gothic" pitchFamily="34" charset="-127"/>
                  <a:cs typeface="Arial" pitchFamily="34" charset="0"/>
                </a:rPr>
                <a:t>o</a:t>
              </a:r>
              <a:r>
                <a:rPr lang="sl-SI" sz="800" dirty="0" smtClean="0">
                  <a:latin typeface="Arial" pitchFamily="34" charset="0"/>
                  <a:ea typeface="Malgun Gothic" pitchFamily="34" charset="-127"/>
                  <a:cs typeface="Arial" pitchFamily="34" charset="0"/>
                </a:rPr>
                <a:t>značimo za vsak </a:t>
              </a:r>
              <a:r>
                <a:rPr lang="sl-SI" sz="800" b="1" dirty="0" smtClean="0">
                  <a:latin typeface="Arial" pitchFamily="34" charset="0"/>
                  <a:ea typeface="Malgun Gothic" pitchFamily="34" charset="-127"/>
                  <a:cs typeface="Arial" pitchFamily="34" charset="0"/>
                </a:rPr>
                <a:t>naraven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množico </a:t>
              </a:r>
              <a:r>
                <a:rPr lang="sl-SI" sz="800" b="1" dirty="0" smtClean="0">
                  <a:latin typeface="Arial" pitchFamily="34" charset="0"/>
                  <a:ea typeface="Malgun Gothic" pitchFamily="34" charset="-127"/>
                  <a:cs typeface="Arial" pitchFamily="34" charset="0"/>
                </a:rPr>
                <a:t>N</a:t>
              </a:r>
              <a:r>
                <a:rPr lang="sl-SI" sz="1050" b="1" baseline="-25000"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 { </a:t>
              </a:r>
              <a:r>
                <a:rPr lang="sl-SI" sz="800" b="1"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2</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3</a:t>
              </a:r>
              <a:r>
                <a:rPr lang="sl-SI" sz="800" dirty="0" smtClean="0">
                  <a:latin typeface="Arial" pitchFamily="34" charset="0"/>
                  <a:ea typeface="Malgun Gothic" pitchFamily="34" charset="-127"/>
                  <a:cs typeface="Arial" pitchFamily="34" charset="0"/>
                </a:rPr>
                <a:t>, … ,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za vsako preslikavo </a:t>
              </a:r>
              <a:r>
                <a:rPr lang="el-GR" sz="800" b="1" dirty="0">
                  <a:latin typeface="Arial" pitchFamily="34" charset="0"/>
                  <a:ea typeface="Malgun Gothic" pitchFamily="34" charset="-127"/>
                  <a:cs typeface="Arial" pitchFamily="34" charset="0"/>
                </a:rPr>
                <a:t>σ</a:t>
              </a:r>
              <a:r>
                <a:rPr lang="el-GR" sz="800" dirty="0">
                  <a:latin typeface="Arial" pitchFamily="34" charset="0"/>
                  <a:ea typeface="Malgun Gothic" pitchFamily="34" charset="-127"/>
                  <a:cs typeface="Arial" pitchFamily="34" charset="0"/>
                </a:rPr>
                <a:t> </a:t>
              </a:r>
              <a:r>
                <a:rPr lang="el-GR" sz="800"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N</a:t>
              </a:r>
              <a:r>
                <a:rPr lang="sl-SI" sz="1050" b="1" baseline="-25000" dirty="0">
                  <a:latin typeface="Arial" pitchFamily="34" charset="0"/>
                  <a:ea typeface="Malgun Gothic" pitchFamily="34" charset="-127"/>
                  <a:cs typeface="Arial" pitchFamily="34" charset="0"/>
                </a:rPr>
                <a:t>n</a:t>
              </a:r>
              <a:r>
                <a:rPr lang="sl-SI" sz="800" dirty="0">
                  <a:latin typeface="Arial" pitchFamily="34" charset="0"/>
                  <a:ea typeface="Malgun Gothic" pitchFamily="34" charset="-127"/>
                  <a:cs typeface="Arial" pitchFamily="34" charset="0"/>
                </a:rPr>
                <a:t> </a:t>
              </a:r>
              <a:r>
                <a:rPr lang="sl-SI" sz="900"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t>
              </a:r>
              <a:r>
                <a:rPr lang="sl-SI" sz="1050" b="1" baseline="-25000" dirty="0" smtClean="0">
                  <a:latin typeface="Arial" pitchFamily="34" charset="0"/>
                  <a:ea typeface="Malgun Gothic" pitchFamily="34" charset="-127"/>
                  <a:cs typeface="Arial" pitchFamily="34" charset="0"/>
                </a:rPr>
                <a:t>n</a:t>
              </a:r>
              <a:r>
                <a:rPr lang="sl-SI" sz="1050"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so ekvivalentne lastnosti:</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preslikavi ki zadošča tem pogojem pravimo </a:t>
              </a:r>
              <a:r>
                <a:rPr lang="sl-SI" sz="800" b="1" dirty="0" smtClean="0">
                  <a:latin typeface="Arial" pitchFamily="34" charset="0"/>
                  <a:ea typeface="Malgun Gothic" pitchFamily="34" charset="-127"/>
                  <a:cs typeface="Arial" pitchFamily="34" charset="0"/>
                </a:rPr>
                <a:t>permutacija </a:t>
              </a:r>
              <a:r>
                <a:rPr lang="sl-SI" sz="800" dirty="0" smtClean="0">
                  <a:latin typeface="Arial" pitchFamily="34" charset="0"/>
                  <a:ea typeface="Malgun Gothic" pitchFamily="34" charset="-127"/>
                  <a:cs typeface="Arial" pitchFamily="34" charset="0"/>
                </a:rPr>
                <a:t>množice </a:t>
              </a:r>
              <a:r>
                <a:rPr lang="sl-SI" sz="800" b="1" dirty="0" smtClean="0">
                  <a:latin typeface="Arial" pitchFamily="34" charset="0"/>
                  <a:ea typeface="Malgun Gothic" pitchFamily="34" charset="-127"/>
                  <a:cs typeface="Arial" pitchFamily="34" charset="0"/>
                </a:rPr>
                <a:t>N</a:t>
              </a:r>
              <a:r>
                <a:rPr lang="sl-SI" sz="1050" b="1" baseline="-250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množici vseh preslikav </a:t>
              </a:r>
              <a:r>
                <a:rPr lang="sl-SI" sz="800" b="1" dirty="0" smtClean="0">
                  <a:latin typeface="Arial" pitchFamily="34" charset="0"/>
                  <a:ea typeface="Malgun Gothic" pitchFamily="34" charset="-127"/>
                  <a:cs typeface="Arial" pitchFamily="34" charset="0"/>
                </a:rPr>
                <a:t>N</a:t>
              </a:r>
              <a:r>
                <a:rPr lang="sl-SI" sz="1050" b="1" baseline="-25000" dirty="0" smtClean="0">
                  <a:latin typeface="Arial" pitchFamily="34" charset="0"/>
                  <a:ea typeface="Malgun Gothic" pitchFamily="34" charset="-127"/>
                  <a:cs typeface="Arial" pitchFamily="34" charset="0"/>
                </a:rPr>
                <a:t>n </a:t>
              </a:r>
              <a:r>
                <a:rPr lang="sl-SI" sz="800" dirty="0" smtClean="0">
                  <a:latin typeface="Arial" pitchFamily="34" charset="0"/>
                  <a:ea typeface="Malgun Gothic" pitchFamily="34" charset="-127"/>
                  <a:cs typeface="Arial" pitchFamily="34" charset="0"/>
                </a:rPr>
                <a:t> označimo z </a:t>
              </a:r>
              <a:r>
                <a:rPr lang="sl-SI" sz="800" b="1" dirty="0" smtClean="0">
                  <a:latin typeface="Arial" pitchFamily="34" charset="0"/>
                  <a:ea typeface="Malgun Gothic" pitchFamily="34" charset="-127"/>
                  <a:cs typeface="Arial" pitchFamily="34" charset="0"/>
                </a:rPr>
                <a:t>S</a:t>
              </a:r>
              <a:r>
                <a:rPr lang="sl-SI" sz="1050" b="1" baseline="-250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naj bo </a:t>
              </a:r>
              <a:r>
                <a:rPr lang="sl-SI" sz="800" b="1" dirty="0" smtClean="0">
                  <a:latin typeface="Arial" pitchFamily="34" charset="0"/>
                  <a:ea typeface="Malgun Gothic" pitchFamily="34" charset="-127"/>
                  <a:cs typeface="Arial" pitchFamily="34" charset="0"/>
                </a:rPr>
                <a:t>e</a:t>
              </a:r>
              <a:r>
                <a:rPr lang="sl-SI" sz="1050" b="1" baseline="-25000" dirty="0">
                  <a:latin typeface="Arial" pitchFamily="34" charset="0"/>
                  <a:ea typeface="Malgun Gothic" pitchFamily="34" charset="-127"/>
                  <a:cs typeface="Arial" pitchFamily="34" charset="0"/>
                </a:rPr>
                <a:t>i</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stolpčni vektor </a:t>
              </a:r>
              <a:r>
                <a:rPr lang="sl-SI" sz="800" dirty="0" smtClean="0">
                  <a:latin typeface="Arial" pitchFamily="34" charset="0"/>
                  <a:ea typeface="Malgun Gothic" pitchFamily="34" charset="-127"/>
                  <a:cs typeface="Arial" pitchFamily="34" charset="0"/>
                </a:rPr>
                <a:t>velikosti n ki ima na i mestu </a:t>
              </a:r>
              <a:r>
                <a:rPr lang="sl-SI" sz="800" b="1" dirty="0" smtClean="0">
                  <a:latin typeface="Arial" pitchFamily="34" charset="0"/>
                  <a:ea typeface="Malgun Gothic" pitchFamily="34" charset="-127"/>
                  <a:cs typeface="Arial" pitchFamily="34" charset="0"/>
                </a:rPr>
                <a:t>enko </a:t>
              </a:r>
              <a:r>
                <a:rPr lang="sl-SI" sz="800" dirty="0" smtClean="0">
                  <a:latin typeface="Arial" pitchFamily="34" charset="0"/>
                  <a:ea typeface="Malgun Gothic" pitchFamily="34" charset="-127"/>
                  <a:cs typeface="Arial" pitchFamily="34" charset="0"/>
                </a:rPr>
                <a:t>drugje pa </a:t>
              </a:r>
              <a:r>
                <a:rPr lang="sl-SI" sz="800" b="1" dirty="0" smtClean="0">
                  <a:latin typeface="Arial" pitchFamily="34" charset="0"/>
                  <a:ea typeface="Malgun Gothic" pitchFamily="34" charset="-127"/>
                  <a:cs typeface="Arial" pitchFamily="34" charset="0"/>
                </a:rPr>
                <a:t>nič</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vsaki permutaciji iz </a:t>
              </a:r>
              <a:r>
                <a:rPr lang="sl-SI" sz="800" b="1" dirty="0" smtClean="0">
                  <a:latin typeface="Arial" pitchFamily="34" charset="0"/>
                  <a:ea typeface="Malgun Gothic" pitchFamily="34" charset="-127"/>
                  <a:cs typeface="Arial" pitchFamily="34" charset="0"/>
                </a:rPr>
                <a:t>S</a:t>
              </a:r>
              <a:r>
                <a:rPr lang="sl-SI" sz="1050" b="1" baseline="-25000" dirty="0" smtClean="0">
                  <a:latin typeface="Arial" pitchFamily="34" charset="0"/>
                  <a:ea typeface="Malgun Gothic" pitchFamily="34" charset="-127"/>
                  <a:cs typeface="Arial" pitchFamily="34" charset="0"/>
                </a:rPr>
                <a:t>n</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lahko priredimo matriko</a:t>
              </a:r>
            </a:p>
            <a:p>
              <a:pPr marL="171450" indent="-171450">
                <a:buSzPct val="110000"/>
                <a:buFont typeface="Arial" pitchFamily="34" charset="0"/>
                <a:buChar char="→"/>
              </a:pP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determinanti te matrike pravimo </a:t>
              </a:r>
              <a:r>
                <a:rPr lang="sl-SI" sz="800" b="1" dirty="0" smtClean="0">
                  <a:latin typeface="Arial" pitchFamily="34" charset="0"/>
                  <a:ea typeface="Malgun Gothic" pitchFamily="34" charset="-127"/>
                  <a:cs typeface="Arial" pitchFamily="34" charset="0"/>
                </a:rPr>
                <a:t>signatura</a:t>
              </a:r>
              <a:r>
                <a:rPr lang="sl-SI" sz="800" dirty="0" smtClean="0">
                  <a:latin typeface="Arial" pitchFamily="34" charset="0"/>
                  <a:ea typeface="Malgun Gothic" pitchFamily="34" charset="-127"/>
                  <a:cs typeface="Arial" pitchFamily="34" charset="0"/>
                </a:rPr>
                <a:t> permutacije </a:t>
              </a:r>
              <a:r>
                <a:rPr lang="sl-SI" sz="800" b="1" dirty="0">
                  <a:latin typeface="Arial" pitchFamily="34" charset="0"/>
                  <a:ea typeface="Malgun Gothic" pitchFamily="34" charset="-127"/>
                  <a:cs typeface="Arial" pitchFamily="34" charset="0"/>
                </a:rPr>
                <a:t>sgn</a:t>
              </a:r>
              <a:r>
                <a:rPr lang="sl-SI" sz="800" dirty="0">
                  <a:latin typeface="Arial" pitchFamily="34" charset="0"/>
                  <a:ea typeface="Malgun Gothic" pitchFamily="34" charset="-127"/>
                  <a:cs typeface="Arial" pitchFamily="34" charset="0"/>
                </a:rPr>
                <a:t>(</a:t>
              </a:r>
              <a:r>
                <a:rPr lang="el-GR" sz="800" b="1" dirty="0">
                  <a:latin typeface="Arial" pitchFamily="34" charset="0"/>
                  <a:ea typeface="Malgun Gothic" pitchFamily="34" charset="-127"/>
                  <a:cs typeface="Arial" pitchFamily="34" charset="0"/>
                </a:rPr>
                <a:t>σ</a:t>
              </a:r>
              <a:r>
                <a:rPr lang="el-GR" sz="800" dirty="0">
                  <a:latin typeface="Arial" pitchFamily="34" charset="0"/>
                  <a:ea typeface="Malgun Gothic" pitchFamily="34" charset="-127"/>
                  <a:cs typeface="Arial" pitchFamily="34" charset="0"/>
                </a:rPr>
                <a:t>) := </a:t>
              </a:r>
              <a:r>
                <a:rPr lang="sl-SI" sz="800" b="1" dirty="0">
                  <a:latin typeface="Arial" pitchFamily="34" charset="0"/>
                  <a:ea typeface="Malgun Gothic" pitchFamily="34" charset="-127"/>
                  <a:cs typeface="Arial" pitchFamily="34" charset="0"/>
                </a:rPr>
                <a:t>det</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P</a:t>
              </a:r>
              <a:r>
                <a:rPr lang="el-GR" sz="1000" b="1" baseline="-25000" dirty="0" smtClean="0">
                  <a:latin typeface="Arial" pitchFamily="34" charset="0"/>
                  <a:ea typeface="Malgun Gothic" pitchFamily="34" charset="-127"/>
                  <a:cs typeface="Arial" pitchFamily="34" charset="0"/>
                </a:rPr>
                <a:t>σ</a:t>
              </a:r>
              <a:endParaRPr lang="sl-SI" sz="1000" b="1" baseline="-250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signatura je vedno med </a:t>
              </a:r>
              <a:r>
                <a:rPr lang="sl-SI" sz="800" b="1" dirty="0" smtClean="0">
                  <a:latin typeface="Arial" pitchFamily="34" charset="0"/>
                  <a:ea typeface="Malgun Gothic" pitchFamily="34" charset="-127"/>
                  <a:cs typeface="Arial" pitchFamily="34" charset="0"/>
                </a:rPr>
                <a:t>-1 </a:t>
              </a:r>
              <a:r>
                <a:rPr lang="sl-SI" sz="800" dirty="0" smtClean="0">
                  <a:latin typeface="Arial" pitchFamily="34" charset="0"/>
                  <a:ea typeface="Malgun Gothic" pitchFamily="34" charset="-127"/>
                  <a:cs typeface="Arial" pitchFamily="34" charset="0"/>
                </a:rPr>
                <a:t>in </a:t>
              </a:r>
              <a:r>
                <a:rPr lang="sl-SI" sz="800" b="1" dirty="0" smtClean="0">
                  <a:latin typeface="Arial" pitchFamily="34" charset="0"/>
                  <a:ea typeface="Malgun Gothic" pitchFamily="34" charset="-127"/>
                  <a:cs typeface="Arial" pitchFamily="34" charset="0"/>
                </a:rPr>
                <a:t>1 </a:t>
              </a:r>
              <a:r>
                <a:rPr lang="sl-SI" sz="800" dirty="0">
                  <a:latin typeface="Arial" pitchFamily="34" charset="0"/>
                  <a:ea typeface="Malgun Gothic" pitchFamily="34" charset="-127"/>
                  <a:cs typeface="Arial" pitchFamily="34" charset="0"/>
                </a:rPr>
                <a:t>in sgn(</a:t>
              </a:r>
              <a:r>
                <a:rPr lang="el-GR" sz="800" b="1" dirty="0">
                  <a:latin typeface="Arial" pitchFamily="34" charset="0"/>
                  <a:ea typeface="Malgun Gothic" pitchFamily="34" charset="-127"/>
                  <a:cs typeface="Arial" pitchFamily="34" charset="0"/>
                </a:rPr>
                <a:t>σ</a:t>
              </a:r>
              <a:r>
                <a:rPr lang="el-GR" sz="800" dirty="0">
                  <a:latin typeface="Arial" pitchFamily="34" charset="0"/>
                  <a:ea typeface="Malgun Gothic" pitchFamily="34" charset="-127"/>
                  <a:cs typeface="Arial" pitchFamily="34" charset="0"/>
                </a:rPr>
                <a:t> ◦ </a:t>
              </a:r>
              <a:r>
                <a:rPr lang="el-GR" sz="800" b="1" dirty="0">
                  <a:latin typeface="Arial" pitchFamily="34" charset="0"/>
                  <a:ea typeface="Malgun Gothic" pitchFamily="34" charset="-127"/>
                  <a:cs typeface="Arial" pitchFamily="34" charset="0"/>
                </a:rPr>
                <a:t>τ</a:t>
              </a:r>
              <a:r>
                <a:rPr lang="el-GR" sz="800" dirty="0">
                  <a:latin typeface="Arial" pitchFamily="34" charset="0"/>
                  <a:ea typeface="Malgun Gothic" pitchFamily="34" charset="-127"/>
                  <a:cs typeface="Arial" pitchFamily="34" charset="0"/>
                </a:rPr>
                <a:t> ) = </a:t>
              </a:r>
              <a:r>
                <a:rPr lang="sl-SI" sz="800" dirty="0">
                  <a:latin typeface="Arial" pitchFamily="34" charset="0"/>
                  <a:ea typeface="Malgun Gothic" pitchFamily="34" charset="-127"/>
                  <a:cs typeface="Arial" pitchFamily="34" charset="0"/>
                </a:rPr>
                <a:t>sgn(</a:t>
              </a:r>
              <a:r>
                <a:rPr lang="el-GR" sz="800" b="1" dirty="0">
                  <a:latin typeface="Arial" pitchFamily="34" charset="0"/>
                  <a:ea typeface="Malgun Gothic" pitchFamily="34" charset="-127"/>
                  <a:cs typeface="Arial" pitchFamily="34" charset="0"/>
                </a:rPr>
                <a:t>σ</a:t>
              </a:r>
              <a:r>
                <a:rPr lang="el-GR"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sgn(</a:t>
              </a:r>
              <a:r>
                <a:rPr lang="el-GR" sz="800" b="1" dirty="0" smtClean="0">
                  <a:latin typeface="Arial" pitchFamily="34" charset="0"/>
                  <a:ea typeface="Malgun Gothic" pitchFamily="34" charset="-127"/>
                  <a:cs typeface="Arial" pitchFamily="34" charset="0"/>
                </a:rPr>
                <a:t>τ</a:t>
              </a:r>
              <a:r>
                <a:rPr lang="el-GR" sz="800" dirty="0" smtClean="0">
                  <a:latin typeface="Arial" pitchFamily="34" charset="0"/>
                  <a:ea typeface="Malgun Gothic" pitchFamily="34" charset="-127"/>
                  <a:cs typeface="Arial" pitchFamily="34" charset="0"/>
                </a:rPr>
                <a:t>)</a:t>
              </a:r>
              <a:endParaRPr lang="sl-SI" sz="800" b="1" dirty="0" smtClean="0">
                <a:latin typeface="Arial" pitchFamily="34" charset="0"/>
                <a:ea typeface="Malgun Gothic" pitchFamily="34" charset="-127"/>
                <a:cs typeface="Arial" pitchFamily="34" charset="0"/>
              </a:endParaRPr>
            </a:p>
          </p:txBody>
        </p:sp>
        <p:sp>
          <p:nvSpPr>
            <p:cNvPr id="29" name="PoljeZBesedilom 2"/>
            <p:cNvSpPr txBox="1"/>
            <p:nvPr/>
          </p:nvSpPr>
          <p:spPr>
            <a:xfrm>
              <a:off x="3068960" y="3728886"/>
              <a:ext cx="3384376" cy="461665"/>
            </a:xfrm>
            <a:prstGeom prst="rect">
              <a:avLst/>
            </a:prstGeom>
            <a:solidFill>
              <a:schemeClr val="bg1"/>
            </a:solidFill>
            <a:ln w="6350">
              <a:noFill/>
            </a:ln>
          </p:spPr>
          <p:txBody>
            <a:bodyPr wrap="square" rtlCol="0">
              <a:spAutoFit/>
            </a:bodyPr>
            <a:lstStyle/>
            <a:p>
              <a:pPr marL="171450" indent="-171450">
                <a:buSzPct val="110000"/>
                <a:buFont typeface="Arial" pitchFamily="34" charset="0"/>
                <a:buChar char="•"/>
              </a:pPr>
              <a:r>
                <a:rPr lang="el-GR" sz="800" dirty="0" smtClean="0">
                  <a:latin typeface="Arial" pitchFamily="34" charset="0"/>
                  <a:ea typeface="Malgun Gothic" pitchFamily="34" charset="-127"/>
                  <a:cs typeface="Arial" pitchFamily="34" charset="0"/>
                </a:rPr>
                <a:t>σ</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injektivna</a:t>
              </a:r>
              <a:r>
                <a:rPr lang="sl-SI" sz="800" dirty="0" smtClean="0">
                  <a:latin typeface="Arial" pitchFamily="34" charset="0"/>
                  <a:ea typeface="Malgun Gothic" pitchFamily="34" charset="-127"/>
                  <a:cs typeface="Arial" pitchFamily="34" charset="0"/>
                </a:rPr>
                <a:t> torej slika </a:t>
              </a:r>
              <a:r>
                <a:rPr lang="sl-SI" sz="800" b="1" dirty="0" smtClean="0">
                  <a:latin typeface="Arial" pitchFamily="34" charset="0"/>
                  <a:ea typeface="Malgun Gothic" pitchFamily="34" charset="-127"/>
                  <a:cs typeface="Arial" pitchFamily="34" charset="0"/>
                </a:rPr>
                <a:t>različne</a:t>
              </a:r>
              <a:r>
                <a:rPr lang="sl-SI" sz="800" dirty="0" smtClean="0">
                  <a:latin typeface="Arial" pitchFamily="34" charset="0"/>
                  <a:ea typeface="Malgun Gothic" pitchFamily="34" charset="-127"/>
                  <a:cs typeface="Arial" pitchFamily="34" charset="0"/>
                </a:rPr>
                <a:t> elemente </a:t>
              </a:r>
              <a:r>
                <a:rPr lang="sl-SI" sz="800" b="1" dirty="0" smtClean="0">
                  <a:latin typeface="Arial" pitchFamily="34" charset="0"/>
                  <a:ea typeface="Malgun Gothic" pitchFamily="34" charset="-127"/>
                  <a:cs typeface="Arial" pitchFamily="34" charset="0"/>
                </a:rPr>
                <a:t>v</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različne</a:t>
              </a:r>
              <a:r>
                <a:rPr lang="sl-SI" sz="800" dirty="0" smtClean="0">
                  <a:latin typeface="Arial" pitchFamily="34" charset="0"/>
                  <a:ea typeface="Malgun Gothic" pitchFamily="34" charset="-127"/>
                  <a:cs typeface="Arial" pitchFamily="34" charset="0"/>
                </a:rPr>
                <a:t> elemente</a:t>
              </a:r>
            </a:p>
            <a:p>
              <a:pPr marL="171450" indent="-171450">
                <a:buSzPct val="110000"/>
                <a:buFont typeface="Arial" pitchFamily="34" charset="0"/>
                <a:buChar char="•"/>
              </a:pPr>
              <a:r>
                <a:rPr lang="el-GR" sz="800" dirty="0" smtClean="0">
                  <a:latin typeface="Arial" pitchFamily="34" charset="0"/>
                  <a:ea typeface="Malgun Gothic" pitchFamily="34" charset="-127"/>
                  <a:cs typeface="Arial" pitchFamily="34" charset="0"/>
                </a:rPr>
                <a:t>σ</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surjektivna</a:t>
              </a:r>
              <a:r>
                <a:rPr lang="sl-SI" sz="800" dirty="0" smtClean="0">
                  <a:latin typeface="Arial" pitchFamily="34" charset="0"/>
                  <a:ea typeface="Malgun Gothic" pitchFamily="34" charset="-127"/>
                  <a:cs typeface="Arial" pitchFamily="34" charset="0"/>
                </a:rPr>
                <a:t> torej je </a:t>
              </a:r>
              <a:r>
                <a:rPr lang="sl-SI" sz="800" b="1" dirty="0" smtClean="0">
                  <a:latin typeface="Arial" pitchFamily="34" charset="0"/>
                  <a:ea typeface="Malgun Gothic" pitchFamily="34" charset="-127"/>
                  <a:cs typeface="Arial" pitchFamily="34" charset="0"/>
                </a:rPr>
                <a:t>vsak</a:t>
              </a:r>
              <a:r>
                <a:rPr lang="sl-SI" sz="800" dirty="0" smtClean="0">
                  <a:latin typeface="Arial" pitchFamily="34" charset="0"/>
                  <a:ea typeface="Malgun Gothic" pitchFamily="34" charset="-127"/>
                  <a:cs typeface="Arial" pitchFamily="34" charset="0"/>
                </a:rPr>
                <a:t> element </a:t>
              </a:r>
              <a:r>
                <a:rPr lang="sl-SI" sz="800" b="1" dirty="0" smtClean="0">
                  <a:latin typeface="Arial" pitchFamily="34" charset="0"/>
                  <a:ea typeface="Malgun Gothic" pitchFamily="34" charset="-127"/>
                  <a:cs typeface="Arial" pitchFamily="34" charset="0"/>
                </a:rPr>
                <a:t>slika</a:t>
              </a:r>
              <a:r>
                <a:rPr lang="sl-SI" sz="800" dirty="0" smtClean="0">
                  <a:latin typeface="Arial" pitchFamily="34" charset="0"/>
                  <a:ea typeface="Malgun Gothic" pitchFamily="34" charset="-127"/>
                  <a:cs typeface="Arial" pitchFamily="34" charset="0"/>
                </a:rPr>
                <a:t> nekega elementa</a:t>
              </a:r>
            </a:p>
            <a:p>
              <a:pPr marL="171450" indent="-171450">
                <a:buSzPct val="110000"/>
                <a:buFont typeface="Arial" pitchFamily="34" charset="0"/>
                <a:buChar char="•"/>
              </a:pPr>
              <a:r>
                <a:rPr lang="el-GR" sz="800" dirty="0" smtClean="0">
                  <a:latin typeface="Arial" pitchFamily="34" charset="0"/>
                  <a:ea typeface="Malgun Gothic" pitchFamily="34" charset="-127"/>
                  <a:cs typeface="Arial" pitchFamily="34" charset="0"/>
                </a:rPr>
                <a:t>σ</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bijektivna</a:t>
              </a:r>
              <a:r>
                <a:rPr lang="sl-SI" sz="800" dirty="0" smtClean="0">
                  <a:latin typeface="Arial" pitchFamily="34" charset="0"/>
                  <a:ea typeface="Malgun Gothic" pitchFamily="34" charset="-127"/>
                  <a:cs typeface="Arial" pitchFamily="34" charset="0"/>
                </a:rPr>
                <a:t> ker je injektivna in surjektivna</a:t>
              </a:r>
            </a:p>
          </p:txBody>
        </p:sp>
        <p:pic>
          <p:nvPicPr>
            <p:cNvPr id="1032" name="Picture 8"/>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068960" y="4801640"/>
              <a:ext cx="1627088" cy="176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5" name="Group 14"/>
          <p:cNvGrpSpPr/>
          <p:nvPr/>
        </p:nvGrpSpPr>
        <p:grpSpPr>
          <a:xfrm>
            <a:off x="3645024" y="5469307"/>
            <a:ext cx="2952328" cy="2877711"/>
            <a:chOff x="3212976" y="5895704"/>
            <a:chExt cx="2952328" cy="2877711"/>
          </a:xfrm>
        </p:grpSpPr>
        <p:sp>
          <p:nvSpPr>
            <p:cNvPr id="33" name="PoljeZBesedilom 2"/>
            <p:cNvSpPr txBox="1"/>
            <p:nvPr/>
          </p:nvSpPr>
          <p:spPr>
            <a:xfrm>
              <a:off x="3212976" y="5895704"/>
              <a:ext cx="2952328" cy="2877711"/>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je dokaz </a:t>
              </a:r>
              <a:r>
                <a:rPr lang="sl-SI" sz="700" b="1" dirty="0" smtClean="0">
                  <a:latin typeface="Arial" pitchFamily="34" charset="0"/>
                  <a:ea typeface="Malgun Gothic" pitchFamily="34" charset="-127"/>
                  <a:cs typeface="Arial" pitchFamily="34" charset="0"/>
                </a:rPr>
                <a:t>prve</a:t>
              </a:r>
              <a:r>
                <a:rPr lang="sl-SI" sz="700" dirty="0" smtClean="0">
                  <a:latin typeface="Arial" pitchFamily="34" charset="0"/>
                  <a:ea typeface="Malgun Gothic" pitchFamily="34" charset="-127"/>
                  <a:cs typeface="Arial" pitchFamily="34" charset="0"/>
                </a:rPr>
                <a:t> trditve in dokaz </a:t>
              </a:r>
              <a:r>
                <a:rPr lang="sl-SI" sz="700" b="1" dirty="0" smtClean="0">
                  <a:latin typeface="Arial" pitchFamily="34" charset="0"/>
                  <a:ea typeface="Malgun Gothic" pitchFamily="34" charset="-127"/>
                  <a:cs typeface="Arial" pitchFamily="34" charset="0"/>
                </a:rPr>
                <a:t>druge</a:t>
              </a:r>
              <a:r>
                <a:rPr lang="sl-SI" sz="700" dirty="0" smtClean="0">
                  <a:latin typeface="Arial" pitchFamily="34" charset="0"/>
                  <a:ea typeface="Malgun Gothic" pitchFamily="34" charset="-127"/>
                  <a:cs typeface="Arial" pitchFamily="34" charset="0"/>
                </a:rPr>
                <a:t> trditve:</a:t>
              </a: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determinanto</a:t>
              </a:r>
            </a:p>
            <a:p>
              <a:pPr>
                <a:buSzPct val="110000"/>
              </a:pP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uporabimo </a:t>
              </a:r>
            </a:p>
            <a:p>
              <a:pPr>
                <a:buSzPct val="110000"/>
              </a:pP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na obeh</a:t>
              </a:r>
            </a:p>
            <a:p>
              <a:pPr>
                <a:buSzPct val="110000"/>
              </a:pP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straneh in </a:t>
              </a:r>
            </a:p>
            <a:p>
              <a:pPr>
                <a:buSzPct val="110000"/>
              </a:pP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dobimo </a:t>
              </a:r>
            </a:p>
            <a:p>
              <a:pPr>
                <a:buSzPct val="110000"/>
              </a:pPr>
              <a:r>
                <a:rPr lang="sl-SI" sz="700" dirty="0">
                  <a:latin typeface="Arial" pitchFamily="34" charset="0"/>
                  <a:ea typeface="Malgun Gothic" pitchFamily="34" charset="-127"/>
                  <a:cs typeface="Arial" pitchFamily="34" charset="0"/>
                </a:rPr>
                <a:t> </a:t>
              </a:r>
              <a:r>
                <a:rPr lang="sl-SI" sz="700" dirty="0" smtClean="0">
                  <a:latin typeface="Arial" pitchFamily="34" charset="0"/>
                  <a:ea typeface="Malgun Gothic" pitchFamily="34" charset="-127"/>
                  <a:cs typeface="Arial" pitchFamily="34" charset="0"/>
                </a:rPr>
                <a:t>                                                                                       formulo</a:t>
              </a: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1033" name="Picture 9"/>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3272220" y="6105128"/>
              <a:ext cx="2785166" cy="1368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3303729" y="7559273"/>
              <a:ext cx="2228173" cy="141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6" name="Picture 12"/>
            <p:cNvPicPr>
              <a:picLocks noChangeAspect="1" noChangeArrowheads="1"/>
            </p:cNvPicPr>
            <p:nvPr/>
          </p:nvPicPr>
          <p:blipFill rotWithShape="1">
            <a:blip r:embed="rId20" cstate="print">
              <a:extLst>
                <a:ext uri="{28A0092B-C50C-407E-A947-70E740481C1C}">
                  <a14:useLocalDpi xmlns:a14="http://schemas.microsoft.com/office/drawing/2010/main" val="0"/>
                </a:ext>
              </a:extLst>
            </a:blip>
            <a:srcRect b="25584"/>
            <a:stretch/>
          </p:blipFill>
          <p:spPr bwMode="auto">
            <a:xfrm>
              <a:off x="5085184" y="7742274"/>
              <a:ext cx="595485" cy="126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7" name="Picture 13"/>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3303729" y="7941468"/>
              <a:ext cx="2184110" cy="720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6" name="Group 15"/>
          <p:cNvGrpSpPr/>
          <p:nvPr/>
        </p:nvGrpSpPr>
        <p:grpSpPr>
          <a:xfrm>
            <a:off x="2180432" y="5314747"/>
            <a:ext cx="2050906" cy="523220"/>
            <a:chOff x="3017985" y="5982802"/>
            <a:chExt cx="2050906" cy="523220"/>
          </a:xfrm>
        </p:grpSpPr>
        <p:sp>
          <p:nvSpPr>
            <p:cNvPr id="45" name="PoljeZBesedilom 2"/>
            <p:cNvSpPr txBox="1"/>
            <p:nvPr/>
          </p:nvSpPr>
          <p:spPr>
            <a:xfrm>
              <a:off x="3017985" y="5982802"/>
              <a:ext cx="2050906" cy="523220"/>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Eksplicitno izražene determinante</a:t>
              </a:r>
            </a:p>
            <a:p>
              <a:pPr>
                <a:buSzPct val="110000"/>
              </a:pPr>
              <a:endParaRPr lang="sl-SI" sz="700" b="1" dirty="0">
                <a:latin typeface="Arial" pitchFamily="34" charset="0"/>
                <a:ea typeface="Malgun Gothic" pitchFamily="34" charset="-127"/>
                <a:cs typeface="Arial" pitchFamily="34" charset="0"/>
              </a:endParaRPr>
            </a:p>
            <a:p>
              <a:pP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b="1" dirty="0">
                <a:latin typeface="Arial" pitchFamily="34" charset="0"/>
                <a:ea typeface="Malgun Gothic" pitchFamily="34" charset="-127"/>
                <a:cs typeface="Arial" pitchFamily="34" charset="0"/>
              </a:endParaRPr>
            </a:p>
          </p:txBody>
        </p:sp>
        <p:pic>
          <p:nvPicPr>
            <p:cNvPr id="1038" name="Picture 14"/>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3062610" y="6165498"/>
              <a:ext cx="1971513" cy="3035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48" name="Straight Arrow Connector 47"/>
          <p:cNvCxnSpPr/>
          <p:nvPr/>
        </p:nvCxnSpPr>
        <p:spPr>
          <a:xfrm>
            <a:off x="3029004" y="5832152"/>
            <a:ext cx="0" cy="386693"/>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50" name="PoljeZBesedilom 2"/>
          <p:cNvSpPr txBox="1"/>
          <p:nvPr/>
        </p:nvSpPr>
        <p:spPr>
          <a:xfrm>
            <a:off x="161679" y="6450647"/>
            <a:ext cx="3339329" cy="2908489"/>
          </a:xfrm>
          <a:prstGeom prst="rect">
            <a:avLst/>
          </a:prstGeom>
          <a:solidFill>
            <a:srgbClr val="FEFDDA"/>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b="1" dirty="0" smtClean="0">
              <a:latin typeface="Arial" pitchFamily="34" charset="0"/>
              <a:ea typeface="Malgun Gothic" pitchFamily="34" charset="-127"/>
              <a:cs typeface="Arial" pitchFamily="34" charset="0"/>
            </a:endParaRPr>
          </a:p>
          <a:p>
            <a:pPr>
              <a:buSzPct val="110000"/>
            </a:pPr>
            <a:r>
              <a:rPr lang="sl-SI" sz="700" dirty="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sako vrstico izrazimo s spodnjo formulo. Upoštevamo linearnost determinante </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Če sta dve izmed števil j</a:t>
            </a:r>
            <a:r>
              <a:rPr lang="sl-SI" sz="900" baseline="-25000"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enaki potem determinanta nič. Če pa so vsa različna potem je funkcija ki slika k v </a:t>
            </a:r>
            <a:r>
              <a:rPr lang="sl-SI" sz="700" dirty="0" err="1" smtClean="0">
                <a:latin typeface="Arial" pitchFamily="34" charset="0"/>
                <a:ea typeface="Malgun Gothic" pitchFamily="34" charset="-127"/>
                <a:cs typeface="Arial" pitchFamily="34" charset="0"/>
              </a:rPr>
              <a:t>j</a:t>
            </a:r>
            <a:r>
              <a:rPr lang="sl-SI" sz="900" baseline="-25000" dirty="0" err="1" smtClean="0">
                <a:latin typeface="Arial" pitchFamily="34" charset="0"/>
                <a:ea typeface="Malgun Gothic" pitchFamily="34" charset="-127"/>
                <a:cs typeface="Arial" pitchFamily="34" charset="0"/>
              </a:rPr>
              <a:t>k</a:t>
            </a:r>
            <a:r>
              <a:rPr lang="sl-SI" sz="700" dirty="0" smtClean="0">
                <a:latin typeface="Arial" pitchFamily="34" charset="0"/>
                <a:ea typeface="Malgun Gothic" pitchFamily="34" charset="-127"/>
                <a:cs typeface="Arial" pitchFamily="34" charset="0"/>
              </a:rPr>
              <a:t> injektivna in spada v množico permutacij</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1039" name="Picture 15"/>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254150" y="6791741"/>
            <a:ext cx="1726759" cy="3747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0" name="Picture 16"/>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223697" y="7166838"/>
            <a:ext cx="3171316" cy="1386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2" name="Picture 18"/>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3554132" y="8453136"/>
            <a:ext cx="3175563" cy="648073"/>
          </a:xfrm>
          <a:prstGeom prst="rect">
            <a:avLst/>
          </a:prstGeom>
          <a:noFill/>
          <a:ln w="63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3" name="Picture 19"/>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3563597" y="9130727"/>
            <a:ext cx="3205885" cy="456818"/>
          </a:xfrm>
          <a:prstGeom prst="rect">
            <a:avLst/>
          </a:prstGeom>
          <a:noFill/>
          <a:ln w="63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4" name="Picture 20"/>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299502" y="8841432"/>
            <a:ext cx="1427698" cy="3830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596469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oljeZBesedilom 29"/>
          <p:cNvSpPr txBox="1"/>
          <p:nvPr/>
        </p:nvSpPr>
        <p:spPr>
          <a:xfrm>
            <a:off x="188640" y="272480"/>
            <a:ext cx="6516094" cy="307777"/>
          </a:xfrm>
          <a:prstGeom prst="rect">
            <a:avLst/>
          </a:prstGeom>
          <a:solidFill>
            <a:schemeClr val="accent3">
              <a:lumMod val="60000"/>
              <a:lumOff val="40000"/>
            </a:schemeClr>
          </a:solidFill>
        </p:spPr>
        <p:txBody>
          <a:bodyPr wrap="square" rtlCol="0">
            <a:spAutoFit/>
          </a:bodyPr>
          <a:lstStyle/>
          <a:p>
            <a:r>
              <a:rPr lang="sl-SI" sz="1400" dirty="0" smtClean="0">
                <a:latin typeface="Cascadia Mono SemiBold" pitchFamily="49" charset="0"/>
                <a:cs typeface="Cascadia Mono SemiBold" pitchFamily="49" charset="0"/>
              </a:rPr>
              <a:t>ALGEBRSKE STRUKTURE</a:t>
            </a:r>
            <a:endParaRPr lang="sl-SI" sz="1400" dirty="0">
              <a:latin typeface="Cascadia Mono SemiBold" pitchFamily="49" charset="0"/>
              <a:cs typeface="Cascadia Mono SemiBold" pitchFamily="49" charset="0"/>
            </a:endParaRPr>
          </a:p>
        </p:txBody>
      </p:sp>
      <p:sp>
        <p:nvSpPr>
          <p:cNvPr id="3" name="PoljeZBesedilom 2"/>
          <p:cNvSpPr txBox="1"/>
          <p:nvPr/>
        </p:nvSpPr>
        <p:spPr>
          <a:xfrm>
            <a:off x="198438" y="704528"/>
            <a:ext cx="2870522" cy="1384995"/>
          </a:xfrm>
          <a:prstGeom prst="rect">
            <a:avLst/>
          </a:prstGeom>
          <a:solidFill>
            <a:schemeClr val="accent5">
              <a:lumMod val="40000"/>
              <a:lumOff val="60000"/>
            </a:schemeClr>
          </a:solidFill>
          <a:ln w="6350">
            <a:noFill/>
          </a:ln>
        </p:spPr>
        <p:txBody>
          <a:bodyPr wrap="square" rtlCol="0">
            <a:spAutoFit/>
          </a:bodyPr>
          <a:lstStyle/>
          <a:p>
            <a:pPr algn="ctr">
              <a:buSzPct val="110000"/>
            </a:pPr>
            <a:r>
              <a:rPr lang="sl-SI" sz="900" b="1" spc="600" dirty="0" smtClean="0">
                <a:solidFill>
                  <a:schemeClr val="tx2">
                    <a:lumMod val="75000"/>
                  </a:schemeClr>
                </a:solidFill>
                <a:latin typeface="Arial" pitchFamily="34" charset="0"/>
                <a:ea typeface="Malgun Gothic" pitchFamily="34" charset="-127"/>
                <a:cs typeface="Arial" pitchFamily="34" charset="0"/>
              </a:rPr>
              <a:t>OSNOVE: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285750" indent="-285750">
              <a:buSzPct val="110000"/>
              <a:buFont typeface="+mj-lt"/>
              <a:buAutoNum type="romanUcPeriod"/>
            </a:pPr>
            <a:r>
              <a:rPr lang="sl-SI" sz="700" b="1" dirty="0" smtClean="0">
                <a:solidFill>
                  <a:schemeClr val="tx2">
                    <a:lumMod val="75000"/>
                  </a:schemeClr>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operacija: </a:t>
            </a:r>
            <a:r>
              <a:rPr lang="sl-SI" sz="800" dirty="0" smtClean="0">
                <a:latin typeface="Arial" pitchFamily="34" charset="0"/>
                <a:ea typeface="Malgun Gothic" pitchFamily="34" charset="-127"/>
                <a:cs typeface="Arial" pitchFamily="34" charset="0"/>
              </a:rPr>
              <a:t>funkcija iz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M</a:t>
            </a:r>
          </a:p>
          <a:p>
            <a:pPr marL="285750" indent="-285750">
              <a:buSzPct val="110000"/>
              <a:buFont typeface="+mj-lt"/>
              <a:buAutoNum type="romanUcPeriod"/>
            </a:pPr>
            <a:r>
              <a:rPr lang="sl-SI" sz="700" b="1" dirty="0" smtClean="0">
                <a:solidFill>
                  <a:schemeClr val="tx2">
                    <a:lumMod val="75000"/>
                  </a:schemeClr>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grupoid</a:t>
            </a:r>
            <a:r>
              <a:rPr lang="sl-SI" sz="800" dirty="0" smtClean="0">
                <a:latin typeface="Arial" pitchFamily="34" charset="0"/>
                <a:ea typeface="Malgun Gothic" pitchFamily="34" charset="-127"/>
                <a:cs typeface="Arial" pitchFamily="34" charset="0"/>
              </a:rPr>
              <a:t>: urejen par funkcije in množice M: (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p>
          <a:p>
            <a:pPr marL="285750" indent="-285750">
              <a:buSzPct val="110000"/>
              <a:buFont typeface="+mj-lt"/>
              <a:buAutoNum type="romanUcPeriod"/>
            </a:pPr>
            <a:r>
              <a:rPr lang="sl-SI" sz="700" b="1" dirty="0" smtClean="0">
                <a:solidFill>
                  <a:schemeClr val="tx2">
                    <a:lumMod val="75000"/>
                  </a:schemeClr>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polgrupa:</a:t>
            </a:r>
            <a:r>
              <a:rPr lang="sl-SI" sz="800" dirty="0" smtClean="0">
                <a:latin typeface="Arial" pitchFamily="34" charset="0"/>
                <a:ea typeface="Malgun Gothic" pitchFamily="34" charset="-127"/>
                <a:cs typeface="Arial" pitchFamily="34" charset="0"/>
              </a:rPr>
              <a:t> če je grupoid in je operacija </a:t>
            </a:r>
            <a:r>
              <a:rPr lang="sl-SI" sz="800" b="1" dirty="0" smtClean="0">
                <a:solidFill>
                  <a:schemeClr val="tx2">
                    <a:lumMod val="75000"/>
                  </a:schemeClr>
                </a:solidFill>
                <a:latin typeface="Arial" pitchFamily="34" charset="0"/>
                <a:ea typeface="Malgun Gothic" pitchFamily="34" charset="-127"/>
                <a:cs typeface="Arial" pitchFamily="34" charset="0"/>
              </a:rPr>
              <a:t>asociativna</a:t>
            </a:r>
            <a:r>
              <a:rPr lang="sl-SI" sz="800" dirty="0" smtClean="0">
                <a:solidFill>
                  <a:schemeClr val="tx2">
                    <a:lumMod val="75000"/>
                  </a:schemeClr>
                </a:solidFill>
                <a:latin typeface="Arial" pitchFamily="34" charset="0"/>
                <a:ea typeface="Malgun Gothic" pitchFamily="34" charset="-127"/>
                <a:cs typeface="Arial" pitchFamily="34" charset="0"/>
              </a:rPr>
              <a:t> </a:t>
            </a:r>
          </a:p>
          <a:p>
            <a:pPr>
              <a:buSzPct val="110000"/>
            </a:pPr>
            <a:r>
              <a:rPr lang="sl-SI" sz="800"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za vsak element iz množice</a:t>
            </a:r>
            <a:endParaRPr lang="sl-SI" sz="800" b="1" dirty="0" smtClean="0">
              <a:latin typeface="Arial" pitchFamily="34" charset="0"/>
              <a:ea typeface="Malgun Gothic" pitchFamily="34" charset="-127"/>
              <a:cs typeface="Arial" pitchFamily="34" charset="0"/>
            </a:endParaRPr>
          </a:p>
          <a:p>
            <a:pPr marL="285750" indent="-285750">
              <a:buSzPct val="110000"/>
              <a:buFont typeface="+mj-lt"/>
              <a:buAutoNum type="romanUcPeriod" startAt="4"/>
            </a:pPr>
            <a:r>
              <a:rPr lang="sl-SI" sz="700" b="1" dirty="0" smtClean="0">
                <a:solidFill>
                  <a:schemeClr val="tx2">
                    <a:lumMod val="75000"/>
                  </a:schemeClr>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komutativna polgrupa: </a:t>
            </a:r>
            <a:r>
              <a:rPr lang="sl-SI" sz="800" dirty="0" smtClean="0">
                <a:latin typeface="Arial" pitchFamily="34" charset="0"/>
                <a:ea typeface="Malgun Gothic" pitchFamily="34" charset="-127"/>
                <a:cs typeface="Arial" pitchFamily="34" charset="0"/>
              </a:rPr>
              <a:t>polgrupa z </a:t>
            </a:r>
            <a:r>
              <a:rPr lang="sl-SI" sz="800" b="1" dirty="0" smtClean="0">
                <a:solidFill>
                  <a:schemeClr val="tx2">
                    <a:lumMod val="75000"/>
                  </a:schemeClr>
                </a:solidFill>
                <a:latin typeface="Arial" pitchFamily="34" charset="0"/>
                <a:ea typeface="Malgun Gothic" pitchFamily="34" charset="-127"/>
                <a:cs typeface="Arial" pitchFamily="34" charset="0"/>
              </a:rPr>
              <a:t>komutativno</a:t>
            </a:r>
          </a:p>
          <a:p>
            <a:pPr>
              <a:buSzPct val="110000"/>
            </a:pPr>
            <a:r>
              <a:rPr lang="sl-SI" sz="800" dirty="0" smtClean="0">
                <a:latin typeface="Arial" pitchFamily="34" charset="0"/>
                <a:ea typeface="Malgun Gothic" pitchFamily="34" charset="-127"/>
                <a:cs typeface="Arial" pitchFamily="34" charset="0"/>
              </a:rPr>
              <a:t>           operacijo za vsak element množice</a:t>
            </a:r>
          </a:p>
          <a:p>
            <a:pPr marL="285750" indent="-285750">
              <a:buSzPct val="110000"/>
              <a:buFont typeface="+mj-lt"/>
              <a:buAutoNum type="romanUcPeriod" startAt="5"/>
            </a:pPr>
            <a:r>
              <a:rPr lang="sl-SI" sz="700" b="1" dirty="0" smtClean="0">
                <a:solidFill>
                  <a:schemeClr val="tx2">
                    <a:lumMod val="75000"/>
                  </a:schemeClr>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monoid</a:t>
            </a:r>
            <a:r>
              <a:rPr lang="sl-SI" sz="800" dirty="0" smtClean="0">
                <a:latin typeface="Arial" pitchFamily="34" charset="0"/>
                <a:ea typeface="Malgun Gothic" pitchFamily="34" charset="-127"/>
                <a:cs typeface="Arial" pitchFamily="34" charset="0"/>
              </a:rPr>
              <a:t>:  polgrupa z </a:t>
            </a:r>
            <a:r>
              <a:rPr lang="sl-SI" sz="800" b="1" dirty="0" smtClean="0">
                <a:solidFill>
                  <a:schemeClr val="tx2">
                    <a:lumMod val="75000"/>
                  </a:schemeClr>
                </a:solidFill>
                <a:latin typeface="Arial" pitchFamily="34" charset="0"/>
                <a:ea typeface="Malgun Gothic" pitchFamily="34" charset="-127"/>
                <a:cs typeface="Arial" pitchFamily="34" charset="0"/>
              </a:rPr>
              <a:t>enoto</a:t>
            </a:r>
          </a:p>
          <a:p>
            <a:pPr marL="285750" indent="-285750">
              <a:buSzPct val="110000"/>
              <a:buFont typeface="+mj-lt"/>
              <a:buAutoNum type="romanUcPeriod" startAt="5"/>
            </a:pPr>
            <a:r>
              <a:rPr lang="sl-SI" sz="700" b="1" dirty="0" smtClean="0">
                <a:solidFill>
                  <a:schemeClr val="tx2">
                    <a:lumMod val="75000"/>
                  </a:schemeClr>
                </a:solidFill>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grupa: </a:t>
            </a:r>
            <a:r>
              <a:rPr lang="sl-SI" sz="800" dirty="0" smtClean="0">
                <a:latin typeface="Arial" pitchFamily="34" charset="0"/>
                <a:ea typeface="Malgun Gothic" pitchFamily="34" charset="-127"/>
                <a:cs typeface="Arial" pitchFamily="34" charset="0"/>
              </a:rPr>
              <a:t>monoid kjer je vsak element </a:t>
            </a:r>
            <a:r>
              <a:rPr lang="sl-SI" sz="800" b="1" dirty="0" smtClean="0">
                <a:solidFill>
                  <a:schemeClr val="tx2">
                    <a:lumMod val="75000"/>
                  </a:schemeClr>
                </a:solidFill>
                <a:latin typeface="Arial" pitchFamily="34" charset="0"/>
                <a:ea typeface="Malgun Gothic" pitchFamily="34" charset="-127"/>
                <a:cs typeface="Arial" pitchFamily="34" charset="0"/>
              </a:rPr>
              <a:t>obrnljiv</a:t>
            </a:r>
          </a:p>
          <a:p>
            <a:pPr marL="285750" indent="-285750">
              <a:buSzPct val="110000"/>
              <a:buFont typeface="+mj-lt"/>
              <a:buAutoNum type="romanUcPeriod" startAt="5"/>
            </a:pPr>
            <a:r>
              <a:rPr lang="sl-SI" sz="700" b="1" dirty="0" smtClean="0">
                <a:solidFill>
                  <a:schemeClr val="tx2">
                    <a:lumMod val="75000"/>
                  </a:schemeClr>
                </a:solidFill>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A</a:t>
            </a:r>
            <a:r>
              <a:rPr lang="sl-SI" sz="800" b="1" dirty="0" smtClean="0">
                <a:latin typeface="Arial" pitchFamily="34" charset="0"/>
                <a:ea typeface="Malgun Gothic" pitchFamily="34" charset="-127"/>
                <a:cs typeface="Arial" pitchFamily="34" charset="0"/>
              </a:rPr>
              <a:t>belova grupa: </a:t>
            </a:r>
            <a:r>
              <a:rPr lang="sl-SI" sz="800" b="1" dirty="0" smtClean="0">
                <a:solidFill>
                  <a:schemeClr val="tx2">
                    <a:lumMod val="75000"/>
                  </a:schemeClr>
                </a:solidFill>
                <a:latin typeface="Arial" pitchFamily="34" charset="0"/>
                <a:ea typeface="Malgun Gothic" pitchFamily="34" charset="-127"/>
                <a:cs typeface="Arial" pitchFamily="34" charset="0"/>
              </a:rPr>
              <a:t>komutativna</a:t>
            </a:r>
            <a:r>
              <a:rPr lang="sl-SI" sz="800" dirty="0" smtClean="0">
                <a:solidFill>
                  <a:schemeClr val="tx2">
                    <a:lumMod val="75000"/>
                  </a:schemeClr>
                </a:solidFill>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grupa</a:t>
            </a:r>
            <a:endParaRPr lang="sl-SI" sz="800" b="1" dirty="0" smtClean="0">
              <a:latin typeface="Arial" pitchFamily="34" charset="0"/>
              <a:ea typeface="Malgun Gothic" pitchFamily="34" charset="-127"/>
              <a:cs typeface="Arial" pitchFamily="34" charset="0"/>
            </a:endParaRPr>
          </a:p>
        </p:txBody>
      </p:sp>
      <p:sp>
        <p:nvSpPr>
          <p:cNvPr id="5" name="PoljeZBesedilom 2"/>
          <p:cNvSpPr txBox="1"/>
          <p:nvPr/>
        </p:nvSpPr>
        <p:spPr>
          <a:xfrm>
            <a:off x="2348880" y="550343"/>
            <a:ext cx="1143372" cy="415498"/>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I.</a:t>
            </a:r>
            <a:r>
              <a:rPr lang="sl-SI" sz="700" dirty="0" smtClean="0">
                <a:latin typeface="Arial" pitchFamily="34" charset="0"/>
                <a:ea typeface="Malgun Gothic" pitchFamily="34" charset="-127"/>
                <a:cs typeface="Arial" pitchFamily="34" charset="0"/>
              </a:rPr>
              <a:t> operacije pišemo kot abstraktno </a:t>
            </a:r>
            <a:r>
              <a:rPr lang="sl-SI" sz="700" b="1" dirty="0" smtClean="0">
                <a:latin typeface="Arial" pitchFamily="34" charset="0"/>
                <a:ea typeface="Malgun Gothic" pitchFamily="34" charset="-127"/>
                <a:cs typeface="Arial" pitchFamily="34" charset="0"/>
              </a:rPr>
              <a:t>množenje</a:t>
            </a:r>
            <a:r>
              <a:rPr lang="sl-SI" sz="700" dirty="0" smtClean="0">
                <a:latin typeface="Arial" pitchFamily="34" charset="0"/>
                <a:ea typeface="Malgun Gothic" pitchFamily="34" charset="-127"/>
                <a:cs typeface="Arial" pitchFamily="34" charset="0"/>
              </a:rPr>
              <a:t> oz. </a:t>
            </a:r>
            <a:r>
              <a:rPr lang="sl-SI" sz="700" b="1" dirty="0" smtClean="0">
                <a:latin typeface="Arial" pitchFamily="34" charset="0"/>
                <a:ea typeface="Malgun Gothic" pitchFamily="34" charset="-127"/>
                <a:cs typeface="Arial" pitchFamily="34" charset="0"/>
              </a:rPr>
              <a:t>kompozitum</a:t>
            </a:r>
            <a:endParaRPr lang="sl-SI" sz="700" b="1" dirty="0">
              <a:latin typeface="Arial" pitchFamily="34" charset="0"/>
              <a:ea typeface="Malgun Gothic" pitchFamily="34" charset="-127"/>
              <a:cs typeface="Arial" pitchFamily="34" charset="0"/>
            </a:endParaRPr>
          </a:p>
        </p:txBody>
      </p:sp>
      <p:sp>
        <p:nvSpPr>
          <p:cNvPr id="7" name="PoljeZBesedilom 2"/>
          <p:cNvSpPr txBox="1"/>
          <p:nvPr/>
        </p:nvSpPr>
        <p:spPr>
          <a:xfrm>
            <a:off x="2954503" y="1063517"/>
            <a:ext cx="1075497" cy="523220"/>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III.</a:t>
            </a:r>
            <a:r>
              <a:rPr lang="sl-SI" sz="700" dirty="0" smtClean="0">
                <a:latin typeface="Arial" pitchFamily="34" charset="0"/>
                <a:ea typeface="Malgun Gothic" pitchFamily="34" charset="-127"/>
                <a:cs typeface="Arial" pitchFamily="34" charset="0"/>
              </a:rPr>
              <a:t> asociativnost:</a:t>
            </a:r>
          </a:p>
          <a:p>
            <a:pPr>
              <a:buSzPct val="110000"/>
            </a:pP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ab</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c</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bc</a:t>
            </a:r>
            <a:r>
              <a:rPr lang="sl-SI" sz="700" dirty="0" smtClean="0">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členi so neodvisni od postavitve oklepajev</a:t>
            </a:r>
            <a:endParaRPr lang="sl-SI" sz="700" dirty="0">
              <a:latin typeface="Arial" pitchFamily="34" charset="0"/>
              <a:ea typeface="Malgun Gothic" pitchFamily="34" charset="-127"/>
              <a:cs typeface="Arial" pitchFamily="34" charset="0"/>
            </a:endParaRPr>
          </a:p>
        </p:txBody>
      </p:sp>
      <p:sp>
        <p:nvSpPr>
          <p:cNvPr id="8" name="PoljeZBesedilom 2"/>
          <p:cNvSpPr txBox="1"/>
          <p:nvPr/>
        </p:nvSpPr>
        <p:spPr>
          <a:xfrm>
            <a:off x="2708920" y="1686764"/>
            <a:ext cx="1246578" cy="200055"/>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IV.</a:t>
            </a:r>
            <a:r>
              <a:rPr lang="sl-SI" sz="700" dirty="0" smtClean="0">
                <a:latin typeface="Arial" pitchFamily="34" charset="0"/>
                <a:ea typeface="Malgun Gothic" pitchFamily="34" charset="-127"/>
                <a:cs typeface="Arial" pitchFamily="34" charset="0"/>
              </a:rPr>
              <a:t> komutativnost: </a:t>
            </a:r>
            <a:r>
              <a:rPr lang="sl-SI" sz="700" b="1" dirty="0" smtClean="0">
                <a:latin typeface="Arial" pitchFamily="34" charset="0"/>
                <a:ea typeface="Malgun Gothic" pitchFamily="34" charset="-127"/>
                <a:cs typeface="Arial" pitchFamily="34" charset="0"/>
              </a:rPr>
              <a:t>ab</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ba</a:t>
            </a:r>
            <a:endParaRPr lang="sl-SI" sz="700" dirty="0">
              <a:latin typeface="Arial" pitchFamily="34" charset="0"/>
              <a:ea typeface="Malgun Gothic" pitchFamily="34" charset="-127"/>
              <a:cs typeface="Arial" pitchFamily="34" charset="0"/>
            </a:endParaRPr>
          </a:p>
        </p:txBody>
      </p:sp>
      <p:sp>
        <p:nvSpPr>
          <p:cNvPr id="9" name="PoljeZBesedilom 2"/>
          <p:cNvSpPr txBox="1"/>
          <p:nvPr/>
        </p:nvSpPr>
        <p:spPr>
          <a:xfrm>
            <a:off x="1484784" y="2123877"/>
            <a:ext cx="912063" cy="415498"/>
          </a:xfrm>
          <a:prstGeom prst="rect">
            <a:avLst/>
          </a:prstGeom>
          <a:solidFill>
            <a:schemeClr val="accent1">
              <a:lumMod val="20000"/>
              <a:lumOff val="80000"/>
            </a:schemeClr>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V.</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enota</a:t>
            </a:r>
            <a:r>
              <a:rPr lang="sl-SI" sz="700" dirty="0" smtClean="0">
                <a:latin typeface="Arial" pitchFamily="34" charset="0"/>
                <a:ea typeface="Malgun Gothic" pitchFamily="34" charset="-127"/>
                <a:cs typeface="Arial" pitchFamily="34" charset="0"/>
              </a:rPr>
              <a:t>:  za vsak element velja </a:t>
            </a:r>
          </a:p>
          <a:p>
            <a:pPr>
              <a:buSzPct val="110000"/>
            </a:pPr>
            <a:r>
              <a:rPr lang="sl-SI" sz="700" b="1" dirty="0" smtClean="0">
                <a:latin typeface="Arial" pitchFamily="34" charset="0"/>
                <a:ea typeface="Malgun Gothic" pitchFamily="34" charset="-127"/>
                <a:cs typeface="Arial" pitchFamily="34" charset="0"/>
              </a:rPr>
              <a:t>xe</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ex</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x</a:t>
            </a:r>
            <a:endParaRPr lang="sl-SI" sz="700" b="1" dirty="0">
              <a:latin typeface="Arial" pitchFamily="34" charset="0"/>
              <a:ea typeface="Malgun Gothic" pitchFamily="34" charset="-127"/>
              <a:cs typeface="Arial" pitchFamily="34" charset="0"/>
            </a:endParaRPr>
          </a:p>
        </p:txBody>
      </p:sp>
      <p:sp>
        <p:nvSpPr>
          <p:cNvPr id="10" name="PoljeZBesedilom 2"/>
          <p:cNvSpPr txBox="1"/>
          <p:nvPr/>
        </p:nvSpPr>
        <p:spPr>
          <a:xfrm>
            <a:off x="188640" y="2123877"/>
            <a:ext cx="1213926" cy="646331"/>
          </a:xfrm>
          <a:prstGeom prst="rect">
            <a:avLst/>
          </a:prstGeom>
          <a:solidFill>
            <a:schemeClr val="accent1">
              <a:lumMod val="20000"/>
              <a:lumOff val="80000"/>
            </a:schemeClr>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VI.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obrnljivost</a:t>
            </a:r>
            <a:r>
              <a:rPr lang="sl-SI" sz="700" dirty="0" smtClean="0">
                <a:latin typeface="Arial" pitchFamily="34" charset="0"/>
                <a:ea typeface="Malgun Gothic" pitchFamily="34" charset="-127"/>
                <a:cs typeface="Arial" pitchFamily="34" charset="0"/>
              </a:rPr>
              <a:t>:</a:t>
            </a:r>
          </a:p>
          <a:p>
            <a:pPr>
              <a:buSzPct val="110000"/>
            </a:pPr>
            <a:r>
              <a:rPr lang="sl-SI" sz="700" dirty="0" smtClean="0">
                <a:latin typeface="Arial" pitchFamily="34" charset="0"/>
                <a:ea typeface="Malgun Gothic" pitchFamily="34" charset="-127"/>
                <a:cs typeface="Arial" pitchFamily="34" charset="0"/>
              </a:rPr>
              <a:t>če obstaja tak element b da velja </a:t>
            </a:r>
            <a:r>
              <a:rPr lang="sl-SI" sz="700" b="1" dirty="0" smtClean="0">
                <a:latin typeface="Arial" pitchFamily="34" charset="0"/>
                <a:ea typeface="Malgun Gothic" pitchFamily="34" charset="-127"/>
                <a:cs typeface="Arial" pitchFamily="34" charset="0"/>
              </a:rPr>
              <a:t>ab</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ba</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e</a:t>
            </a:r>
          </a:p>
          <a:p>
            <a:pPr>
              <a:buSzPct val="110000"/>
            </a:pPr>
            <a:r>
              <a:rPr lang="sl-SI" sz="700" dirty="0" smtClean="0">
                <a:latin typeface="Arial" pitchFamily="34" charset="0"/>
                <a:ea typeface="Malgun Gothic" pitchFamily="34" charset="-127"/>
                <a:cs typeface="Arial" pitchFamily="34" charset="0"/>
              </a:rPr>
              <a:t>elementu rečemo </a:t>
            </a:r>
            <a:r>
              <a:rPr lang="sl-SI" sz="700" b="1" dirty="0" smtClean="0">
                <a:latin typeface="Arial" pitchFamily="34" charset="0"/>
                <a:ea typeface="Malgun Gothic" pitchFamily="34" charset="-127"/>
                <a:cs typeface="Arial" pitchFamily="34" charset="0"/>
              </a:rPr>
              <a:t>inverz</a:t>
            </a:r>
            <a:r>
              <a:rPr lang="sl-SI" sz="700" dirty="0" smtClean="0">
                <a:latin typeface="Arial" pitchFamily="34" charset="0"/>
                <a:ea typeface="Malgun Gothic" pitchFamily="34" charset="-127"/>
                <a:cs typeface="Arial" pitchFamily="34" charset="0"/>
              </a:rPr>
              <a:t> in označimo z </a:t>
            </a:r>
            <a:r>
              <a:rPr lang="sl-SI" sz="700" b="1" dirty="0" smtClean="0">
                <a:latin typeface="Arial" pitchFamily="34" charset="0"/>
                <a:ea typeface="Malgun Gothic" pitchFamily="34" charset="-127"/>
                <a:cs typeface="Arial" pitchFamily="34" charset="0"/>
              </a:rPr>
              <a:t>a</a:t>
            </a:r>
            <a:r>
              <a:rPr lang="sl-SI" sz="800" b="1" baseline="30000" dirty="0" smtClean="0">
                <a:latin typeface="Arial" pitchFamily="34" charset="0"/>
                <a:ea typeface="Malgun Gothic" pitchFamily="34" charset="-127"/>
                <a:cs typeface="Arial" pitchFamily="34" charset="0"/>
              </a:rPr>
              <a:t>-1</a:t>
            </a:r>
            <a:endParaRPr lang="sl-SI" sz="800" b="1" dirty="0">
              <a:latin typeface="Arial" pitchFamily="34" charset="0"/>
              <a:ea typeface="Malgun Gothic" pitchFamily="34" charset="-127"/>
              <a:cs typeface="Arial" pitchFamily="34" charset="0"/>
            </a:endParaRPr>
          </a:p>
        </p:txBody>
      </p:sp>
      <p:cxnSp>
        <p:nvCxnSpPr>
          <p:cNvPr id="11" name="Straight Arrow Connector 10"/>
          <p:cNvCxnSpPr/>
          <p:nvPr/>
        </p:nvCxnSpPr>
        <p:spPr>
          <a:xfrm>
            <a:off x="692696" y="2770208"/>
            <a:ext cx="0" cy="153889"/>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3" name="PoljeZBesedilom 2"/>
          <p:cNvSpPr txBox="1"/>
          <p:nvPr/>
        </p:nvSpPr>
        <p:spPr>
          <a:xfrm>
            <a:off x="196468" y="3008784"/>
            <a:ext cx="992455" cy="307777"/>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desni</a:t>
            </a:r>
            <a:r>
              <a:rPr lang="sl-SI" sz="700" dirty="0" smtClean="0">
                <a:latin typeface="Arial" pitchFamily="34" charset="0"/>
                <a:ea typeface="Malgun Gothic" pitchFamily="34" charset="-127"/>
                <a:cs typeface="Arial" pitchFamily="34" charset="0"/>
              </a:rPr>
              <a:t> inverz: a</a:t>
            </a:r>
            <a:r>
              <a:rPr lang="sl-SI" sz="700" b="1" dirty="0" smtClean="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e</a:t>
            </a:r>
          </a:p>
          <a:p>
            <a:pPr>
              <a:buSzPct val="110000"/>
            </a:pPr>
            <a:r>
              <a:rPr lang="sl-SI" sz="700" b="1" dirty="0" smtClean="0">
                <a:latin typeface="Arial" pitchFamily="34" charset="0"/>
                <a:ea typeface="Malgun Gothic" pitchFamily="34" charset="-127"/>
                <a:cs typeface="Arial" pitchFamily="34" charset="0"/>
              </a:rPr>
              <a:t>levi</a:t>
            </a:r>
            <a:r>
              <a:rPr lang="sl-SI" sz="700" dirty="0" smtClean="0">
                <a:latin typeface="Arial" pitchFamily="34" charset="0"/>
                <a:ea typeface="Malgun Gothic" pitchFamily="34" charset="-127"/>
                <a:cs typeface="Arial" pitchFamily="34" charset="0"/>
              </a:rPr>
              <a:t> inverz: </a:t>
            </a:r>
            <a:r>
              <a:rPr lang="sl-SI" sz="700" b="1" dirty="0" smtClean="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a = </a:t>
            </a:r>
            <a:r>
              <a:rPr lang="sl-SI" sz="700" b="1" dirty="0" smtClean="0">
                <a:latin typeface="Arial" pitchFamily="34" charset="0"/>
                <a:ea typeface="Malgun Gothic" pitchFamily="34" charset="-127"/>
                <a:cs typeface="Arial" pitchFamily="34" charset="0"/>
              </a:rPr>
              <a:t>e</a:t>
            </a:r>
            <a:endParaRPr lang="sl-SI" sz="700" b="1" dirty="0">
              <a:latin typeface="Arial" pitchFamily="34" charset="0"/>
              <a:ea typeface="Malgun Gothic" pitchFamily="34" charset="-127"/>
              <a:cs typeface="Arial" pitchFamily="34" charset="0"/>
            </a:endParaRPr>
          </a:p>
        </p:txBody>
      </p:sp>
      <p:cxnSp>
        <p:nvCxnSpPr>
          <p:cNvPr id="14" name="Straight Arrow Connector 13"/>
          <p:cNvCxnSpPr/>
          <p:nvPr/>
        </p:nvCxnSpPr>
        <p:spPr>
          <a:xfrm>
            <a:off x="1633699" y="2539375"/>
            <a:ext cx="0" cy="384722"/>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6" name="PoljeZBesedilom 2"/>
          <p:cNvSpPr txBox="1"/>
          <p:nvPr/>
        </p:nvSpPr>
        <p:spPr>
          <a:xfrm>
            <a:off x="1296613" y="3008784"/>
            <a:ext cx="1009566" cy="307777"/>
          </a:xfrm>
          <a:prstGeom prst="rect">
            <a:avLst/>
          </a:prstGeom>
          <a:solidFill>
            <a:schemeClr val="bg1"/>
          </a:solidFill>
          <a:ln w="6350">
            <a:solidFill>
              <a:schemeClr val="tx1"/>
            </a:solidFill>
          </a:ln>
        </p:spPr>
        <p:txBody>
          <a:bodyPr wrap="square" rtlCol="0">
            <a:spAutoFit/>
          </a:bodyPr>
          <a:lstStyle/>
          <a:p>
            <a:pPr>
              <a:buSzPct val="110000"/>
            </a:pPr>
            <a:r>
              <a:rPr lang="sl-SI" sz="700" b="1" dirty="0" smtClean="0">
                <a:latin typeface="Arial" pitchFamily="34" charset="0"/>
                <a:ea typeface="Malgun Gothic" pitchFamily="34" charset="-127"/>
                <a:cs typeface="Arial" pitchFamily="34" charset="0"/>
              </a:rPr>
              <a:t>desna </a:t>
            </a:r>
            <a:r>
              <a:rPr lang="sl-SI" sz="700" dirty="0" smtClean="0">
                <a:latin typeface="Arial" pitchFamily="34" charset="0"/>
                <a:ea typeface="Malgun Gothic" pitchFamily="34" charset="-127"/>
                <a:cs typeface="Arial" pitchFamily="34" charset="0"/>
              </a:rPr>
              <a:t>enota: </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e = </a:t>
            </a:r>
            <a:r>
              <a:rPr lang="sl-SI" sz="700" b="1" dirty="0" smtClean="0">
                <a:latin typeface="Arial" pitchFamily="34" charset="0"/>
                <a:ea typeface="Malgun Gothic" pitchFamily="34" charset="-127"/>
                <a:cs typeface="Arial" pitchFamily="34" charset="0"/>
              </a:rPr>
              <a:t>x</a:t>
            </a:r>
          </a:p>
          <a:p>
            <a:pPr>
              <a:buSzPct val="110000"/>
            </a:pPr>
            <a:r>
              <a:rPr lang="sl-SI" sz="700" b="1" dirty="0" smtClean="0">
                <a:latin typeface="Arial" pitchFamily="34" charset="0"/>
                <a:ea typeface="Malgun Gothic" pitchFamily="34" charset="-127"/>
                <a:cs typeface="Arial" pitchFamily="34" charset="0"/>
              </a:rPr>
              <a:t>leva </a:t>
            </a:r>
            <a:r>
              <a:rPr lang="sl-SI" sz="700" dirty="0" smtClean="0">
                <a:latin typeface="Arial" pitchFamily="34" charset="0"/>
                <a:ea typeface="Malgun Gothic" pitchFamily="34" charset="-127"/>
                <a:cs typeface="Arial" pitchFamily="34" charset="0"/>
              </a:rPr>
              <a:t>enota: e</a:t>
            </a:r>
            <a:r>
              <a:rPr lang="sl-SI" sz="700" b="1" dirty="0" smtClean="0">
                <a:latin typeface="Arial" pitchFamily="34" charset="0"/>
                <a:ea typeface="Malgun Gothic" pitchFamily="34" charset="-127"/>
                <a:cs typeface="Arial" pitchFamily="34" charset="0"/>
              </a:rPr>
              <a:t>x</a:t>
            </a:r>
            <a:r>
              <a:rPr lang="sl-SI" sz="700" dirty="0" smtClean="0">
                <a:latin typeface="Arial" pitchFamily="34" charset="0"/>
                <a:ea typeface="Malgun Gothic" pitchFamily="34" charset="-127"/>
                <a:cs typeface="Arial" pitchFamily="34" charset="0"/>
              </a:rPr>
              <a:t> = </a:t>
            </a:r>
            <a:r>
              <a:rPr lang="sl-SI" sz="700" b="1" dirty="0">
                <a:latin typeface="Arial" pitchFamily="34" charset="0"/>
                <a:ea typeface="Malgun Gothic" pitchFamily="34" charset="-127"/>
                <a:cs typeface="Arial" pitchFamily="34" charset="0"/>
              </a:rPr>
              <a:t>x</a:t>
            </a:r>
          </a:p>
        </p:txBody>
      </p:sp>
      <p:sp>
        <p:nvSpPr>
          <p:cNvPr id="17" name="Right Brace 16"/>
          <p:cNvSpPr/>
          <p:nvPr/>
        </p:nvSpPr>
        <p:spPr>
          <a:xfrm>
            <a:off x="2441422" y="2131974"/>
            <a:ext cx="59540" cy="1184587"/>
          </a:xfrm>
          <a:prstGeom prst="rightBrace">
            <a:avLst/>
          </a:prstGeom>
          <a:ln w="63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sl-SI"/>
          </a:p>
        </p:txBody>
      </p:sp>
      <p:sp>
        <p:nvSpPr>
          <p:cNvPr id="18" name="PoljeZBesedilom 2"/>
          <p:cNvSpPr txBox="1"/>
          <p:nvPr/>
        </p:nvSpPr>
        <p:spPr>
          <a:xfrm>
            <a:off x="2564904" y="2327424"/>
            <a:ext cx="1315766" cy="830997"/>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marL="171450" indent="-171450">
              <a:buSzPct val="110000"/>
              <a:buFont typeface="Wingdings" pitchFamily="2" charset="2"/>
              <a:buChar char="§"/>
            </a:pPr>
            <a:r>
              <a:rPr lang="sl-SI" sz="800" dirty="0" smtClean="0">
                <a:latin typeface="Arial" pitchFamily="34" charset="0"/>
                <a:ea typeface="Malgun Gothic" pitchFamily="34" charset="-127"/>
                <a:cs typeface="Arial" pitchFamily="34" charset="0"/>
              </a:rPr>
              <a:t>vsak </a:t>
            </a:r>
            <a:r>
              <a:rPr lang="sl-SI" sz="800" b="1" dirty="0" smtClean="0">
                <a:latin typeface="Arial" pitchFamily="34" charset="0"/>
                <a:ea typeface="Malgun Gothic" pitchFamily="34" charset="-127"/>
                <a:cs typeface="Arial" pitchFamily="34" charset="0"/>
              </a:rPr>
              <a:t>grupoid</a:t>
            </a:r>
            <a:r>
              <a:rPr lang="sl-SI" sz="800" dirty="0" smtClean="0">
                <a:latin typeface="Arial" pitchFamily="34" charset="0"/>
                <a:ea typeface="Malgun Gothic" pitchFamily="34" charset="-127"/>
                <a:cs typeface="Arial" pitchFamily="34" charset="0"/>
              </a:rPr>
              <a:t> ima največ </a:t>
            </a:r>
            <a:r>
              <a:rPr lang="sl-SI" sz="800" b="1" dirty="0" smtClean="0">
                <a:latin typeface="Arial" pitchFamily="34" charset="0"/>
                <a:ea typeface="Malgun Gothic" pitchFamily="34" charset="-127"/>
                <a:cs typeface="Arial" pitchFamily="34" charset="0"/>
              </a:rPr>
              <a:t>eno</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enoto</a:t>
            </a:r>
          </a:p>
          <a:p>
            <a:pPr marL="171450" indent="-171450">
              <a:buSzPct val="110000"/>
              <a:buFont typeface="Wingdings" pitchFamily="2" charset="2"/>
              <a:buChar char="§"/>
            </a:pPr>
            <a:r>
              <a:rPr lang="sl-SI" sz="800" dirty="0" smtClean="0">
                <a:latin typeface="Arial" pitchFamily="34" charset="0"/>
                <a:ea typeface="Malgun Gothic" pitchFamily="34" charset="-127"/>
                <a:cs typeface="Arial" pitchFamily="34" charset="0"/>
              </a:rPr>
              <a:t>v vsakem </a:t>
            </a:r>
            <a:r>
              <a:rPr lang="sl-SI" sz="800" b="1" dirty="0" smtClean="0">
                <a:latin typeface="Arial" pitchFamily="34" charset="0"/>
                <a:ea typeface="Malgun Gothic" pitchFamily="34" charset="-127"/>
                <a:cs typeface="Arial" pitchFamily="34" charset="0"/>
              </a:rPr>
              <a:t>monoidu</a:t>
            </a:r>
            <a:r>
              <a:rPr lang="sl-SI" sz="800" dirty="0" smtClean="0">
                <a:latin typeface="Arial" pitchFamily="34" charset="0"/>
                <a:ea typeface="Malgun Gothic" pitchFamily="34" charset="-127"/>
                <a:cs typeface="Arial" pitchFamily="34" charset="0"/>
              </a:rPr>
              <a:t> ima vsak element največ </a:t>
            </a:r>
            <a:r>
              <a:rPr lang="sl-SI" sz="800" b="1" dirty="0" smtClean="0">
                <a:latin typeface="Arial" pitchFamily="34" charset="0"/>
                <a:ea typeface="Malgun Gothic" pitchFamily="34" charset="-127"/>
                <a:cs typeface="Arial" pitchFamily="34" charset="0"/>
              </a:rPr>
              <a:t>en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inverz</a:t>
            </a:r>
          </a:p>
        </p:txBody>
      </p:sp>
      <p:cxnSp>
        <p:nvCxnSpPr>
          <p:cNvPr id="20" name="Straight Arrow Connector 19"/>
          <p:cNvCxnSpPr/>
          <p:nvPr/>
        </p:nvCxnSpPr>
        <p:spPr>
          <a:xfrm>
            <a:off x="5157192" y="1686764"/>
            <a:ext cx="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4" name="PoljeZBesedilom 2"/>
          <p:cNvSpPr txBox="1"/>
          <p:nvPr/>
        </p:nvSpPr>
        <p:spPr>
          <a:xfrm>
            <a:off x="4149080" y="704528"/>
            <a:ext cx="2548422" cy="1292662"/>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b="1" dirty="0" smtClean="0">
              <a:latin typeface="Arial" pitchFamily="34" charset="0"/>
              <a:ea typeface="Malgun Gothic" pitchFamily="34" charset="-127"/>
              <a:cs typeface="Arial" pitchFamily="34" charset="0"/>
            </a:endParaRPr>
          </a:p>
          <a:p>
            <a:pPr marL="171450" indent="-171450">
              <a:buSzPct val="110000"/>
              <a:buFont typeface="Wingdings" pitchFamily="2" charset="2"/>
              <a:buChar char="§"/>
            </a:pPr>
            <a:r>
              <a:rPr lang="sl-SI" sz="700" dirty="0" smtClean="0">
                <a:latin typeface="Arial" pitchFamily="34" charset="0"/>
                <a:ea typeface="Malgun Gothic" pitchFamily="34" charset="-127"/>
                <a:cs typeface="Arial" pitchFamily="34" charset="0"/>
              </a:rPr>
              <a:t>Predpostavimo da imamo </a:t>
            </a:r>
            <a:r>
              <a:rPr lang="sl-SI" sz="700" b="1" dirty="0" smtClean="0">
                <a:latin typeface="Arial" pitchFamily="34" charset="0"/>
                <a:ea typeface="Malgun Gothic" pitchFamily="34" charset="-127"/>
                <a:cs typeface="Arial" pitchFamily="34" charset="0"/>
              </a:rPr>
              <a:t>dve enoti </a:t>
            </a:r>
            <a:r>
              <a:rPr lang="sl-SI" sz="700" dirty="0" smtClean="0">
                <a:latin typeface="Arial" pitchFamily="34" charset="0"/>
                <a:ea typeface="Malgun Gothic" pitchFamily="34" charset="-127"/>
                <a:cs typeface="Arial" pitchFamily="34" charset="0"/>
              </a:rPr>
              <a:t>in dobimo da sta enoti </a:t>
            </a:r>
            <a:r>
              <a:rPr lang="sl-SI" sz="700" b="1" dirty="0" smtClean="0">
                <a:latin typeface="Arial" pitchFamily="34" charset="0"/>
                <a:ea typeface="Malgun Gothic" pitchFamily="34" charset="-127"/>
                <a:cs typeface="Arial" pitchFamily="34" charset="0"/>
              </a:rPr>
              <a:t>enaki</a:t>
            </a:r>
            <a:r>
              <a:rPr lang="sl-SI" sz="700" dirty="0" smtClean="0">
                <a:latin typeface="Arial" pitchFamily="34" charset="0"/>
                <a:ea typeface="Malgun Gothic" pitchFamily="34" charset="-127"/>
                <a:cs typeface="Arial" pitchFamily="34" charset="0"/>
              </a:rPr>
              <a:t>. Torej je </a:t>
            </a:r>
            <a:r>
              <a:rPr lang="sl-SI" sz="700" b="1" dirty="0" smtClean="0">
                <a:latin typeface="Arial" pitchFamily="34" charset="0"/>
                <a:ea typeface="Malgun Gothic" pitchFamily="34" charset="-127"/>
                <a:cs typeface="Arial" pitchFamily="34" charset="0"/>
              </a:rPr>
              <a:t>vsaka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leva </a:t>
            </a:r>
            <a:r>
              <a:rPr lang="sl-SI" sz="700" dirty="0" smtClean="0">
                <a:latin typeface="Arial" pitchFamily="34" charset="0"/>
                <a:ea typeface="Malgun Gothic" pitchFamily="34" charset="-127"/>
                <a:cs typeface="Arial" pitchFamily="34" charset="0"/>
              </a:rPr>
              <a:t>enaka </a:t>
            </a:r>
            <a:r>
              <a:rPr lang="sl-SI" sz="700" b="1" dirty="0" smtClean="0">
                <a:latin typeface="Arial" pitchFamily="34" charset="0"/>
                <a:ea typeface="Malgun Gothic" pitchFamily="34" charset="-127"/>
                <a:cs typeface="Arial" pitchFamily="34" charset="0"/>
              </a:rPr>
              <a:t>vsaki</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desni </a:t>
            </a:r>
            <a:r>
              <a:rPr lang="sl-SI" sz="700" dirty="0" smtClean="0">
                <a:latin typeface="Arial" pitchFamily="34" charset="0"/>
                <a:ea typeface="Malgun Gothic" pitchFamily="34" charset="-127"/>
                <a:cs typeface="Arial" pitchFamily="34" charset="0"/>
              </a:rPr>
              <a:t>in vsaka desna vsaki levi. Grupoid nima drugih levih ali desnih enot. Če </a:t>
            </a:r>
            <a:r>
              <a:rPr lang="sl-SI" sz="700" b="1" dirty="0" smtClean="0">
                <a:latin typeface="Arial" pitchFamily="34" charset="0"/>
                <a:ea typeface="Malgun Gothic" pitchFamily="34" charset="-127"/>
                <a:cs typeface="Arial" pitchFamily="34" charset="0"/>
              </a:rPr>
              <a:t>nima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desne</a:t>
            </a:r>
            <a:r>
              <a:rPr lang="sl-SI" sz="700" dirty="0" smtClean="0">
                <a:latin typeface="Arial" pitchFamily="34" charset="0"/>
                <a:ea typeface="Malgun Gothic" pitchFamily="34" charset="-127"/>
                <a:cs typeface="Arial" pitchFamily="34" charset="0"/>
              </a:rPr>
              <a:t> enote ima lahko </a:t>
            </a:r>
            <a:r>
              <a:rPr lang="sl-SI" sz="700" b="1" dirty="0" smtClean="0">
                <a:latin typeface="Arial" pitchFamily="34" charset="0"/>
                <a:ea typeface="Malgun Gothic" pitchFamily="34" charset="-127"/>
                <a:cs typeface="Arial" pitchFamily="34" charset="0"/>
              </a:rPr>
              <a:t>več</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levih</a:t>
            </a:r>
            <a:r>
              <a:rPr lang="sl-SI" sz="700" dirty="0" smtClean="0">
                <a:latin typeface="Arial" pitchFamily="34" charset="0"/>
                <a:ea typeface="Malgun Gothic" pitchFamily="34" charset="-127"/>
                <a:cs typeface="Arial" pitchFamily="34" charset="0"/>
              </a:rPr>
              <a:t> in </a:t>
            </a:r>
            <a:r>
              <a:rPr lang="sl-SI" sz="700" b="1" dirty="0" smtClean="0">
                <a:latin typeface="Arial" pitchFamily="34" charset="0"/>
                <a:ea typeface="Malgun Gothic" pitchFamily="34" charset="-127"/>
                <a:cs typeface="Arial" pitchFamily="34" charset="0"/>
              </a:rPr>
              <a:t>več desnih </a:t>
            </a:r>
            <a:r>
              <a:rPr lang="sl-SI" sz="700" dirty="0" smtClean="0">
                <a:latin typeface="Arial" pitchFamily="34" charset="0"/>
                <a:ea typeface="Malgun Gothic" pitchFamily="34" charset="-127"/>
                <a:cs typeface="Arial" pitchFamily="34" charset="0"/>
              </a:rPr>
              <a:t>enot če </a:t>
            </a:r>
            <a:r>
              <a:rPr lang="sl-SI" sz="700" b="1" dirty="0" smtClean="0">
                <a:latin typeface="Arial" pitchFamily="34" charset="0"/>
                <a:ea typeface="Malgun Gothic" pitchFamily="34" charset="-127"/>
                <a:cs typeface="Arial" pitchFamily="34" charset="0"/>
              </a:rPr>
              <a:t>nima leve </a:t>
            </a:r>
            <a:r>
              <a:rPr lang="sl-SI" sz="700" dirty="0" smtClean="0">
                <a:latin typeface="Arial" pitchFamily="34" charset="0"/>
                <a:ea typeface="Malgun Gothic" pitchFamily="34" charset="-127"/>
                <a:cs typeface="Arial" pitchFamily="34" charset="0"/>
              </a:rPr>
              <a:t>tho.</a:t>
            </a:r>
          </a:p>
          <a:p>
            <a:pPr marL="171450" indent="-171450">
              <a:buSzPct val="110000"/>
              <a:buFont typeface="Wingdings" pitchFamily="2" charset="2"/>
              <a:buChar char="§"/>
            </a:pPr>
            <a:endParaRPr lang="sl-SI" sz="700" dirty="0">
              <a:latin typeface="Arial" pitchFamily="34" charset="0"/>
              <a:ea typeface="Malgun Gothic" pitchFamily="34" charset="-127"/>
              <a:cs typeface="Arial" pitchFamily="34" charset="0"/>
            </a:endParaRPr>
          </a:p>
          <a:p>
            <a:pPr marL="171450" indent="-171450">
              <a:buSzPct val="110000"/>
              <a:buFont typeface="Wingdings" pitchFamily="2" charset="2"/>
              <a:buChar char="§"/>
            </a:pPr>
            <a:r>
              <a:rPr lang="sl-SI" sz="700" dirty="0" smtClean="0">
                <a:latin typeface="Arial" pitchFamily="34" charset="0"/>
                <a:ea typeface="Malgun Gothic" pitchFamily="34" charset="-127"/>
                <a:cs typeface="Arial" pitchFamily="34" charset="0"/>
              </a:rPr>
              <a:t>Isto rečemo da imamo </a:t>
            </a:r>
            <a:r>
              <a:rPr lang="sl-SI" sz="700" b="1" dirty="0" smtClean="0">
                <a:latin typeface="Arial" pitchFamily="34" charset="0"/>
                <a:ea typeface="Malgun Gothic" pitchFamily="34" charset="-127"/>
                <a:cs typeface="Arial" pitchFamily="34" charset="0"/>
              </a:rPr>
              <a:t>dva</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inverza</a:t>
            </a:r>
            <a:r>
              <a:rPr lang="sl-SI" sz="700" dirty="0" smtClean="0">
                <a:latin typeface="Arial" pitchFamily="34" charset="0"/>
                <a:ea typeface="Malgun Gothic" pitchFamily="34" charset="-127"/>
                <a:cs typeface="Arial" pitchFamily="34" charset="0"/>
              </a:rPr>
              <a:t> in vidimo da sta </a:t>
            </a:r>
            <a:r>
              <a:rPr lang="sl-SI" sz="700" b="1" dirty="0" smtClean="0">
                <a:latin typeface="Arial" pitchFamily="34" charset="0"/>
                <a:ea typeface="Malgun Gothic" pitchFamily="34" charset="-127"/>
                <a:cs typeface="Arial" pitchFamily="34" charset="0"/>
              </a:rPr>
              <a:t>enaka</a:t>
            </a:r>
            <a:r>
              <a:rPr lang="sl-SI" sz="700" dirty="0" smtClean="0">
                <a:latin typeface="Arial" pitchFamily="34" charset="0"/>
                <a:ea typeface="Malgun Gothic" pitchFamily="34" charset="-127"/>
                <a:cs typeface="Arial" pitchFamily="34" charset="0"/>
              </a:rPr>
              <a:t>. Analogno velja da vsak levi enak vsakemu desnemu torej ni levih in desnih inverzov. Again enako če </a:t>
            </a:r>
            <a:r>
              <a:rPr lang="sl-SI" sz="700" b="1" dirty="0" smtClean="0">
                <a:latin typeface="Arial" pitchFamily="34" charset="0"/>
                <a:ea typeface="Malgun Gothic" pitchFamily="34" charset="-127"/>
                <a:cs typeface="Arial" pitchFamily="34" charset="0"/>
              </a:rPr>
              <a:t>nima desnega </a:t>
            </a:r>
            <a:r>
              <a:rPr lang="sl-SI" sz="700" dirty="0" smtClean="0">
                <a:latin typeface="Arial" pitchFamily="34" charset="0"/>
                <a:ea typeface="Malgun Gothic" pitchFamily="34" charset="-127"/>
                <a:cs typeface="Arial" pitchFamily="34" charset="0"/>
              </a:rPr>
              <a:t>lahko </a:t>
            </a:r>
            <a:r>
              <a:rPr lang="sl-SI" sz="700" b="1" dirty="0" smtClean="0">
                <a:latin typeface="Arial" pitchFamily="34" charset="0"/>
                <a:ea typeface="Malgun Gothic" pitchFamily="34" charset="-127"/>
                <a:cs typeface="Arial" pitchFamily="34" charset="0"/>
              </a:rPr>
              <a:t>več levih </a:t>
            </a:r>
            <a:r>
              <a:rPr lang="sl-SI" sz="700" dirty="0" smtClean="0">
                <a:latin typeface="Arial" pitchFamily="34" charset="0"/>
                <a:ea typeface="Malgun Gothic" pitchFamily="34" charset="-127"/>
                <a:cs typeface="Arial" pitchFamily="34" charset="0"/>
              </a:rPr>
              <a:t>in obratno.</a:t>
            </a:r>
            <a:endParaRPr lang="sl-SI" sz="700" dirty="0">
              <a:latin typeface="Arial" pitchFamily="34" charset="0"/>
              <a:ea typeface="Malgun Gothic" pitchFamily="34" charset="-127"/>
              <a:cs typeface="Arial" pitchFamily="34" charset="0"/>
            </a:endParaRPr>
          </a:p>
        </p:txBody>
      </p:sp>
      <p:sp>
        <p:nvSpPr>
          <p:cNvPr id="30" name="PoljeZBesedilom 2"/>
          <p:cNvSpPr txBox="1"/>
          <p:nvPr/>
        </p:nvSpPr>
        <p:spPr>
          <a:xfrm>
            <a:off x="4029999" y="2089523"/>
            <a:ext cx="2667503" cy="1138773"/>
          </a:xfrm>
          <a:prstGeom prst="rect">
            <a:avLst/>
          </a:prstGeom>
          <a:solidFill>
            <a:schemeClr val="accent2">
              <a:lumMod val="20000"/>
              <a:lumOff val="80000"/>
            </a:schemeClr>
          </a:solidFill>
          <a:ln w="6350">
            <a:noFill/>
          </a:ln>
        </p:spPr>
        <p:txBody>
          <a:bodyPr wrap="square" rtlCol="0">
            <a:spAutoFit/>
          </a:bodyPr>
          <a:lstStyle/>
          <a:p>
            <a:pPr>
              <a:buSzPct val="110000"/>
            </a:pPr>
            <a:r>
              <a:rPr lang="sl-SI" sz="900" b="1" dirty="0" smtClean="0">
                <a:solidFill>
                  <a:srgbClr val="740000"/>
                </a:solidFill>
                <a:latin typeface="Arial" pitchFamily="34" charset="0"/>
                <a:ea typeface="Malgun Gothic" pitchFamily="34" charset="-127"/>
                <a:cs typeface="Arial" pitchFamily="34" charset="0"/>
              </a:rPr>
              <a:t>Podstrukture</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množica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je </a:t>
            </a:r>
            <a:r>
              <a:rPr lang="sl-SI" sz="800" b="1" dirty="0" smtClean="0">
                <a:latin typeface="Arial" pitchFamily="34" charset="0"/>
                <a:ea typeface="Malgun Gothic" pitchFamily="34" charset="-127"/>
                <a:cs typeface="Arial" pitchFamily="34" charset="0"/>
              </a:rPr>
              <a:t>podmnožica</a:t>
            </a:r>
            <a:r>
              <a:rPr lang="sl-SI" sz="800" dirty="0" smtClean="0">
                <a:latin typeface="Arial" pitchFamily="34" charset="0"/>
                <a:ea typeface="Malgun Gothic" pitchFamily="34" charset="-127"/>
                <a:cs typeface="Arial" pitchFamily="34" charset="0"/>
              </a:rPr>
              <a:t> 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struktura je </a:t>
            </a:r>
            <a:r>
              <a:rPr lang="sl-SI" sz="800" b="1" dirty="0" smtClean="0">
                <a:latin typeface="Arial" pitchFamily="34" charset="0"/>
                <a:ea typeface="Malgun Gothic" pitchFamily="34" charset="-127"/>
                <a:cs typeface="Arial" pitchFamily="34" charset="0"/>
              </a:rPr>
              <a:t>podstruktura</a:t>
            </a:r>
            <a:r>
              <a:rPr lang="sl-SI" sz="800" dirty="0" smtClean="0">
                <a:latin typeface="Arial" pitchFamily="34" charset="0"/>
                <a:ea typeface="Malgun Gothic" pitchFamily="34" charset="-127"/>
                <a:cs typeface="Arial" pitchFamily="34" charset="0"/>
              </a:rPr>
              <a:t> če operacija </a:t>
            </a:r>
            <a:r>
              <a:rPr lang="sl-SI" sz="800" b="1" dirty="0" smtClean="0">
                <a:latin typeface="Arial" pitchFamily="34" charset="0"/>
                <a:ea typeface="Malgun Gothic" pitchFamily="34" charset="-127"/>
                <a:cs typeface="Arial" pitchFamily="34" charset="0"/>
              </a:rPr>
              <a:t>zaprta</a:t>
            </a:r>
            <a:r>
              <a:rPr lang="sl-SI" sz="800" dirty="0" smtClean="0">
                <a:latin typeface="Arial" pitchFamily="34" charset="0"/>
                <a:ea typeface="Malgun Gothic" pitchFamily="34" charset="-127"/>
                <a:cs typeface="Arial" pitchFamily="34" charset="0"/>
              </a:rPr>
              <a:t> na N</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podgrupoid: </a:t>
            </a:r>
            <a:r>
              <a:rPr lang="sl-SI" sz="800" dirty="0" smtClean="0">
                <a:latin typeface="Arial" pitchFamily="34" charset="0"/>
                <a:ea typeface="Malgun Gothic" pitchFamily="34" charset="-127"/>
                <a:cs typeface="Arial" pitchFamily="34" charset="0"/>
              </a:rPr>
              <a:t>operacija </a:t>
            </a:r>
            <a:r>
              <a:rPr lang="sl-SI" sz="800" dirty="0">
                <a:latin typeface="Arial" pitchFamily="34" charset="0"/>
                <a:ea typeface="Malgun Gothic" pitchFamily="34" charset="-127"/>
                <a:cs typeface="Arial" pitchFamily="34" charset="0"/>
              </a:rPr>
              <a:t>zaprta na N</a:t>
            </a: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podpolgrupa: </a:t>
            </a:r>
            <a:r>
              <a:rPr lang="sl-SI" sz="800" dirty="0" smtClean="0">
                <a:latin typeface="Arial" pitchFamily="34" charset="0"/>
                <a:ea typeface="Malgun Gothic" pitchFamily="34" charset="-127"/>
                <a:cs typeface="Arial" pitchFamily="34" charset="0"/>
              </a:rPr>
              <a:t>če podgrupoid</a:t>
            </a:r>
            <a:endParaRPr lang="sl-SI" sz="800"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podmonoid</a:t>
            </a:r>
            <a:r>
              <a:rPr lang="sl-SI" sz="800" dirty="0" smtClean="0">
                <a:latin typeface="Arial" pitchFamily="34" charset="0"/>
                <a:ea typeface="Malgun Gothic" pitchFamily="34" charset="-127"/>
                <a:cs typeface="Arial" pitchFamily="34" charset="0"/>
              </a:rPr>
              <a:t>: če podpolgrupa in </a:t>
            </a:r>
            <a:r>
              <a:rPr lang="sl-SI" sz="800" b="1" dirty="0" smtClean="0">
                <a:latin typeface="Arial" pitchFamily="34" charset="0"/>
                <a:ea typeface="Malgun Gothic" pitchFamily="34" charset="-127"/>
                <a:cs typeface="Arial" pitchFamily="34" charset="0"/>
              </a:rPr>
              <a:t>vsebuje</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enoto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monoid in podmonoid imata lahko različno enoto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podgrupa</a:t>
            </a:r>
            <a:r>
              <a:rPr lang="sl-SI" sz="800" dirty="0" smtClean="0">
                <a:latin typeface="Arial" pitchFamily="34" charset="0"/>
                <a:ea typeface="Malgun Gothic" pitchFamily="34" charset="-127"/>
                <a:cs typeface="Arial" pitchFamily="34" charset="0"/>
              </a:rPr>
              <a:t>: podmonoid in vsebuje </a:t>
            </a:r>
            <a:r>
              <a:rPr lang="sl-SI" sz="800" b="1" dirty="0" smtClean="0">
                <a:latin typeface="Arial" pitchFamily="34" charset="0"/>
                <a:ea typeface="Malgun Gothic" pitchFamily="34" charset="-127"/>
                <a:cs typeface="Arial" pitchFamily="34" charset="0"/>
              </a:rPr>
              <a:t>vsak</a:t>
            </a:r>
            <a:r>
              <a:rPr lang="sl-SI" sz="800" dirty="0" smtClean="0">
                <a:latin typeface="Arial" pitchFamily="34" charset="0"/>
                <a:ea typeface="Malgun Gothic" pitchFamily="34" charset="-127"/>
                <a:cs typeface="Arial" pitchFamily="34" charset="0"/>
              </a:rPr>
              <a:t> svoj </a:t>
            </a:r>
            <a:r>
              <a:rPr lang="sl-SI" sz="800" b="1" dirty="0" smtClean="0">
                <a:latin typeface="Arial" pitchFamily="34" charset="0"/>
                <a:ea typeface="Malgun Gothic" pitchFamily="34" charset="-127"/>
                <a:cs typeface="Arial" pitchFamily="34" charset="0"/>
              </a:rPr>
              <a:t>inverz</a:t>
            </a:r>
          </a:p>
        </p:txBody>
      </p:sp>
      <p:sp>
        <p:nvSpPr>
          <p:cNvPr id="31" name="PoljeZBesedilom 2"/>
          <p:cNvSpPr txBox="1"/>
          <p:nvPr/>
        </p:nvSpPr>
        <p:spPr>
          <a:xfrm>
            <a:off x="3889190" y="3316561"/>
            <a:ext cx="2808312" cy="46166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struktura je </a:t>
            </a:r>
            <a:r>
              <a:rPr lang="sl-SI" sz="800" b="1" dirty="0" smtClean="0">
                <a:latin typeface="Arial" pitchFamily="34" charset="0"/>
                <a:ea typeface="Malgun Gothic" pitchFamily="34" charset="-127"/>
                <a:cs typeface="Arial" pitchFamily="34" charset="0"/>
              </a:rPr>
              <a:t>podgrupa</a:t>
            </a:r>
            <a:r>
              <a:rPr lang="sl-SI" sz="800" dirty="0" smtClean="0">
                <a:latin typeface="Arial" pitchFamily="34" charset="0"/>
                <a:ea typeface="Malgun Gothic" pitchFamily="34" charset="-127"/>
                <a:cs typeface="Arial" pitchFamily="34" charset="0"/>
              </a:rPr>
              <a:t> natanko tedaj ko </a:t>
            </a:r>
            <a:r>
              <a:rPr lang="sl-SI" sz="800" b="1" dirty="0" smtClean="0">
                <a:latin typeface="Arial" pitchFamily="34" charset="0"/>
                <a:ea typeface="Malgun Gothic" pitchFamily="34" charset="-127"/>
                <a:cs typeface="Arial" pitchFamily="34" charset="0"/>
              </a:rPr>
              <a:t>H</a:t>
            </a:r>
            <a:r>
              <a:rPr lang="sl-SI" sz="800" dirty="0" smtClean="0">
                <a:latin typeface="Arial" pitchFamily="34" charset="0"/>
                <a:ea typeface="Malgun Gothic" pitchFamily="34" charset="-127"/>
                <a:cs typeface="Arial" pitchFamily="34" charset="0"/>
              </a:rPr>
              <a:t> podmnožica </a:t>
            </a:r>
            <a:r>
              <a:rPr lang="sl-SI" sz="800" b="1" dirty="0" smtClean="0">
                <a:latin typeface="Arial" pitchFamily="34" charset="0"/>
                <a:ea typeface="Malgun Gothic" pitchFamily="34" charset="-127"/>
                <a:cs typeface="Arial" pitchFamily="34" charset="0"/>
              </a:rPr>
              <a:t>G</a:t>
            </a:r>
            <a:r>
              <a:rPr lang="sl-SI" sz="800" dirty="0" smtClean="0">
                <a:latin typeface="Arial" pitchFamily="34" charset="0"/>
                <a:ea typeface="Malgun Gothic" pitchFamily="34" charset="-127"/>
                <a:cs typeface="Arial" pitchFamily="34" charset="0"/>
              </a:rPr>
              <a:t> in za poljubna elementa </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b</a:t>
            </a:r>
            <a:r>
              <a:rPr lang="sl-SI" sz="800" dirty="0" smtClean="0">
                <a:latin typeface="Arial" pitchFamily="34" charset="0"/>
                <a:ea typeface="Malgun Gothic" pitchFamily="34" charset="-127"/>
                <a:cs typeface="Arial" pitchFamily="34" charset="0"/>
              </a:rPr>
              <a:t> iz </a:t>
            </a:r>
            <a:r>
              <a:rPr lang="sl-SI" sz="800" b="1" dirty="0" smtClean="0">
                <a:latin typeface="Arial" pitchFamily="34" charset="0"/>
                <a:ea typeface="Malgun Gothic" pitchFamily="34" charset="-127"/>
                <a:cs typeface="Arial" pitchFamily="34" charset="0"/>
              </a:rPr>
              <a:t>H</a:t>
            </a:r>
            <a:r>
              <a:rPr lang="sl-SI" sz="800" dirty="0" smtClean="0">
                <a:latin typeface="Arial" pitchFamily="34" charset="0"/>
                <a:ea typeface="Malgun Gothic" pitchFamily="34" charset="-127"/>
                <a:cs typeface="Arial" pitchFamily="34" charset="0"/>
              </a:rPr>
              <a:t> velja </a:t>
            </a:r>
            <a:r>
              <a:rPr lang="sl-SI" sz="800" b="1" dirty="0" smtClean="0">
                <a:latin typeface="Arial" pitchFamily="34" charset="0"/>
                <a:ea typeface="Malgun Gothic" pitchFamily="34" charset="-127"/>
                <a:cs typeface="Arial" pitchFamily="34" charset="0"/>
              </a:rPr>
              <a:t>ab</a:t>
            </a:r>
            <a:r>
              <a:rPr lang="sl-SI" sz="900" b="1" baseline="30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pripada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H</a:t>
            </a:r>
          </a:p>
        </p:txBody>
      </p:sp>
      <p:sp>
        <p:nvSpPr>
          <p:cNvPr id="32" name="PoljeZBesedilom 2"/>
          <p:cNvSpPr txBox="1"/>
          <p:nvPr/>
        </p:nvSpPr>
        <p:spPr>
          <a:xfrm>
            <a:off x="3889189" y="3917750"/>
            <a:ext cx="2808311" cy="754053"/>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Pokažimo da ustreza vsem trem trditvam ki so potrebne da je struktura podgrupa. Če </a:t>
            </a:r>
            <a:r>
              <a:rPr lang="sl-SI" sz="700" b="1" dirty="0" smtClean="0">
                <a:latin typeface="Arial" pitchFamily="34" charset="0"/>
                <a:ea typeface="Malgun Gothic" pitchFamily="34" charset="-127"/>
                <a:cs typeface="Arial" pitchFamily="34" charset="0"/>
              </a:rPr>
              <a:t>namesto</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a:t>
            </a:r>
            <a:r>
              <a:rPr lang="sl-SI" sz="700" dirty="0" smtClean="0">
                <a:latin typeface="Arial" pitchFamily="34" charset="0"/>
                <a:ea typeface="Malgun Gothic" pitchFamily="34" charset="-127"/>
                <a:cs typeface="Arial" pitchFamily="34" charset="0"/>
              </a:rPr>
              <a:t> vstavimo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dobimo da </a:t>
            </a:r>
            <a:r>
              <a:rPr lang="sl-SI" sz="700" b="1" dirty="0" smtClean="0">
                <a:latin typeface="Arial" pitchFamily="34" charset="0"/>
                <a:ea typeface="Malgun Gothic" pitchFamily="34" charset="-127"/>
                <a:cs typeface="Arial" pitchFamily="34" charset="0"/>
              </a:rPr>
              <a:t>enota</a:t>
            </a:r>
            <a:r>
              <a:rPr lang="sl-SI" sz="700" dirty="0" smtClean="0">
                <a:latin typeface="Arial" pitchFamily="34" charset="0"/>
                <a:ea typeface="Malgun Gothic" pitchFamily="34" charset="-127"/>
                <a:cs typeface="Arial" pitchFamily="34" charset="0"/>
              </a:rPr>
              <a:t> spada </a:t>
            </a:r>
            <a:r>
              <a:rPr lang="sl-SI" sz="700" b="1" dirty="0" smtClean="0">
                <a:latin typeface="Arial" pitchFamily="34" charset="0"/>
                <a:ea typeface="Malgun Gothic" pitchFamily="34" charset="-127"/>
                <a:cs typeface="Arial" pitchFamily="34" charset="0"/>
              </a:rPr>
              <a:t>v H</a:t>
            </a:r>
            <a:r>
              <a:rPr lang="sl-SI" sz="700" dirty="0" smtClean="0">
                <a:latin typeface="Arial" pitchFamily="34" charset="0"/>
                <a:ea typeface="Malgun Gothic" pitchFamily="34" charset="-127"/>
                <a:cs typeface="Arial" pitchFamily="34" charset="0"/>
              </a:rPr>
              <a:t>. Če </a:t>
            </a:r>
            <a:r>
              <a:rPr lang="sl-SI" sz="700" b="1" dirty="0" smtClean="0">
                <a:latin typeface="Arial" pitchFamily="34" charset="0"/>
                <a:ea typeface="Malgun Gothic" pitchFamily="34" charset="-127"/>
                <a:cs typeface="Arial" pitchFamily="34" charset="0"/>
              </a:rPr>
              <a:t>namesto </a:t>
            </a:r>
            <a:r>
              <a:rPr lang="sl-SI" sz="700" b="1" dirty="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vstavimo </a:t>
            </a:r>
            <a:r>
              <a:rPr lang="sl-SI" sz="700" b="1" dirty="0" smtClean="0">
                <a:latin typeface="Arial" pitchFamily="34" charset="0"/>
                <a:ea typeface="Malgun Gothic" pitchFamily="34" charset="-127"/>
                <a:cs typeface="Arial" pitchFamily="34" charset="0"/>
              </a:rPr>
              <a:t>enoto</a:t>
            </a:r>
            <a:r>
              <a:rPr lang="sl-SI" sz="700" dirty="0" smtClean="0">
                <a:latin typeface="Arial" pitchFamily="34" charset="0"/>
                <a:ea typeface="Malgun Gothic" pitchFamily="34" charset="-127"/>
                <a:cs typeface="Arial" pitchFamily="34" charset="0"/>
              </a:rPr>
              <a:t> vidimo da vsak </a:t>
            </a:r>
            <a:r>
              <a:rPr lang="sl-SI" sz="700" b="1" dirty="0" smtClean="0">
                <a:latin typeface="Arial" pitchFamily="34" charset="0"/>
                <a:ea typeface="Malgun Gothic" pitchFamily="34" charset="-127"/>
                <a:cs typeface="Arial" pitchFamily="34" charset="0"/>
              </a:rPr>
              <a:t>inverz b v H</a:t>
            </a:r>
            <a:r>
              <a:rPr lang="sl-SI" sz="700" dirty="0" smtClean="0">
                <a:latin typeface="Arial" pitchFamily="34" charset="0"/>
                <a:ea typeface="Malgun Gothic" pitchFamily="34" charset="-127"/>
                <a:cs typeface="Arial" pitchFamily="34" charset="0"/>
              </a:rPr>
              <a:t>. Dokažemo še da je operacija </a:t>
            </a:r>
            <a:r>
              <a:rPr lang="sl-SI" sz="700" b="1" dirty="0" smtClean="0">
                <a:latin typeface="Arial" pitchFamily="34" charset="0"/>
                <a:ea typeface="Malgun Gothic" pitchFamily="34" charset="-127"/>
                <a:cs typeface="Arial" pitchFamily="34" charset="0"/>
              </a:rPr>
              <a:t>notranja</a:t>
            </a:r>
            <a:r>
              <a:rPr lang="sl-SI" sz="700" dirty="0" smtClean="0">
                <a:latin typeface="Arial" pitchFamily="34" charset="0"/>
                <a:ea typeface="Malgun Gothic" pitchFamily="34" charset="-127"/>
                <a:cs typeface="Arial" pitchFamily="34" charset="0"/>
              </a:rPr>
              <a:t> tako da </a:t>
            </a:r>
            <a:r>
              <a:rPr lang="sl-SI" sz="700" b="1" dirty="0" smtClean="0">
                <a:latin typeface="Arial" pitchFamily="34" charset="0"/>
                <a:ea typeface="Malgun Gothic" pitchFamily="34" charset="-127"/>
                <a:cs typeface="Arial" pitchFamily="34" charset="0"/>
              </a:rPr>
              <a:t>namesto b </a:t>
            </a:r>
            <a:r>
              <a:rPr lang="sl-SI" sz="700" dirty="0" smtClean="0">
                <a:latin typeface="Arial" pitchFamily="34" charset="0"/>
                <a:ea typeface="Malgun Gothic" pitchFamily="34" charset="-127"/>
                <a:cs typeface="Arial" pitchFamily="34" charset="0"/>
              </a:rPr>
              <a:t>vstavimo </a:t>
            </a:r>
            <a:r>
              <a:rPr lang="sl-SI" sz="700" b="1" dirty="0" smtClean="0">
                <a:latin typeface="Arial" pitchFamily="34" charset="0"/>
                <a:ea typeface="Malgun Gothic" pitchFamily="34" charset="-127"/>
                <a:cs typeface="Arial" pitchFamily="34" charset="0"/>
              </a:rPr>
              <a:t>b</a:t>
            </a:r>
            <a:r>
              <a:rPr lang="sl-SI" sz="800" b="1" baseline="30000" dirty="0" smtClean="0">
                <a:latin typeface="Arial" pitchFamily="34" charset="0"/>
                <a:ea typeface="Malgun Gothic" pitchFamily="34" charset="-127"/>
                <a:cs typeface="Arial" pitchFamily="34" charset="0"/>
              </a:rPr>
              <a:t>-1 </a:t>
            </a:r>
            <a:r>
              <a:rPr lang="sl-SI" sz="700" dirty="0" smtClean="0">
                <a:latin typeface="Arial" pitchFamily="34" charset="0"/>
                <a:ea typeface="Malgun Gothic" pitchFamily="34" charset="-127"/>
                <a:cs typeface="Arial" pitchFamily="34" charset="0"/>
              </a:rPr>
              <a:t>dobimo </a:t>
            </a:r>
            <a:r>
              <a:rPr lang="sl-SI" sz="700" b="1" dirty="0" smtClean="0">
                <a:latin typeface="Arial" pitchFamily="34" charset="0"/>
                <a:ea typeface="Malgun Gothic" pitchFamily="34" charset="-127"/>
                <a:cs typeface="Arial" pitchFamily="34" charset="0"/>
              </a:rPr>
              <a:t>ab</a:t>
            </a:r>
            <a:r>
              <a:rPr lang="sl-SI" sz="700" dirty="0" smtClean="0">
                <a:latin typeface="Arial" pitchFamily="34" charset="0"/>
                <a:ea typeface="Malgun Gothic" pitchFamily="34" charset="-127"/>
                <a:cs typeface="Arial" pitchFamily="34" charset="0"/>
              </a:rPr>
              <a:t> pripada </a:t>
            </a:r>
            <a:r>
              <a:rPr lang="sl-SI" sz="700" b="1" dirty="0" smtClean="0">
                <a:latin typeface="Arial" pitchFamily="34" charset="0"/>
                <a:ea typeface="Malgun Gothic" pitchFamily="34" charset="-127"/>
                <a:cs typeface="Arial" pitchFamily="34" charset="0"/>
              </a:rPr>
              <a:t>H</a:t>
            </a:r>
            <a:r>
              <a:rPr lang="sl-SI" sz="700" dirty="0" smtClean="0">
                <a:latin typeface="Arial" pitchFamily="34" charset="0"/>
                <a:ea typeface="Malgun Gothic" pitchFamily="34" charset="-127"/>
                <a:cs typeface="Arial" pitchFamily="34" charset="0"/>
              </a:rPr>
              <a:t>.</a:t>
            </a:r>
            <a:endParaRPr lang="sl-SI" sz="700" dirty="0">
              <a:latin typeface="Arial" pitchFamily="34" charset="0"/>
              <a:ea typeface="Malgun Gothic" pitchFamily="34" charset="-127"/>
              <a:cs typeface="Arial" pitchFamily="34" charset="0"/>
            </a:endParaRPr>
          </a:p>
        </p:txBody>
      </p:sp>
      <p:sp>
        <p:nvSpPr>
          <p:cNvPr id="34" name="PoljeZBesedilom 2"/>
          <p:cNvSpPr txBox="1"/>
          <p:nvPr/>
        </p:nvSpPr>
        <p:spPr>
          <a:xfrm>
            <a:off x="221686" y="3394498"/>
            <a:ext cx="3295783" cy="892552"/>
          </a:xfrm>
          <a:prstGeom prst="rect">
            <a:avLst/>
          </a:prstGeom>
          <a:solidFill>
            <a:schemeClr val="accent2">
              <a:lumMod val="20000"/>
              <a:lumOff val="80000"/>
            </a:schemeClr>
          </a:solidFill>
          <a:ln w="6350">
            <a:noFill/>
          </a:ln>
        </p:spPr>
        <p:txBody>
          <a:bodyPr wrap="square" rtlCol="0">
            <a:spAutoFit/>
          </a:bodyPr>
          <a:lstStyle/>
          <a:p>
            <a:pPr>
              <a:buSzPct val="110000"/>
            </a:pPr>
            <a:r>
              <a:rPr lang="sl-SI" sz="900" b="1" dirty="0" smtClean="0">
                <a:solidFill>
                  <a:srgbClr val="740000"/>
                </a:solidFill>
                <a:latin typeface="Arial" pitchFamily="34" charset="0"/>
                <a:ea typeface="Malgun Gothic" pitchFamily="34" charset="-127"/>
                <a:cs typeface="Arial" pitchFamily="34" charset="0"/>
              </a:rPr>
              <a:t>Lastnosti končnih grup</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a:latin typeface="Arial" pitchFamily="34" charset="0"/>
                <a:ea typeface="Malgun Gothic" pitchFamily="34" charset="-127"/>
                <a:cs typeface="Arial" pitchFamily="34" charset="0"/>
              </a:rPr>
              <a:t>l</a:t>
            </a:r>
            <a:r>
              <a:rPr lang="sl-SI" sz="800" b="1" dirty="0" smtClean="0">
                <a:latin typeface="Arial" pitchFamily="34" charset="0"/>
                <a:ea typeface="Malgun Gothic" pitchFamily="34" charset="-127"/>
                <a:cs typeface="Arial" pitchFamily="34" charset="0"/>
              </a:rPr>
              <a:t>agrangeov</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izrek</a:t>
            </a:r>
            <a:r>
              <a:rPr lang="sl-SI" sz="800" dirty="0" smtClean="0">
                <a:latin typeface="Arial" pitchFamily="34" charset="0"/>
                <a:ea typeface="Malgun Gothic" pitchFamily="34" charset="-127"/>
                <a:cs typeface="Arial" pitchFamily="34" charset="0"/>
              </a:rPr>
              <a:t>: moč podgrupe deli moč grupe</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red elementa: </a:t>
            </a:r>
            <a:r>
              <a:rPr lang="sl-SI" sz="800" dirty="0" smtClean="0">
                <a:latin typeface="Arial" pitchFamily="34" charset="0"/>
                <a:ea typeface="Malgun Gothic" pitchFamily="34" charset="-127"/>
                <a:cs typeface="Arial" pitchFamily="34" charset="0"/>
              </a:rPr>
              <a:t>najmanjša potenca da element nanjo enota</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vsak element končne grupe ima končen red</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končen </a:t>
            </a:r>
            <a:r>
              <a:rPr lang="sl-SI" sz="800" b="1" dirty="0" smtClean="0">
                <a:latin typeface="Arial" pitchFamily="34" charset="0"/>
                <a:ea typeface="Malgun Gothic" pitchFamily="34" charset="-127"/>
                <a:cs typeface="Arial" pitchFamily="34" charset="0"/>
              </a:rPr>
              <a:t>red</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deli</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moč</a:t>
            </a:r>
            <a:r>
              <a:rPr lang="sl-SI" sz="800" dirty="0" smtClean="0">
                <a:latin typeface="Arial" pitchFamily="34" charset="0"/>
                <a:ea typeface="Malgun Gothic" pitchFamily="34" charset="-127"/>
                <a:cs typeface="Arial" pitchFamily="34" charset="0"/>
              </a:rPr>
              <a:t> končne </a:t>
            </a:r>
            <a:r>
              <a:rPr lang="sl-SI" sz="800" b="1" dirty="0" smtClean="0">
                <a:latin typeface="Arial" pitchFamily="34" charset="0"/>
                <a:ea typeface="Malgun Gothic" pitchFamily="34" charset="-127"/>
                <a:cs typeface="Arial" pitchFamily="34" charset="0"/>
              </a:rPr>
              <a:t>grupe</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struktura je podgrupa grupe natanko tedaj ko operacija </a:t>
            </a:r>
            <a:r>
              <a:rPr lang="sl-SI" sz="800" b="1" dirty="0" smtClean="0">
                <a:latin typeface="Arial" pitchFamily="34" charset="0"/>
                <a:ea typeface="Malgun Gothic" pitchFamily="34" charset="-127"/>
                <a:cs typeface="Arial" pitchFamily="34" charset="0"/>
              </a:rPr>
              <a:t>zaprta</a:t>
            </a:r>
          </a:p>
        </p:txBody>
      </p:sp>
      <p:sp>
        <p:nvSpPr>
          <p:cNvPr id="35" name="PoljeZBesedilom 2"/>
          <p:cNvSpPr txBox="1"/>
          <p:nvPr/>
        </p:nvSpPr>
        <p:spPr>
          <a:xfrm>
            <a:off x="2780929" y="3298776"/>
            <a:ext cx="936104" cy="415498"/>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če taka potenca ne obstaja je red neskončen</a:t>
            </a:r>
            <a:endParaRPr lang="sl-SI" sz="700" dirty="0">
              <a:latin typeface="Arial" pitchFamily="34" charset="0"/>
              <a:ea typeface="Malgun Gothic" pitchFamily="34" charset="-127"/>
              <a:cs typeface="Arial" pitchFamily="34" charset="0"/>
            </a:endParaRPr>
          </a:p>
        </p:txBody>
      </p:sp>
      <p:sp>
        <p:nvSpPr>
          <p:cNvPr id="36" name="PoljeZBesedilom 2"/>
          <p:cNvSpPr txBox="1"/>
          <p:nvPr/>
        </p:nvSpPr>
        <p:spPr>
          <a:xfrm>
            <a:off x="198438" y="4348295"/>
            <a:ext cx="2808311" cy="1615827"/>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 LAGRANGEOVEGA IZREKA</a:t>
            </a:r>
          </a:p>
          <a:p>
            <a:pPr>
              <a:buSzPct val="110000"/>
            </a:pPr>
            <a:r>
              <a:rPr lang="sl-SI" sz="700" dirty="0" smtClean="0">
                <a:latin typeface="Arial" pitchFamily="34" charset="0"/>
                <a:ea typeface="Malgun Gothic" pitchFamily="34" charset="-127"/>
                <a:cs typeface="Arial" pitchFamily="34" charset="0"/>
              </a:rPr>
              <a:t>H podgrupa končne grupe. Za vsak element g grupe G velja:</a:t>
            </a:r>
          </a:p>
          <a:p>
            <a:pPr marL="171450" indent="-171450">
              <a:buSzPct val="110000"/>
              <a:buFont typeface="Wingdings" pitchFamily="2" charset="2"/>
              <a:buChar char="§"/>
            </a:pPr>
            <a:endParaRPr lang="sl-SI" sz="700" dirty="0">
              <a:latin typeface="Arial" pitchFamily="34" charset="0"/>
              <a:ea typeface="Malgun Gothic" pitchFamily="34" charset="-127"/>
              <a:cs typeface="Arial" pitchFamily="34" charset="0"/>
            </a:endParaRPr>
          </a:p>
          <a:p>
            <a:pPr marL="171450" indent="-171450">
              <a:buSzPct val="110000"/>
              <a:buFont typeface="Wingdings" pitchFamily="2" charset="2"/>
              <a:buChar char="§"/>
            </a:pPr>
            <a:endParaRPr lang="sl-SI" sz="700" dirty="0" smtClean="0">
              <a:latin typeface="Arial" pitchFamily="34" charset="0"/>
              <a:ea typeface="Malgun Gothic" pitchFamily="34" charset="-127"/>
              <a:cs typeface="Arial" pitchFamily="34" charset="0"/>
            </a:endParaRPr>
          </a:p>
          <a:p>
            <a:pPr marL="171450" indent="-171450">
              <a:buSzPct val="110000"/>
              <a:buFont typeface="Wingdings" pitchFamily="2" charset="2"/>
              <a:buChar char="§"/>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Za vsak g je moč množice gH enaka moči množice H. Če imata dve taki množici neprazen presek sta enaki. Preslikava gH je bijektivna.  Surjektivna je iz definicije  injektivna pa iz spodnjega zapisa. To je dokaz 1. trditve.</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Druga trditev pride iz tega da predpostavimo da imata neprazen presek dve taki množici in vidimo da sta enaki.</a:t>
            </a:r>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1948"/>
          <a:stretch/>
        </p:blipFill>
        <p:spPr bwMode="auto">
          <a:xfrm>
            <a:off x="274297" y="4706484"/>
            <a:ext cx="1437704" cy="169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2105" y="4692207"/>
            <a:ext cx="957279" cy="223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204" y="5456483"/>
            <a:ext cx="2355160" cy="1679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 name="PoljeZBesedilom 2"/>
          <p:cNvSpPr txBox="1"/>
          <p:nvPr/>
        </p:nvSpPr>
        <p:spPr>
          <a:xfrm>
            <a:off x="3172408" y="3778226"/>
            <a:ext cx="639686" cy="307777"/>
          </a:xfrm>
          <a:prstGeom prst="rect">
            <a:avLst/>
          </a:prstGeom>
          <a:solidFill>
            <a:schemeClr val="bg1"/>
          </a:solidFill>
          <a:ln w="6350">
            <a:solidFill>
              <a:schemeClr val="tx1"/>
            </a:solidFill>
          </a:ln>
        </p:spPr>
        <p:txBody>
          <a:bodyPr wrap="square" rtlCol="0">
            <a:spAutoFit/>
          </a:bodyPr>
          <a:lstStyle/>
          <a:p>
            <a:pPr>
              <a:buSzPct val="110000"/>
            </a:pPr>
            <a:r>
              <a:rPr lang="sl-SI" sz="700" dirty="0" smtClean="0">
                <a:latin typeface="Arial" pitchFamily="34" charset="0"/>
                <a:ea typeface="Malgun Gothic" pitchFamily="34" charset="-127"/>
                <a:cs typeface="Arial" pitchFamily="34" charset="0"/>
              </a:rPr>
              <a:t>Dokaz za red pri </a:t>
            </a:r>
            <a:r>
              <a:rPr lang="sl-SI" sz="700" b="1" dirty="0" smtClean="0">
                <a:latin typeface="Arial" pitchFamily="34" charset="0"/>
                <a:ea typeface="Malgun Gothic" pitchFamily="34" charset="-127"/>
                <a:cs typeface="Arial" pitchFamily="34" charset="0"/>
              </a:rPr>
              <a:t>DS2</a:t>
            </a:r>
            <a:endParaRPr lang="sl-SI" sz="700" b="1" dirty="0">
              <a:latin typeface="Arial" pitchFamily="34" charset="0"/>
              <a:ea typeface="Malgun Gothic" pitchFamily="34" charset="-127"/>
              <a:cs typeface="Arial" pitchFamily="34" charset="0"/>
            </a:endParaRPr>
          </a:p>
        </p:txBody>
      </p:sp>
      <p:sp>
        <p:nvSpPr>
          <p:cNvPr id="41" name="PoljeZBesedilom 2"/>
          <p:cNvSpPr txBox="1"/>
          <p:nvPr/>
        </p:nvSpPr>
        <p:spPr>
          <a:xfrm>
            <a:off x="3208967" y="4791441"/>
            <a:ext cx="3488535" cy="1261884"/>
          </a:xfrm>
          <a:prstGeom prst="rect">
            <a:avLst/>
          </a:prstGeom>
          <a:solidFill>
            <a:srgbClr val="CDE88A"/>
          </a:solidFill>
          <a:ln w="6350">
            <a:noFill/>
          </a:ln>
        </p:spPr>
        <p:txBody>
          <a:bodyPr wrap="square" rtlCol="0">
            <a:spAutoFit/>
          </a:bodyPr>
          <a:lstStyle/>
          <a:p>
            <a:pPr>
              <a:buSzPct val="110000"/>
            </a:pPr>
            <a:r>
              <a:rPr lang="sl-SI" sz="900" b="1" dirty="0" smtClean="0">
                <a:solidFill>
                  <a:schemeClr val="accent3">
                    <a:lumMod val="50000"/>
                  </a:schemeClr>
                </a:solidFill>
                <a:latin typeface="Arial" pitchFamily="34" charset="0"/>
                <a:ea typeface="Malgun Gothic" pitchFamily="34" charset="-127"/>
                <a:cs typeface="Arial" pitchFamily="34" charset="0"/>
              </a:rPr>
              <a:t>HOMOMORFIZMI</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preslikave ki ohranjajo strukturo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homomorfizem grupoidov </a:t>
            </a:r>
            <a:r>
              <a:rPr lang="sl-SI" sz="800" dirty="0" smtClean="0">
                <a:latin typeface="Arial" pitchFamily="34" charset="0"/>
                <a:ea typeface="Malgun Gothic" pitchFamily="34" charset="-127"/>
                <a:cs typeface="Arial" pitchFamily="34" charset="0"/>
              </a:rPr>
              <a:t>za vsaka x in y velja formula</a:t>
            </a:r>
            <a:endParaRPr lang="sl-SI" sz="800" b="1" dirty="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polgrupe: </a:t>
            </a:r>
            <a:r>
              <a:rPr lang="sl-SI" sz="800" dirty="0" smtClean="0">
                <a:latin typeface="Arial" pitchFamily="34" charset="0"/>
                <a:ea typeface="Malgun Gothic" pitchFamily="34" charset="-127"/>
                <a:cs typeface="Arial" pitchFamily="34" charset="0"/>
              </a:rPr>
              <a:t>iz polgrupe v polgrupo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monoid: </a:t>
            </a:r>
            <a:r>
              <a:rPr lang="sl-SI" sz="800" dirty="0" smtClean="0">
                <a:latin typeface="Arial" pitchFamily="34" charset="0"/>
                <a:ea typeface="Malgun Gothic" pitchFamily="34" charset="-127"/>
                <a:cs typeface="Arial" pitchFamily="34" charset="0"/>
              </a:rPr>
              <a:t>iz monoida v monoid in enoto preslika v enoto</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grupe: </a:t>
            </a:r>
            <a:r>
              <a:rPr lang="sl-SI" sz="800" dirty="0" smtClean="0">
                <a:latin typeface="Arial" pitchFamily="34" charset="0"/>
                <a:ea typeface="Malgun Gothic" pitchFamily="34" charset="-127"/>
                <a:cs typeface="Arial" pitchFamily="34" charset="0"/>
              </a:rPr>
              <a:t>iz grupe v slika v grupo, inverze v inverze slik elementov in enoto v enoto</a:t>
            </a:r>
          </a:p>
          <a:p>
            <a:pPr marL="171450" indent="-171450">
              <a:buSzPct val="110000"/>
              <a:buFont typeface="Arial" pitchFamily="34" charset="0"/>
              <a:buChar char="→"/>
            </a:pPr>
            <a:endParaRPr lang="sl-SI" sz="800"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kompozitum </a:t>
            </a:r>
            <a:r>
              <a:rPr lang="sl-SI" sz="800" dirty="0" smtClean="0">
                <a:latin typeface="Arial" pitchFamily="34" charset="0"/>
                <a:ea typeface="Malgun Gothic" pitchFamily="34" charset="-127"/>
                <a:cs typeface="Arial" pitchFamily="34" charset="0"/>
              </a:rPr>
              <a:t>homomorfizmov je homomorfizem</a:t>
            </a:r>
            <a:endParaRPr lang="sl-SI" sz="800" b="1" dirty="0" smtClean="0">
              <a:latin typeface="Arial" pitchFamily="34" charset="0"/>
              <a:ea typeface="Malgun Gothic" pitchFamily="34" charset="-127"/>
              <a:cs typeface="Arial" pitchFamily="34" charset="0"/>
            </a:endParaRP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66060" y="4908886"/>
            <a:ext cx="1128712" cy="176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37582" y="4859988"/>
            <a:ext cx="634280" cy="1370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3" name="PoljeZBesedilom 2"/>
          <p:cNvSpPr txBox="1"/>
          <p:nvPr/>
        </p:nvSpPr>
        <p:spPr>
          <a:xfrm>
            <a:off x="3896422" y="6220730"/>
            <a:ext cx="2808312" cy="584775"/>
          </a:xfrm>
          <a:prstGeom prst="rect">
            <a:avLst/>
          </a:prstGeom>
          <a:solidFill>
            <a:srgbClr val="FDA683"/>
          </a:solidFill>
          <a:ln w="6350">
            <a:solidFill>
              <a:schemeClr val="tx1"/>
            </a:solidFill>
          </a:ln>
        </p:spPr>
        <p:txBody>
          <a:bodyPr wrap="square" rtlCol="0">
            <a:spAutoFit/>
          </a:bodyPr>
          <a:lstStyle/>
          <a:p>
            <a:pPr>
              <a:buSzPct val="110000"/>
            </a:pPr>
            <a:r>
              <a:rPr lang="sl-SI" sz="800" b="1" dirty="0" smtClean="0">
                <a:solidFill>
                  <a:srgbClr val="C00000"/>
                </a:solidFill>
                <a:latin typeface="Arial" pitchFamily="34" charset="0"/>
                <a:ea typeface="Malgun Gothic" pitchFamily="34" charset="-127"/>
                <a:cs typeface="Arial" pitchFamily="34" charset="0"/>
              </a:rPr>
              <a:t>TRDITEV</a:t>
            </a:r>
            <a:r>
              <a:rPr lang="sl-SI" sz="800" dirty="0" smtClean="0">
                <a:solidFill>
                  <a:srgbClr val="C00000"/>
                </a:solidFill>
                <a:latin typeface="Arial" pitchFamily="34" charset="0"/>
                <a:ea typeface="Malgun Gothic" pitchFamily="34" charset="-127"/>
                <a:cs typeface="Arial" pitchFamily="34" charset="0"/>
              </a:rPr>
              <a:t>:</a:t>
            </a:r>
          </a:p>
          <a:p>
            <a:pPr>
              <a:buSzPct val="110000"/>
            </a:pPr>
            <a:r>
              <a:rPr lang="sl-SI" sz="800" dirty="0" smtClean="0">
                <a:latin typeface="Arial" pitchFamily="34" charset="0"/>
                <a:ea typeface="Malgun Gothic" pitchFamily="34" charset="-127"/>
                <a:cs typeface="Arial" pitchFamily="34" charset="0"/>
              </a:rPr>
              <a:t>če imamo homomorfizem monoidov in je element a </a:t>
            </a:r>
            <a:r>
              <a:rPr lang="sl-SI" sz="800" b="1" dirty="0" smtClean="0">
                <a:latin typeface="Arial" pitchFamily="34" charset="0"/>
                <a:ea typeface="Malgun Gothic" pitchFamily="34" charset="-127"/>
                <a:cs typeface="Arial" pitchFamily="34" charset="0"/>
              </a:rPr>
              <a:t>obrnljiv</a:t>
            </a:r>
            <a:r>
              <a:rPr lang="sl-SI" sz="800" dirty="0" smtClean="0">
                <a:latin typeface="Arial" pitchFamily="34" charset="0"/>
                <a:ea typeface="Malgun Gothic" pitchFamily="34" charset="-127"/>
                <a:cs typeface="Arial" pitchFamily="34" charset="0"/>
              </a:rPr>
              <a:t> v prvem monoidu potem je obrnljiv tudi v drugem monoidu. Velja</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f </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800" dirty="0" smtClean="0">
                <a:latin typeface="Arial" pitchFamily="34" charset="0"/>
                <a:ea typeface="Malgun Gothic" pitchFamily="34" charset="-127"/>
                <a:cs typeface="Arial" pitchFamily="34" charset="0"/>
              </a:rPr>
              <a:t>)</a:t>
            </a:r>
            <a:r>
              <a:rPr lang="sl-SI" sz="900" b="1" baseline="30000" dirty="0" smtClean="0">
                <a:latin typeface="Arial" pitchFamily="34" charset="0"/>
                <a:ea typeface="Malgun Gothic" pitchFamily="34" charset="-127"/>
                <a:cs typeface="Arial" pitchFamily="34" charset="0"/>
              </a:rPr>
              <a:t>−</a:t>
            </a:r>
            <a:r>
              <a:rPr lang="sl-SI" sz="900" b="1" baseline="30000" dirty="0">
                <a:latin typeface="Arial" pitchFamily="34" charset="0"/>
                <a:ea typeface="Malgun Gothic" pitchFamily="34" charset="-127"/>
                <a:cs typeface="Arial" pitchFamily="34" charset="0"/>
              </a:rPr>
              <a:t>1</a:t>
            </a:r>
            <a:r>
              <a:rPr lang="sl-SI" sz="900" baseline="30000" dirty="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f </a:t>
            </a:r>
            <a:r>
              <a:rPr lang="sl-SI" sz="800" dirty="0" smtClean="0">
                <a:latin typeface="Arial" pitchFamily="34" charset="0"/>
                <a:ea typeface="Malgun Gothic" pitchFamily="34" charset="-127"/>
                <a:cs typeface="Arial" pitchFamily="34" charset="0"/>
              </a:rPr>
              <a:t>(</a:t>
            </a:r>
            <a:r>
              <a:rPr lang="sl-SI" sz="800" b="1" dirty="0" smtClean="0">
                <a:latin typeface="Arial" pitchFamily="34" charset="0"/>
                <a:ea typeface="Malgun Gothic" pitchFamily="34" charset="-127"/>
                <a:cs typeface="Arial" pitchFamily="34" charset="0"/>
              </a:rPr>
              <a:t>a</a:t>
            </a:r>
            <a:r>
              <a:rPr lang="sl-SI" sz="900" b="1" baseline="30000" dirty="0" smtClean="0">
                <a:latin typeface="Arial" pitchFamily="34" charset="0"/>
                <a:ea typeface="Malgun Gothic" pitchFamily="34" charset="-127"/>
                <a:cs typeface="Arial" pitchFamily="34" charset="0"/>
              </a:rPr>
              <a:t>−1</a:t>
            </a:r>
            <a:r>
              <a:rPr lang="sl-SI" sz="800" dirty="0" smtClean="0">
                <a:latin typeface="Arial" pitchFamily="34" charset="0"/>
                <a:ea typeface="Malgun Gothic" pitchFamily="34" charset="-127"/>
                <a:cs typeface="Arial" pitchFamily="34" charset="0"/>
              </a:rPr>
              <a:t>)</a:t>
            </a:r>
          </a:p>
        </p:txBody>
      </p:sp>
      <p:grpSp>
        <p:nvGrpSpPr>
          <p:cNvPr id="4" name="Group 3"/>
          <p:cNvGrpSpPr/>
          <p:nvPr/>
        </p:nvGrpSpPr>
        <p:grpSpPr>
          <a:xfrm>
            <a:off x="4786698" y="6970727"/>
            <a:ext cx="1931365" cy="1077218"/>
            <a:chOff x="3903986" y="6609184"/>
            <a:chExt cx="1931365" cy="1077218"/>
          </a:xfrm>
        </p:grpSpPr>
        <p:sp>
          <p:nvSpPr>
            <p:cNvPr id="37" name="PoljeZBesedilom 2"/>
            <p:cNvSpPr txBox="1"/>
            <p:nvPr/>
          </p:nvSpPr>
          <p:spPr>
            <a:xfrm>
              <a:off x="3903986" y="6609184"/>
              <a:ext cx="1931365" cy="1077218"/>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endParaRPr lang="sl-SI" sz="700" b="1"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Ker slika preslikava enoto v enoto in je element obrnljiv obstaja tak element da velja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b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b </a:t>
              </a:r>
              <a:r>
                <a:rPr lang="sl-SI" sz="700" dirty="0" smtClean="0">
                  <a:latin typeface="Arial" pitchFamily="34" charset="0"/>
                  <a:ea typeface="Malgun Gothic" pitchFamily="34" charset="-127"/>
                  <a:cs typeface="Arial" pitchFamily="34" charset="0"/>
                </a:rPr>
                <a:t>∙ </a:t>
              </a:r>
              <a:r>
                <a:rPr lang="sl-SI" sz="700" b="1" dirty="0" smtClean="0">
                  <a:latin typeface="Arial" pitchFamily="34" charset="0"/>
                  <a:ea typeface="Malgun Gothic" pitchFamily="34" charset="-127"/>
                  <a:cs typeface="Arial" pitchFamily="34" charset="0"/>
                </a:rPr>
                <a:t>a</a:t>
              </a:r>
              <a:r>
                <a:rPr lang="sl-SI" sz="700" dirty="0" smtClean="0">
                  <a:latin typeface="Arial" pitchFamily="34" charset="0"/>
                  <a:ea typeface="Malgun Gothic" pitchFamily="34" charset="-127"/>
                  <a:cs typeface="Arial" pitchFamily="34" charset="0"/>
                </a:rPr>
                <a:t> = </a:t>
              </a:r>
              <a:r>
                <a:rPr lang="sl-SI" sz="700" b="1" dirty="0" smtClean="0">
                  <a:latin typeface="Arial" pitchFamily="34" charset="0"/>
                  <a:ea typeface="Malgun Gothic" pitchFamily="34" charset="-127"/>
                  <a:cs typeface="Arial" pitchFamily="34" charset="0"/>
                </a:rPr>
                <a:t>e </a:t>
              </a:r>
              <a:endParaRPr lang="sl-SI" sz="700" dirty="0" smtClean="0">
                <a:latin typeface="Arial" pitchFamily="34" charset="0"/>
                <a:ea typeface="Malgun Gothic" pitchFamily="34" charset="-127"/>
                <a:cs typeface="Arial" pitchFamily="34" charset="0"/>
              </a:endParaRPr>
            </a:p>
            <a:p>
              <a:pPr>
                <a:buSzPct val="110000"/>
              </a:pPr>
              <a:r>
                <a:rPr lang="sl-SI" sz="700" dirty="0" smtClean="0">
                  <a:latin typeface="Arial" pitchFamily="34" charset="0"/>
                  <a:ea typeface="Malgun Gothic" pitchFamily="34" charset="-127"/>
                  <a:cs typeface="Arial" pitchFamily="34" charset="0"/>
                </a:rPr>
                <a:t>Po definiciji homomorfizma velja:</a:t>
              </a: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57401" y="7281674"/>
              <a:ext cx="1738416" cy="153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rotWithShape="1">
            <a:blip r:embed="rId8">
              <a:extLst>
                <a:ext uri="{28A0092B-C50C-407E-A947-70E740481C1C}">
                  <a14:useLocalDpi xmlns:a14="http://schemas.microsoft.com/office/drawing/2010/main" val="0"/>
                </a:ext>
              </a:extLst>
            </a:blip>
            <a:srcRect t="39783"/>
            <a:stretch/>
          </p:blipFill>
          <p:spPr bwMode="auto">
            <a:xfrm>
              <a:off x="3952967" y="7479220"/>
              <a:ext cx="1666869" cy="14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8" name="PoljeZBesedilom 2"/>
          <p:cNvSpPr txBox="1"/>
          <p:nvPr/>
        </p:nvSpPr>
        <p:spPr>
          <a:xfrm>
            <a:off x="198438" y="6066841"/>
            <a:ext cx="2306391" cy="1015663"/>
          </a:xfrm>
          <a:prstGeom prst="rect">
            <a:avLst/>
          </a:prstGeom>
          <a:solidFill>
            <a:schemeClr val="accent3">
              <a:lumMod val="60000"/>
              <a:lumOff val="40000"/>
            </a:schemeClr>
          </a:solidFill>
          <a:ln w="6350">
            <a:noFill/>
          </a:ln>
        </p:spPr>
        <p:txBody>
          <a:bodyPr wrap="square" rtlCol="0">
            <a:spAutoFit/>
          </a:bodyPr>
          <a:lstStyle/>
          <a:p>
            <a:pPr>
              <a:buSzPct val="110000"/>
            </a:pPr>
            <a:r>
              <a:rPr lang="sl-SI" sz="900" b="1" dirty="0" smtClean="0">
                <a:solidFill>
                  <a:srgbClr val="34411B"/>
                </a:solidFill>
                <a:latin typeface="Arial" pitchFamily="34" charset="0"/>
                <a:ea typeface="Malgun Gothic" pitchFamily="34" charset="-127"/>
                <a:cs typeface="Arial" pitchFamily="34" charset="0"/>
              </a:rPr>
              <a:t>IZOMORFIZEM</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bijektivni homomorfizem</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dve strukturi sta izomorfni če obstaja homomorfizem iz ene v drugo</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v bistvu samo </a:t>
            </a:r>
            <a:r>
              <a:rPr lang="sl-SI" sz="800" b="1" dirty="0" smtClean="0">
                <a:latin typeface="Arial" pitchFamily="34" charset="0"/>
                <a:ea typeface="Malgun Gothic" pitchFamily="34" charset="-127"/>
                <a:cs typeface="Arial" pitchFamily="34" charset="0"/>
              </a:rPr>
              <a:t>preimenovanje </a:t>
            </a:r>
            <a:r>
              <a:rPr lang="sl-SI" sz="800" dirty="0" smtClean="0">
                <a:latin typeface="Arial" pitchFamily="34" charset="0"/>
                <a:ea typeface="Malgun Gothic" pitchFamily="34" charset="-127"/>
                <a:cs typeface="Arial" pitchFamily="34" charset="0"/>
              </a:rPr>
              <a:t>elementov</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ustrezno preimenujemo tudi </a:t>
            </a:r>
            <a:r>
              <a:rPr lang="sl-SI" sz="800" b="1" dirty="0" smtClean="0">
                <a:latin typeface="Arial" pitchFamily="34" charset="0"/>
                <a:ea typeface="Malgun Gothic" pitchFamily="34" charset="-127"/>
                <a:cs typeface="Arial" pitchFamily="34" charset="0"/>
              </a:rPr>
              <a:t>produkte</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inverz </a:t>
            </a:r>
            <a:r>
              <a:rPr lang="sl-SI" sz="800" dirty="0" smtClean="0">
                <a:latin typeface="Arial" pitchFamily="34" charset="0"/>
                <a:ea typeface="Malgun Gothic" pitchFamily="34" charset="-127"/>
                <a:cs typeface="Arial" pitchFamily="34" charset="0"/>
              </a:rPr>
              <a:t>izomorfizma spet </a:t>
            </a:r>
            <a:r>
              <a:rPr lang="sl-SI" sz="800" b="1" dirty="0" smtClean="0">
                <a:latin typeface="Arial" pitchFamily="34" charset="0"/>
                <a:ea typeface="Malgun Gothic" pitchFamily="34" charset="-127"/>
                <a:cs typeface="Arial" pitchFamily="34" charset="0"/>
              </a:rPr>
              <a:t>izomorfizem</a:t>
            </a:r>
            <a:endParaRPr lang="sl-SI" sz="800" dirty="0" smtClean="0">
              <a:latin typeface="Arial" pitchFamily="34" charset="0"/>
              <a:ea typeface="Malgun Gothic" pitchFamily="34" charset="-127"/>
              <a:cs typeface="Arial" pitchFamily="34" charset="0"/>
            </a:endParaRPr>
          </a:p>
        </p:txBody>
      </p:sp>
      <p:pic>
        <p:nvPicPr>
          <p:cNvPr id="6" name="Picture 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215420" y="5677939"/>
            <a:ext cx="2415741" cy="169181"/>
          </a:xfrm>
          <a:prstGeom prst="rect">
            <a:avLst/>
          </a:prstGeom>
          <a:noFill/>
          <a:ln w="63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9" name="PoljeZBesedilom 2"/>
          <p:cNvSpPr txBox="1"/>
          <p:nvPr/>
        </p:nvSpPr>
        <p:spPr>
          <a:xfrm>
            <a:off x="2619003" y="6220730"/>
            <a:ext cx="1106810" cy="707886"/>
          </a:xfrm>
          <a:prstGeom prst="rect">
            <a:avLst/>
          </a:prstGeom>
          <a:solidFill>
            <a:srgbClr val="FF5050"/>
          </a:solidFill>
          <a:ln w="6350">
            <a:solidFill>
              <a:schemeClr val="tx1"/>
            </a:solidFill>
          </a:ln>
        </p:spPr>
        <p:txBody>
          <a:bodyPr wrap="square" rtlCol="0">
            <a:spAutoFit/>
          </a:bodyPr>
          <a:lstStyle/>
          <a:p>
            <a:pPr>
              <a:buSzPct val="110000"/>
            </a:pPr>
            <a:r>
              <a:rPr lang="sl-SI" sz="800" b="1" dirty="0" smtClean="0">
                <a:solidFill>
                  <a:srgbClr val="680000"/>
                </a:solidFill>
                <a:latin typeface="Arial" pitchFamily="34" charset="0"/>
                <a:ea typeface="Malgun Gothic" pitchFamily="34" charset="-127"/>
                <a:cs typeface="Arial" pitchFamily="34" charset="0"/>
              </a:rPr>
              <a:t>CAYLEYEV IZREK</a:t>
            </a:r>
            <a:r>
              <a:rPr lang="sl-SI" sz="800" dirty="0" smtClean="0">
                <a:solidFill>
                  <a:srgbClr val="680000"/>
                </a:solidFill>
                <a:latin typeface="Arial" pitchFamily="34" charset="0"/>
                <a:ea typeface="Malgun Gothic" pitchFamily="34" charset="-127"/>
                <a:cs typeface="Arial" pitchFamily="34" charset="0"/>
              </a:rPr>
              <a:t>:</a:t>
            </a:r>
          </a:p>
          <a:p>
            <a:pPr>
              <a:buSzPct val="110000"/>
            </a:pPr>
            <a:r>
              <a:rPr lang="sl-SI" sz="800" b="1" dirty="0" smtClean="0">
                <a:latin typeface="Arial" pitchFamily="34" charset="0"/>
                <a:ea typeface="Malgun Gothic" pitchFamily="34" charset="-127"/>
                <a:cs typeface="Arial" pitchFamily="34" charset="0"/>
              </a:rPr>
              <a:t>Vsaka</a:t>
            </a:r>
            <a:r>
              <a:rPr lang="sl-SI" sz="800" dirty="0" smtClean="0">
                <a:latin typeface="Arial" pitchFamily="34" charset="0"/>
                <a:ea typeface="Malgun Gothic" pitchFamily="34" charset="-127"/>
                <a:cs typeface="Arial" pitchFamily="34" charset="0"/>
              </a:rPr>
              <a:t> grupa je izomorfna kaki </a:t>
            </a:r>
            <a:r>
              <a:rPr lang="sl-SI" sz="800" b="1" dirty="0" smtClean="0">
                <a:latin typeface="Arial" pitchFamily="34" charset="0"/>
                <a:ea typeface="Malgun Gothic" pitchFamily="34" charset="-127"/>
                <a:cs typeface="Arial" pitchFamily="34" charset="0"/>
              </a:rPr>
              <a:t>podgrupi</a:t>
            </a:r>
            <a:r>
              <a:rPr lang="sl-SI" sz="800" dirty="0" smtClean="0">
                <a:latin typeface="Arial" pitchFamily="34" charset="0"/>
                <a:ea typeface="Malgun Gothic" pitchFamily="34" charset="-127"/>
                <a:cs typeface="Arial" pitchFamily="34" charset="0"/>
              </a:rPr>
              <a:t> v kaki grupi </a:t>
            </a:r>
            <a:r>
              <a:rPr lang="sl-SI" sz="800" b="1" dirty="0" smtClean="0">
                <a:latin typeface="Arial" pitchFamily="34" charset="0"/>
                <a:ea typeface="Malgun Gothic" pitchFamily="34" charset="-127"/>
                <a:cs typeface="Arial" pitchFamily="34" charset="0"/>
              </a:rPr>
              <a:t>permutacij</a:t>
            </a:r>
          </a:p>
        </p:txBody>
      </p:sp>
      <p:grpSp>
        <p:nvGrpSpPr>
          <p:cNvPr id="19" name="Group 18"/>
          <p:cNvGrpSpPr/>
          <p:nvPr/>
        </p:nvGrpSpPr>
        <p:grpSpPr>
          <a:xfrm>
            <a:off x="1709446" y="7135408"/>
            <a:ext cx="2944918" cy="1769715"/>
            <a:chOff x="1358149" y="7311620"/>
            <a:chExt cx="2944918" cy="1769715"/>
          </a:xfrm>
        </p:grpSpPr>
        <p:sp>
          <p:nvSpPr>
            <p:cNvPr id="44" name="PoljeZBesedilom 2"/>
            <p:cNvSpPr txBox="1"/>
            <p:nvPr/>
          </p:nvSpPr>
          <p:spPr>
            <a:xfrm>
              <a:off x="1358149" y="7311620"/>
              <a:ext cx="2944918" cy="1769715"/>
            </a:xfrm>
            <a:prstGeom prst="rect">
              <a:avLst/>
            </a:prstGeom>
            <a:solidFill>
              <a:srgbClr val="FDFBB3"/>
            </a:solidFill>
            <a:ln w="6350">
              <a:solidFill>
                <a:schemeClr val="tx1"/>
              </a:solidFill>
            </a:ln>
          </p:spPr>
          <p:txBody>
            <a:bodyPr wrap="square" rtlCol="0">
              <a:spAutoFit/>
            </a:bodyPr>
            <a:lstStyle/>
            <a:p>
              <a:pPr algn="ctr">
                <a:buSzPct val="110000"/>
              </a:pPr>
              <a:r>
                <a:rPr lang="sl-SI" sz="800" b="1" dirty="0" smtClean="0">
                  <a:solidFill>
                    <a:srgbClr val="9A7E08"/>
                  </a:solidFill>
                  <a:latin typeface="Arial" pitchFamily="34" charset="0"/>
                  <a:ea typeface="Malgun Gothic" pitchFamily="34" charset="-127"/>
                  <a:cs typeface="Arial" pitchFamily="34" charset="0"/>
                </a:rPr>
                <a:t>DOKAZ</a:t>
              </a: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800" b="1" dirty="0" smtClean="0">
                <a:solidFill>
                  <a:srgbClr val="9A7E08"/>
                </a:solidFill>
                <a:latin typeface="Arial" pitchFamily="34" charset="0"/>
                <a:ea typeface="Malgun Gothic" pitchFamily="34" charset="-127"/>
                <a:cs typeface="Arial" pitchFamily="34" charset="0"/>
              </a:endParaRPr>
            </a:p>
            <a:p>
              <a:pPr algn="ctr">
                <a:buSzPct val="110000"/>
              </a:pPr>
              <a:endParaRPr lang="sl-SI" sz="800" b="1" dirty="0">
                <a:solidFill>
                  <a:srgbClr val="9A7E08"/>
                </a:solidFill>
                <a:latin typeface="Arial" pitchFamily="34" charset="0"/>
                <a:ea typeface="Malgun Gothic" pitchFamily="34" charset="-127"/>
                <a:cs typeface="Arial" pitchFamily="34" charset="0"/>
              </a:endParaRPr>
            </a:p>
            <a:p>
              <a:pPr algn="ctr">
                <a:buSzPct val="110000"/>
              </a:pPr>
              <a:endParaRPr lang="sl-SI" sz="700" b="1"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a:p>
              <a:pPr>
                <a:buSzPct val="110000"/>
              </a:pPr>
              <a:endParaRPr lang="sl-SI" sz="700" dirty="0">
                <a:latin typeface="Arial" pitchFamily="34" charset="0"/>
                <a:ea typeface="Malgun Gothic" pitchFamily="34" charset="-127"/>
                <a:cs typeface="Arial" pitchFamily="34" charset="0"/>
              </a:endParaRPr>
            </a:p>
            <a:p>
              <a:pPr>
                <a:buSzPct val="110000"/>
              </a:pPr>
              <a:endParaRPr lang="sl-SI" sz="700" dirty="0" smtClean="0">
                <a:latin typeface="Arial" pitchFamily="34" charset="0"/>
                <a:ea typeface="Malgun Gothic" pitchFamily="34" charset="-127"/>
                <a:cs typeface="Arial" pitchFamily="34" charset="0"/>
              </a:endParaRPr>
            </a:p>
          </p:txBody>
        </p:sp>
        <p:pic>
          <p:nvPicPr>
            <p:cNvPr id="15"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436719" y="7518016"/>
              <a:ext cx="2787778" cy="1502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42" name="Straight Arrow Connector 41"/>
          <p:cNvCxnSpPr/>
          <p:nvPr/>
        </p:nvCxnSpPr>
        <p:spPr>
          <a:xfrm>
            <a:off x="2789028" y="6928616"/>
            <a:ext cx="0" cy="328640"/>
          </a:xfrm>
          <a:prstGeom prst="straightConnector1">
            <a:avLst/>
          </a:prstGeom>
          <a:ln w="317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47" name="PoljeZBesedilom 2"/>
          <p:cNvSpPr txBox="1"/>
          <p:nvPr/>
        </p:nvSpPr>
        <p:spPr>
          <a:xfrm>
            <a:off x="196468" y="7226388"/>
            <a:ext cx="1385474" cy="230832"/>
          </a:xfrm>
          <a:prstGeom prst="rect">
            <a:avLst/>
          </a:prstGeom>
          <a:solidFill>
            <a:srgbClr val="C7D260"/>
          </a:solidFill>
        </p:spPr>
        <p:txBody>
          <a:bodyPr wrap="square" rtlCol="0">
            <a:spAutoFit/>
          </a:bodyPr>
          <a:lstStyle/>
          <a:p>
            <a:pPr>
              <a:buSzPct val="130000"/>
            </a:pPr>
            <a:r>
              <a:rPr lang="sl-SI" sz="900" dirty="0" smtClean="0">
                <a:latin typeface="Cascadia Mono SemiBold" pitchFamily="49" charset="0"/>
                <a:cs typeface="Cascadia Mono SemiBold" pitchFamily="49" charset="0"/>
              </a:rPr>
              <a:t>Bigrupoidi</a:t>
            </a:r>
            <a:endParaRPr lang="sl-SI" sz="1000" dirty="0">
              <a:latin typeface="Cascadia Mono SemiBold" pitchFamily="49" charset="0"/>
              <a:cs typeface="Cascadia Mono SemiBold" pitchFamily="49" charset="0"/>
            </a:endParaRPr>
          </a:p>
        </p:txBody>
      </p:sp>
      <p:sp>
        <p:nvSpPr>
          <p:cNvPr id="49" name="PoljeZBesedilom 2"/>
          <p:cNvSpPr txBox="1"/>
          <p:nvPr/>
        </p:nvSpPr>
        <p:spPr>
          <a:xfrm>
            <a:off x="188641" y="7571513"/>
            <a:ext cx="1445058" cy="1862048"/>
          </a:xfrm>
          <a:prstGeom prst="rect">
            <a:avLst/>
          </a:prstGeom>
          <a:solidFill>
            <a:schemeClr val="accent3">
              <a:lumMod val="60000"/>
              <a:lumOff val="40000"/>
            </a:schemeClr>
          </a:solidFill>
          <a:ln w="6350">
            <a:noFill/>
          </a:ln>
        </p:spPr>
        <p:txBody>
          <a:bodyPr wrap="square" rtlCol="0">
            <a:spAutoFit/>
          </a:bodyPr>
          <a:lstStyle/>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množica z </a:t>
            </a:r>
            <a:r>
              <a:rPr lang="sl-SI" sz="800" b="1" dirty="0" smtClean="0">
                <a:latin typeface="Arial" pitchFamily="34" charset="0"/>
                <a:ea typeface="Malgun Gothic" pitchFamily="34" charset="-127"/>
                <a:cs typeface="Arial" pitchFamily="34" charset="0"/>
              </a:rPr>
              <a:t>dvema</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operacijama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če med operacijama ni veze obravnavamo vsakega posebej</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povezava </a:t>
            </a:r>
            <a:r>
              <a:rPr lang="sl-SI" sz="800" b="1" dirty="0" smtClean="0">
                <a:latin typeface="Arial" pitchFamily="34" charset="0"/>
                <a:ea typeface="Malgun Gothic" pitchFamily="34" charset="-127"/>
                <a:cs typeface="Arial" pitchFamily="34" charset="0"/>
              </a:rPr>
              <a:t>distributivnosti</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polkolobar: </a:t>
            </a:r>
            <a:r>
              <a:rPr lang="sl-SI" sz="800" dirty="0" smtClean="0">
                <a:latin typeface="Arial" pitchFamily="34" charset="0"/>
                <a:ea typeface="Malgun Gothic" pitchFamily="34" charset="-127"/>
                <a:cs typeface="Arial" pitchFamily="34" charset="0"/>
              </a:rPr>
              <a:t>distributiven digrupoid kjer seštevanje </a:t>
            </a:r>
            <a:r>
              <a:rPr lang="sl-SI" sz="800" b="1" dirty="0" smtClean="0">
                <a:latin typeface="Arial" pitchFamily="34" charset="0"/>
                <a:ea typeface="Malgun Gothic" pitchFamily="34" charset="-127"/>
                <a:cs typeface="Arial" pitchFamily="34" charset="0"/>
              </a:rPr>
              <a:t>komutativna</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polgrupa</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kolobar: </a:t>
            </a:r>
            <a:r>
              <a:rPr lang="sl-SI" sz="800" dirty="0" smtClean="0">
                <a:latin typeface="Arial" pitchFamily="34" charset="0"/>
                <a:ea typeface="Malgun Gothic" pitchFamily="34" charset="-127"/>
                <a:cs typeface="Arial" pitchFamily="34" charset="0"/>
              </a:rPr>
              <a:t>polkolobar ampak seštevanje </a:t>
            </a:r>
            <a:r>
              <a:rPr lang="sl-SI" sz="800" b="1" dirty="0">
                <a:latin typeface="Arial" pitchFamily="34" charset="0"/>
                <a:ea typeface="Malgun Gothic" pitchFamily="34" charset="-127"/>
                <a:cs typeface="Arial" pitchFamily="34" charset="0"/>
              </a:rPr>
              <a:t>A</a:t>
            </a:r>
            <a:r>
              <a:rPr lang="sl-SI" sz="800" b="1" dirty="0" smtClean="0">
                <a:latin typeface="Arial" pitchFamily="34" charset="0"/>
                <a:ea typeface="Malgun Gothic" pitchFamily="34" charset="-127"/>
                <a:cs typeface="Arial" pitchFamily="34" charset="0"/>
              </a:rPr>
              <a:t>belova grupa</a:t>
            </a:r>
          </a:p>
        </p:txBody>
      </p:sp>
      <p:sp>
        <p:nvSpPr>
          <p:cNvPr id="50" name="PoljeZBesedilom 2"/>
          <p:cNvSpPr txBox="1"/>
          <p:nvPr/>
        </p:nvSpPr>
        <p:spPr>
          <a:xfrm>
            <a:off x="1712001" y="8985448"/>
            <a:ext cx="2581096" cy="646331"/>
          </a:xfrm>
          <a:prstGeom prst="rect">
            <a:avLst/>
          </a:prstGeom>
          <a:solidFill>
            <a:schemeClr val="accent3">
              <a:lumMod val="20000"/>
              <a:lumOff val="80000"/>
            </a:schemeClr>
          </a:solidFill>
          <a:ln w="6350">
            <a:noFill/>
          </a:ln>
        </p:spPr>
        <p:txBody>
          <a:bodyPr wrap="square" rtlCol="0">
            <a:spAutoFit/>
          </a:bodyPr>
          <a:lstStyle/>
          <a:p>
            <a:pPr>
              <a:buSzPct val="110000"/>
            </a:pPr>
            <a:r>
              <a:rPr lang="sl-SI" sz="900" b="1" dirty="0" smtClean="0">
                <a:solidFill>
                  <a:srgbClr val="34411B"/>
                </a:solidFill>
                <a:latin typeface="Arial" pitchFamily="34" charset="0"/>
                <a:ea typeface="Malgun Gothic" pitchFamily="34" charset="-127"/>
                <a:cs typeface="Arial" pitchFamily="34" charset="0"/>
              </a:rPr>
              <a:t>Lastnosti kolobarjev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asociativnost: </a:t>
            </a:r>
            <a:r>
              <a:rPr lang="sl-SI" sz="800" dirty="0" smtClean="0">
                <a:latin typeface="Arial" pitchFamily="34" charset="0"/>
                <a:ea typeface="Malgun Gothic" pitchFamily="34" charset="-127"/>
                <a:cs typeface="Arial" pitchFamily="34" charset="0"/>
              </a:rPr>
              <a:t>če (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 asociativen grupoid</a:t>
            </a: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komutativnost: </a:t>
            </a:r>
            <a:r>
              <a:rPr lang="sl-SI" sz="800" dirty="0">
                <a:latin typeface="Arial" pitchFamily="34" charset="0"/>
                <a:ea typeface="Malgun Gothic" pitchFamily="34" charset="-127"/>
                <a:cs typeface="Arial" pitchFamily="34" charset="0"/>
              </a:rPr>
              <a:t>če ( </a:t>
            </a:r>
            <a:r>
              <a:rPr lang="sl-SI" sz="800" b="1" dirty="0">
                <a:latin typeface="Arial" pitchFamily="34" charset="0"/>
                <a:ea typeface="Malgun Gothic" pitchFamily="34" charset="-127"/>
                <a:cs typeface="Arial" pitchFamily="34" charset="0"/>
              </a:rPr>
              <a:t>M</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 ) </a:t>
            </a:r>
            <a:r>
              <a:rPr lang="sl-SI" sz="800" dirty="0" smtClean="0">
                <a:latin typeface="Arial" pitchFamily="34" charset="0"/>
                <a:ea typeface="Malgun Gothic" pitchFamily="34" charset="-127"/>
                <a:cs typeface="Arial" pitchFamily="34" charset="0"/>
              </a:rPr>
              <a:t>komutativen grupoid</a:t>
            </a:r>
            <a:endParaRPr lang="sl-SI" sz="800" b="1" dirty="0" smtClean="0">
              <a:latin typeface="Arial" pitchFamily="34" charset="0"/>
              <a:ea typeface="Malgun Gothic" pitchFamily="34" charset="-127"/>
              <a:cs typeface="Arial" pitchFamily="34" charset="0"/>
            </a:endParaRP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kolobar z enoto: </a:t>
            </a:r>
            <a:r>
              <a:rPr lang="sl-SI" sz="800" dirty="0" smtClean="0">
                <a:latin typeface="Arial" pitchFamily="34" charset="0"/>
                <a:ea typeface="Malgun Gothic" pitchFamily="34" charset="-127"/>
                <a:cs typeface="Arial" pitchFamily="34" charset="0"/>
              </a:rPr>
              <a:t>če ima grupoid </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M</a:t>
            </a:r>
            <a:r>
              <a:rPr lang="sl-SI" sz="800" dirty="0">
                <a:latin typeface="Arial" pitchFamily="34" charset="0"/>
                <a:ea typeface="Malgun Gothic" pitchFamily="34" charset="-127"/>
                <a:cs typeface="Arial" pitchFamily="34" charset="0"/>
              </a:rPr>
              <a:t>, </a:t>
            </a:r>
            <a:r>
              <a:rPr lang="sl-SI" sz="800" b="1" dirty="0">
                <a:latin typeface="Arial" pitchFamily="34" charset="0"/>
                <a:ea typeface="Malgun Gothic" pitchFamily="34" charset="-127"/>
                <a:cs typeface="Arial" pitchFamily="34" charset="0"/>
              </a:rPr>
              <a:t>∙</a:t>
            </a:r>
            <a:r>
              <a:rPr lang="sl-SI" sz="800" dirty="0">
                <a:latin typeface="Arial" pitchFamily="34" charset="0"/>
                <a:ea typeface="Malgun Gothic" pitchFamily="34" charset="-127"/>
                <a:cs typeface="Arial" pitchFamily="34" charset="0"/>
              </a:rPr>
              <a:t> ) </a:t>
            </a:r>
            <a:r>
              <a:rPr lang="sl-SI" sz="800" dirty="0" smtClean="0">
                <a:latin typeface="Arial" pitchFamily="34" charset="0"/>
                <a:ea typeface="Malgun Gothic" pitchFamily="34" charset="-127"/>
                <a:cs typeface="Arial" pitchFamily="34" charset="0"/>
              </a:rPr>
              <a:t>enoto</a:t>
            </a:r>
            <a:endParaRPr lang="sl-SI" sz="800" b="1" dirty="0" smtClean="0">
              <a:latin typeface="Arial" pitchFamily="34" charset="0"/>
              <a:ea typeface="Malgun Gothic" pitchFamily="34" charset="-127"/>
              <a:cs typeface="Arial" pitchFamily="34" charset="0"/>
            </a:endParaRPr>
          </a:p>
        </p:txBody>
      </p:sp>
      <p:sp>
        <p:nvSpPr>
          <p:cNvPr id="51" name="PoljeZBesedilom 2"/>
          <p:cNvSpPr txBox="1"/>
          <p:nvPr/>
        </p:nvSpPr>
        <p:spPr>
          <a:xfrm>
            <a:off x="4784236" y="8139062"/>
            <a:ext cx="1794293" cy="1508105"/>
          </a:xfrm>
          <a:prstGeom prst="rect">
            <a:avLst/>
          </a:prstGeom>
          <a:solidFill>
            <a:schemeClr val="accent3">
              <a:lumMod val="20000"/>
              <a:lumOff val="80000"/>
            </a:schemeClr>
          </a:solidFill>
          <a:ln w="6350">
            <a:noFill/>
          </a:ln>
        </p:spPr>
        <p:txBody>
          <a:bodyPr wrap="square" rtlCol="0">
            <a:spAutoFit/>
          </a:bodyPr>
          <a:lstStyle/>
          <a:p>
            <a:pPr>
              <a:buSzPct val="110000"/>
            </a:pPr>
            <a:r>
              <a:rPr lang="sl-SI" sz="900" b="1" dirty="0" smtClean="0">
                <a:solidFill>
                  <a:srgbClr val="34411B"/>
                </a:solidFill>
                <a:latin typeface="Arial" pitchFamily="34" charset="0"/>
                <a:ea typeface="Malgun Gothic" pitchFamily="34" charset="-127"/>
                <a:cs typeface="Arial" pitchFamily="34" charset="0"/>
              </a:rPr>
              <a:t>Podkolobarji</a:t>
            </a:r>
            <a:endParaRPr lang="sl-SI" sz="800" dirty="0" smtClean="0">
              <a:latin typeface="Arial" pitchFamily="34" charset="0"/>
              <a:ea typeface="Malgun Gothic" pitchFamily="34" charset="-127"/>
              <a:cs typeface="Arial" pitchFamily="34" charset="0"/>
            </a:endParaRPr>
          </a:p>
          <a:p>
            <a:pPr algn="ctr">
              <a:buSzPct val="110000"/>
            </a:pPr>
            <a:r>
              <a:rPr lang="sl-SI" sz="300" b="1" dirty="0" smtClean="0">
                <a:solidFill>
                  <a:srgbClr val="283214"/>
                </a:solidFill>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podmnožica </a:t>
            </a:r>
            <a:r>
              <a:rPr lang="sl-SI" sz="800" b="1" dirty="0" smtClean="0">
                <a:latin typeface="Arial" pitchFamily="34" charset="0"/>
                <a:ea typeface="Malgun Gothic" pitchFamily="34" charset="-127"/>
                <a:cs typeface="Arial" pitchFamily="34" charset="0"/>
              </a:rPr>
              <a:t>M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 podgrupa (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a:t>
            </a:r>
            <a:r>
              <a:rPr lang="sl-SI" sz="800" dirty="0" smtClean="0">
                <a:latin typeface="Arial" pitchFamily="34" charset="0"/>
                <a:ea typeface="Malgun Gothic" pitchFamily="34" charset="-127"/>
                <a:cs typeface="Arial" pitchFamily="34" charset="0"/>
              </a:rPr>
              <a:t> )</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N</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podgrupoid ( </a:t>
            </a:r>
            <a:r>
              <a:rPr lang="sl-SI" sz="800" b="1" dirty="0" smtClean="0">
                <a:latin typeface="Arial" pitchFamily="34" charset="0"/>
                <a:ea typeface="Malgun Gothic" pitchFamily="34" charset="-127"/>
                <a:cs typeface="Arial" pitchFamily="34" charset="0"/>
              </a:rPr>
              <a:t>M</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oziroma če za vsaka x in y iz N velja </a:t>
            </a:r>
            <a:r>
              <a:rPr lang="sl-SI" sz="800" b="1" dirty="0" smtClean="0">
                <a:latin typeface="Arial" pitchFamily="34" charset="0"/>
                <a:ea typeface="Malgun Gothic" pitchFamily="34" charset="-127"/>
                <a:cs typeface="Arial" pitchFamily="34" charset="0"/>
              </a:rPr>
              <a:t>x</a:t>
            </a:r>
            <a:r>
              <a:rPr lang="sl-SI" sz="800" dirty="0" smtClean="0">
                <a:latin typeface="Arial" pitchFamily="34" charset="0"/>
                <a:ea typeface="Malgun Gothic" pitchFamily="34" charset="-127"/>
                <a:cs typeface="Arial" pitchFamily="34" charset="0"/>
              </a:rPr>
              <a:t> – </a:t>
            </a:r>
            <a:r>
              <a:rPr lang="sl-SI" sz="800" b="1" dirty="0" smtClean="0">
                <a:latin typeface="Arial" pitchFamily="34" charset="0"/>
                <a:ea typeface="Malgun Gothic" pitchFamily="34" charset="-127"/>
                <a:cs typeface="Arial" pitchFamily="34" charset="0"/>
              </a:rPr>
              <a:t>y</a:t>
            </a:r>
            <a:r>
              <a:rPr lang="sl-SI" sz="800" dirty="0" smtClean="0">
                <a:latin typeface="Arial" pitchFamily="34" charset="0"/>
                <a:ea typeface="Malgun Gothic" pitchFamily="34" charset="-127"/>
                <a:cs typeface="Arial" pitchFamily="34" charset="0"/>
              </a:rPr>
              <a:t> in </a:t>
            </a:r>
            <a:r>
              <a:rPr lang="sl-SI" sz="800" b="1" dirty="0" smtClean="0">
                <a:latin typeface="Arial" pitchFamily="34" charset="0"/>
                <a:ea typeface="Malgun Gothic" pitchFamily="34" charset="-127"/>
                <a:cs typeface="Arial" pitchFamily="34" charset="0"/>
              </a:rPr>
              <a:t>x</a:t>
            </a:r>
            <a:r>
              <a:rPr lang="sl-SI" sz="800" b="1" dirty="0">
                <a:latin typeface="Arial" pitchFamily="34" charset="0"/>
                <a:ea typeface="Malgun Gothic" pitchFamily="34" charset="-127"/>
                <a:cs typeface="Arial" pitchFamily="34" charset="0"/>
              </a:rPr>
              <a:t> </a:t>
            </a:r>
            <a:r>
              <a:rPr lang="sl-SI" sz="800" dirty="0" smtClean="0">
                <a:latin typeface="Arial" pitchFamily="34" charset="0"/>
                <a:ea typeface="Malgun Gothic" pitchFamily="34" charset="-127"/>
                <a:cs typeface="Arial" pitchFamily="34" charset="0"/>
              </a:rPr>
              <a:t>∙ </a:t>
            </a:r>
            <a:r>
              <a:rPr lang="sl-SI" sz="800" b="1" dirty="0" smtClean="0">
                <a:latin typeface="Arial" pitchFamily="34" charset="0"/>
                <a:ea typeface="Malgun Gothic" pitchFamily="34" charset="-127"/>
                <a:cs typeface="Arial" pitchFamily="34" charset="0"/>
              </a:rPr>
              <a:t>y</a:t>
            </a:r>
            <a:r>
              <a:rPr lang="sl-SI" sz="800" dirty="0" smtClean="0">
                <a:latin typeface="Arial" pitchFamily="34" charset="0"/>
                <a:ea typeface="Malgun Gothic" pitchFamily="34" charset="-127"/>
                <a:cs typeface="Arial" pitchFamily="34" charset="0"/>
              </a:rPr>
              <a:t> </a:t>
            </a:r>
            <a:r>
              <a:rPr lang="sl-SI" sz="800" dirty="0">
                <a:latin typeface="Arial" pitchFamily="34" charset="0"/>
                <a:ea typeface="Malgun Gothic" pitchFamily="34" charset="-127"/>
                <a:cs typeface="Arial" pitchFamily="34" charset="0"/>
              </a:rPr>
              <a:t>pripada </a:t>
            </a:r>
            <a:r>
              <a:rPr lang="sl-SI" sz="800" dirty="0" smtClean="0">
                <a:latin typeface="Arial" pitchFamily="34" charset="0"/>
                <a:ea typeface="Malgun Gothic" pitchFamily="34" charset="-127"/>
                <a:cs typeface="Arial" pitchFamily="34" charset="0"/>
              </a:rPr>
              <a:t>N</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podkolobar v kolobar tako da dodamo skrčitve operacij</a:t>
            </a:r>
          </a:p>
          <a:p>
            <a:pPr marL="171450" indent="-171450">
              <a:buSzPct val="110000"/>
              <a:buFont typeface="Arial" pitchFamily="34" charset="0"/>
              <a:buChar char="→"/>
            </a:pPr>
            <a:r>
              <a:rPr lang="sl-SI" sz="800" dirty="0" smtClean="0">
                <a:latin typeface="Arial" pitchFamily="34" charset="0"/>
                <a:ea typeface="Malgun Gothic" pitchFamily="34" charset="-127"/>
                <a:cs typeface="Arial" pitchFamily="34" charset="0"/>
              </a:rPr>
              <a:t>isto </a:t>
            </a:r>
            <a:r>
              <a:rPr lang="sl-SI" sz="800" b="1" dirty="0" smtClean="0">
                <a:latin typeface="Arial" pitchFamily="34" charset="0"/>
                <a:ea typeface="Malgun Gothic" pitchFamily="34" charset="-127"/>
                <a:cs typeface="Arial" pitchFamily="34" charset="0"/>
              </a:rPr>
              <a:t>podpolkolobar </a:t>
            </a:r>
            <a:r>
              <a:rPr lang="sl-SI" sz="800" dirty="0" smtClean="0">
                <a:latin typeface="Arial" pitchFamily="34" charset="0"/>
                <a:ea typeface="Malgun Gothic" pitchFamily="34" charset="-127"/>
                <a:cs typeface="Arial" pitchFamily="34" charset="0"/>
              </a:rPr>
              <a:t>in </a:t>
            </a:r>
            <a:r>
              <a:rPr lang="sl-SI" sz="800" b="1" dirty="0" smtClean="0">
                <a:latin typeface="Arial" pitchFamily="34" charset="0"/>
                <a:ea typeface="Malgun Gothic" pitchFamily="34" charset="-127"/>
                <a:cs typeface="Arial" pitchFamily="34" charset="0"/>
              </a:rPr>
              <a:t>podbigrupoid </a:t>
            </a:r>
            <a:r>
              <a:rPr lang="sl-SI" sz="800" dirty="0" smtClean="0">
                <a:latin typeface="Arial" pitchFamily="34" charset="0"/>
                <a:ea typeface="Malgun Gothic" pitchFamily="34" charset="-127"/>
                <a:cs typeface="Arial" pitchFamily="34" charset="0"/>
              </a:rPr>
              <a:t>samo zahtevamo samo zaprtost</a:t>
            </a:r>
            <a:endParaRPr lang="sl-SI" sz="800" dirty="0">
              <a:latin typeface="Arial" pitchFamily="34" charset="0"/>
              <a:ea typeface="Malgun Gothic" pitchFamily="34" charset="-127"/>
              <a:cs typeface="Arial" pitchFamily="34" charset="0"/>
            </a:endParaRPr>
          </a:p>
        </p:txBody>
      </p:sp>
    </p:spTree>
    <p:extLst>
      <p:ext uri="{BB962C8B-B14F-4D97-AF65-F5344CB8AC3E}">
        <p14:creationId xmlns:p14="http://schemas.microsoft.com/office/powerpoint/2010/main" val="23565137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ova tema">
  <a:themeElements>
    <a:clrScheme name="Pisarn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isarn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isar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23247</TotalTime>
  <Words>12349</Words>
  <Application>Microsoft Office PowerPoint</Application>
  <PresentationFormat>A4 Paper (210x297 mm)</PresentationFormat>
  <Paragraphs>2856</Paragraphs>
  <Slides>40</Slides>
  <Notes>0</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Officeova tema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PowerPointova predstavitev</dc:title>
  <dc:creator>Nina</dc:creator>
  <cp:lastModifiedBy>Nina</cp:lastModifiedBy>
  <cp:revision>491</cp:revision>
  <dcterms:created xsi:type="dcterms:W3CDTF">2021-02-04T09:29:53Z</dcterms:created>
  <dcterms:modified xsi:type="dcterms:W3CDTF">2021-05-16T22:38:31Z</dcterms:modified>
</cp:coreProperties>
</file>

<file path=docProps/thumbnail.jpeg>
</file>